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docProps/app.xml" ContentType="application/vnd.openxmlformats-officedocument.extended-properties+xml"/>
  <Override PartName="/docProps/core.xml" ContentType="application/vnd.openxmlformats-package.core-properties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Default Extension="jpg" ContentType="image/jpg"/>
  <Override PartName="/ppt/slides/slide1.xml" ContentType="application/vnd.openxmlformats-officedocument.presentationml.slide+xml"/>
  <Default Extension="png" ContentType="image/png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Relationship Id="rId4" Type="http://schemas.openxmlformats.org/officeDocument/2006/relationships/custom-properties" Target="docProps/custom.xml"/></Relationships>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  <p:sldId id="286" r:id="rId36"/>
    <p:sldId id="287" r:id="rId37"/>
    <p:sldId id="288" r:id="rId38"/>
    <p:sldId id="289" r:id="rId39"/>
    <p:sldId id="290" r:id="rId40"/>
    <p:sldId id="291" r:id="rId41"/>
    <p:sldId id="292" r:id="rId42"/>
    <p:sldId id="293" r:id="rId43"/>
    <p:sldId id="294" r:id="rId44"/>
    <p:sldId id="295" r:id="rId45"/>
    <p:sldId id="296" r:id="rId46"/>
    <p:sldId id="297" r:id="rId47"/>
    <p:sldId id="298" r:id="rId48"/>
    <p:sldId id="299" r:id="rId49"/>
    <p:sldId id="300" r:id="rId50"/>
    <p:sldId id="301" r:id="rId51"/>
    <p:sldId id="302" r:id="rId52"/>
    <p:sldId id="303" r:id="rId53"/>
    <p:sldId id="304" r:id="rId54"/>
    <p:sldId id="305" r:id="rId55"/>
    <p:sldId id="306" r:id="rId56"/>
    <p:sldId id="307" r:id="rId57"/>
    <p:sldId id="308" r:id="rId58"/>
    <p:sldId id="309" r:id="rId59"/>
    <p:sldId id="310" r:id="rId60"/>
    <p:sldId id="311" r:id="rId61"/>
    <p:sldId id="312" r:id="rId62"/>
    <p:sldId id="313" r:id="rId63"/>
    <p:sldId id="314" r:id="rId64"/>
    <p:sldId id="315" r:id="rId65"/>
    <p:sldId id="316" r:id="rId66"/>
  </p:sldIdLst>
  <p:sldSz cx="12192000" cy="6858000"/>
  <p:notesSz cx="12192000" cy="6858000"/>
  <p:defaultTextStyle>
    <a:defPPr>
      <a:defRPr kern="0"/>
    </a:def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536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viewProps" Target="viewProps.xml"/><Relationship Id="rId4" Type="http://schemas.openxmlformats.org/officeDocument/2006/relationships/presProps" Target="presProps.xml"/><Relationship Id="rId5" Type="http://schemas.openxmlformats.org/officeDocument/2006/relationships/tableStyles" Target="tableStyles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9" Type="http://schemas.openxmlformats.org/officeDocument/2006/relationships/slide" Target="slides/slide4.xml"/><Relationship Id="rId10" Type="http://schemas.openxmlformats.org/officeDocument/2006/relationships/slide" Target="slides/slide5.xml"/><Relationship Id="rId11" Type="http://schemas.openxmlformats.org/officeDocument/2006/relationships/slide" Target="slides/slide6.xml"/><Relationship Id="rId12" Type="http://schemas.openxmlformats.org/officeDocument/2006/relationships/slide" Target="slides/slide7.xml"/><Relationship Id="rId13" Type="http://schemas.openxmlformats.org/officeDocument/2006/relationships/slide" Target="slides/slide8.xml"/><Relationship Id="rId14" Type="http://schemas.openxmlformats.org/officeDocument/2006/relationships/slide" Target="slides/slide9.xml"/><Relationship Id="rId15" Type="http://schemas.openxmlformats.org/officeDocument/2006/relationships/slide" Target="slides/slide10.xml"/><Relationship Id="rId16" Type="http://schemas.openxmlformats.org/officeDocument/2006/relationships/slide" Target="slides/slide11.xml"/><Relationship Id="rId17" Type="http://schemas.openxmlformats.org/officeDocument/2006/relationships/slide" Target="slides/slide12.xml"/><Relationship Id="rId18" Type="http://schemas.openxmlformats.org/officeDocument/2006/relationships/slide" Target="slides/slide13.xml"/><Relationship Id="rId19" Type="http://schemas.openxmlformats.org/officeDocument/2006/relationships/slide" Target="slides/slide14.xml"/><Relationship Id="rId20" Type="http://schemas.openxmlformats.org/officeDocument/2006/relationships/slide" Target="slides/slide15.xml"/><Relationship Id="rId21" Type="http://schemas.openxmlformats.org/officeDocument/2006/relationships/slide" Target="slides/slide16.xml"/><Relationship Id="rId22" Type="http://schemas.openxmlformats.org/officeDocument/2006/relationships/slide" Target="slides/slide17.xml"/><Relationship Id="rId23" Type="http://schemas.openxmlformats.org/officeDocument/2006/relationships/slide" Target="slides/slide18.xml"/><Relationship Id="rId24" Type="http://schemas.openxmlformats.org/officeDocument/2006/relationships/slide" Target="slides/slide19.xml"/><Relationship Id="rId25" Type="http://schemas.openxmlformats.org/officeDocument/2006/relationships/slide" Target="slides/slide20.xml"/><Relationship Id="rId26" Type="http://schemas.openxmlformats.org/officeDocument/2006/relationships/slide" Target="slides/slide21.xml"/><Relationship Id="rId27" Type="http://schemas.openxmlformats.org/officeDocument/2006/relationships/slide" Target="slides/slide22.xml"/><Relationship Id="rId28" Type="http://schemas.openxmlformats.org/officeDocument/2006/relationships/slide" Target="slides/slide23.xml"/><Relationship Id="rId29" Type="http://schemas.openxmlformats.org/officeDocument/2006/relationships/slide" Target="slides/slide24.xml"/><Relationship Id="rId30" Type="http://schemas.openxmlformats.org/officeDocument/2006/relationships/slide" Target="slides/slide25.xml"/><Relationship Id="rId31" Type="http://schemas.openxmlformats.org/officeDocument/2006/relationships/slide" Target="slides/slide26.xml"/><Relationship Id="rId32" Type="http://schemas.openxmlformats.org/officeDocument/2006/relationships/slide" Target="slides/slide27.xml"/><Relationship Id="rId33" Type="http://schemas.openxmlformats.org/officeDocument/2006/relationships/slide" Target="slides/slide28.xml"/><Relationship Id="rId34" Type="http://schemas.openxmlformats.org/officeDocument/2006/relationships/slide" Target="slides/slide29.xml"/><Relationship Id="rId35" Type="http://schemas.openxmlformats.org/officeDocument/2006/relationships/slide" Target="slides/slide30.xml"/><Relationship Id="rId36" Type="http://schemas.openxmlformats.org/officeDocument/2006/relationships/slide" Target="slides/slide31.xml"/><Relationship Id="rId37" Type="http://schemas.openxmlformats.org/officeDocument/2006/relationships/slide" Target="slides/slide32.xml"/><Relationship Id="rId38" Type="http://schemas.openxmlformats.org/officeDocument/2006/relationships/slide" Target="slides/slide33.xml"/><Relationship Id="rId39" Type="http://schemas.openxmlformats.org/officeDocument/2006/relationships/slide" Target="slides/slide34.xml"/><Relationship Id="rId40" Type="http://schemas.openxmlformats.org/officeDocument/2006/relationships/slide" Target="slides/slide35.xml"/><Relationship Id="rId41" Type="http://schemas.openxmlformats.org/officeDocument/2006/relationships/slide" Target="slides/slide36.xml"/><Relationship Id="rId42" Type="http://schemas.openxmlformats.org/officeDocument/2006/relationships/slide" Target="slides/slide37.xml"/><Relationship Id="rId43" Type="http://schemas.openxmlformats.org/officeDocument/2006/relationships/slide" Target="slides/slide38.xml"/><Relationship Id="rId44" Type="http://schemas.openxmlformats.org/officeDocument/2006/relationships/slide" Target="slides/slide39.xml"/><Relationship Id="rId45" Type="http://schemas.openxmlformats.org/officeDocument/2006/relationships/slide" Target="slides/slide40.xml"/><Relationship Id="rId46" Type="http://schemas.openxmlformats.org/officeDocument/2006/relationships/slide" Target="slides/slide41.xml"/><Relationship Id="rId47" Type="http://schemas.openxmlformats.org/officeDocument/2006/relationships/slide" Target="slides/slide42.xml"/><Relationship Id="rId48" Type="http://schemas.openxmlformats.org/officeDocument/2006/relationships/slide" Target="slides/slide43.xml"/><Relationship Id="rId49" Type="http://schemas.openxmlformats.org/officeDocument/2006/relationships/slide" Target="slides/slide44.xml"/><Relationship Id="rId50" Type="http://schemas.openxmlformats.org/officeDocument/2006/relationships/slide" Target="slides/slide45.xml"/><Relationship Id="rId51" Type="http://schemas.openxmlformats.org/officeDocument/2006/relationships/slide" Target="slides/slide46.xml"/><Relationship Id="rId52" Type="http://schemas.openxmlformats.org/officeDocument/2006/relationships/slide" Target="slides/slide47.xml"/><Relationship Id="rId53" Type="http://schemas.openxmlformats.org/officeDocument/2006/relationships/slide" Target="slides/slide48.xml"/><Relationship Id="rId54" Type="http://schemas.openxmlformats.org/officeDocument/2006/relationships/slide" Target="slides/slide49.xml"/><Relationship Id="rId55" Type="http://schemas.openxmlformats.org/officeDocument/2006/relationships/slide" Target="slides/slide50.xml"/><Relationship Id="rId56" Type="http://schemas.openxmlformats.org/officeDocument/2006/relationships/slide" Target="slides/slide51.xml"/><Relationship Id="rId57" Type="http://schemas.openxmlformats.org/officeDocument/2006/relationships/slide" Target="slides/slide52.xml"/><Relationship Id="rId58" Type="http://schemas.openxmlformats.org/officeDocument/2006/relationships/slide" Target="slides/slide53.xml"/><Relationship Id="rId59" Type="http://schemas.openxmlformats.org/officeDocument/2006/relationships/slide" Target="slides/slide54.xml"/><Relationship Id="rId60" Type="http://schemas.openxmlformats.org/officeDocument/2006/relationships/slide" Target="slides/slide55.xml"/><Relationship Id="rId61" Type="http://schemas.openxmlformats.org/officeDocument/2006/relationships/slide" Target="slides/slide56.xml"/><Relationship Id="rId62" Type="http://schemas.openxmlformats.org/officeDocument/2006/relationships/slide" Target="slides/slide57.xml"/><Relationship Id="rId63" Type="http://schemas.openxmlformats.org/officeDocument/2006/relationships/slide" Target="slides/slide58.xml"/><Relationship Id="rId64" Type="http://schemas.openxmlformats.org/officeDocument/2006/relationships/slide" Target="slides/slide59.xml"/><Relationship Id="rId65" Type="http://schemas.openxmlformats.org/officeDocument/2006/relationships/slide" Target="slides/slide60.xml"/><Relationship Id="rId66" Type="http://schemas.openxmlformats.org/officeDocument/2006/relationships/slide" Target="slides/slide61.xml"/></Relationships>
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727710" y="2125980"/>
            <a:ext cx="824738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350" b="1" i="0">
                <a:solidFill>
                  <a:srgbClr val="082F47"/>
                </a:solidFill>
                <a:latin typeface="Tahoma"/>
                <a:cs typeface="Tahoma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455420" y="3840480"/>
            <a:ext cx="679196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>
              <a:defRPr sz="900" b="0" i="0">
                <a:solidFill>
                  <a:srgbClr val="888888"/>
                </a:solidFill>
                <a:latin typeface="Calibri"/>
                <a:cs typeface="Calibri"/>
              </a:defRPr>
            </a:lvl1pPr>
          </a:lstStyle>
          <a:p>
            <a:pPr marL="101600">
              <a:lnSpc>
                <a:spcPts val="980"/>
              </a:lnSpc>
            </a:pPr>
            <a:fld id="{81D60167-4931-47E6-BA6A-407CBD079E47}" type="slidenum">
              <a:rPr dirty="0" spc="-50"/>
              <a:t>#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350" b="1" i="0">
                <a:solidFill>
                  <a:srgbClr val="082F47"/>
                </a:solidFill>
                <a:latin typeface="Tahoma"/>
                <a:cs typeface="Tahoma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>
              <a:defRPr sz="900" b="0" i="0">
                <a:solidFill>
                  <a:srgbClr val="888888"/>
                </a:solidFill>
                <a:latin typeface="Calibri"/>
                <a:cs typeface="Calibri"/>
              </a:defRPr>
            </a:lvl1pPr>
          </a:lstStyle>
          <a:p>
            <a:pPr marL="101600">
              <a:lnSpc>
                <a:spcPts val="980"/>
              </a:lnSpc>
            </a:pPr>
            <a:fld id="{81D60167-4931-47E6-BA6A-407CBD079E47}" type="slidenum">
              <a:rPr dirty="0" spc="-50"/>
              <a:t>#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350" b="1" i="0">
                <a:solidFill>
                  <a:srgbClr val="082F47"/>
                </a:solidFill>
                <a:latin typeface="Tahoma"/>
                <a:cs typeface="Tahoma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idx="2" sz="half"/>
          </p:nvPr>
        </p:nvSpPr>
        <p:spPr>
          <a:xfrm>
            <a:off x="485140" y="1577340"/>
            <a:ext cx="4220718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idx="3" sz="half"/>
          </p:nvPr>
        </p:nvSpPr>
        <p:spPr>
          <a:xfrm>
            <a:off x="4996942" y="1577340"/>
            <a:ext cx="4220718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6" name="Holder 6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7" name="Holder 7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>
              <a:defRPr sz="900" b="0" i="0">
                <a:solidFill>
                  <a:srgbClr val="888888"/>
                </a:solidFill>
                <a:latin typeface="Calibri"/>
                <a:cs typeface="Calibri"/>
              </a:defRPr>
            </a:lvl1pPr>
          </a:lstStyle>
          <a:p>
            <a:pPr marL="101600">
              <a:lnSpc>
                <a:spcPts val="980"/>
              </a:lnSpc>
            </a:pPr>
            <a:fld id="{81D60167-4931-47E6-BA6A-407CBD079E47}" type="slidenum">
              <a:rPr dirty="0" spc="-50"/>
              <a:t>#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350" b="1" i="0">
                <a:solidFill>
                  <a:srgbClr val="082F47"/>
                </a:solidFill>
                <a:latin typeface="Tahoma"/>
                <a:cs typeface="Tahoma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5" name="Holder 5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>
              <a:defRPr sz="900" b="0" i="0">
                <a:solidFill>
                  <a:srgbClr val="888888"/>
                </a:solidFill>
                <a:latin typeface="Calibri"/>
                <a:cs typeface="Calibri"/>
              </a:defRPr>
            </a:lvl1pPr>
          </a:lstStyle>
          <a:p>
            <a:pPr marL="101600">
              <a:lnSpc>
                <a:spcPts val="980"/>
              </a:lnSpc>
            </a:pPr>
            <a:fld id="{81D60167-4931-47E6-BA6A-407CBD079E47}" type="slidenum">
              <a:rPr dirty="0" spc="-50"/>
              <a:t>#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4" name="Holder 4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>
              <a:defRPr sz="900" b="0" i="0">
                <a:solidFill>
                  <a:srgbClr val="888888"/>
                </a:solidFill>
                <a:latin typeface="Calibri"/>
                <a:cs typeface="Calibri"/>
              </a:defRPr>
            </a:lvl1pPr>
          </a:lstStyle>
          <a:p>
            <a:pPr marL="101600">
              <a:lnSpc>
                <a:spcPts val="980"/>
              </a:lnSpc>
            </a:pPr>
            <a:fld id="{81D60167-4931-47E6-BA6A-407CBD079E47}" type="slidenum">
              <a:rPr dirty="0" spc="-50"/>
              <a:t>#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Relationship Id="rId7" Type="http://schemas.openxmlformats.org/officeDocument/2006/relationships/image" Target="../media/image1.jpg"/></Relationships>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12188952" cy="6858000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469388" y="567715"/>
            <a:ext cx="7261859" cy="11325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350" b="1" i="0">
                <a:solidFill>
                  <a:srgbClr val="082F47"/>
                </a:solidFill>
                <a:latin typeface="Tahoma"/>
                <a:cs typeface="Tahoma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631567" y="2011984"/>
            <a:ext cx="7511415" cy="40036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>
          <a:xfrm>
            <a:off x="3298952" y="6377940"/>
            <a:ext cx="3104896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>
          <a:xfrm>
            <a:off x="485140" y="6377940"/>
            <a:ext cx="2231644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>
          <a:xfrm>
            <a:off x="11745341" y="6496964"/>
            <a:ext cx="217170" cy="14477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900" b="0" i="0">
                <a:solidFill>
                  <a:srgbClr val="888888"/>
                </a:solidFill>
                <a:latin typeface="Calibri"/>
                <a:cs typeface="Calibri"/>
              </a:defRPr>
            </a:lvl1pPr>
          </a:lstStyle>
          <a:p>
            <a:pPr marL="101600">
              <a:lnSpc>
                <a:spcPts val="980"/>
              </a:lnSpc>
            </a:pPr>
            <a:fld id="{81D60167-4931-47E6-BA6A-407CBD079E47}" type="slidenum">
              <a:rPr dirty="0" spc="-50"/>
              <a:t>#</a:t>
            </a:fld>
          </a:p>
        </p:txBody>
      </p:sp>
    </p:spTree>
  </p:cSld>
  <p:clrMap folHlink="folHlink" hlink="hlink" accent1="accent1" accent2="accent2" accent3="accent3" accent4="accent4" accent5="accent5" accent6="accent6" tx2="dk2" bg2="lt2" tx1="dk1" bg1="lt1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g"/><Relationship Id="rId3" Type="http://schemas.openxmlformats.org/officeDocument/2006/relationships/image" Target="../media/image3.jpg"/><Relationship Id="rId4" Type="http://schemas.openxmlformats.org/officeDocument/2006/relationships/image" Target="../media/image4.jpg"/><Relationship Id="rId5" Type="http://schemas.openxmlformats.org/officeDocument/2006/relationships/image" Target="../media/image5.png"/><Relationship Id="rId6" Type="http://schemas.openxmlformats.org/officeDocument/2006/relationships/image" Target="../media/image6.jpg"/><Relationship Id="rId7" Type="http://schemas.openxmlformats.org/officeDocument/2006/relationships/image" Target="../media/image7.jpg"/><Relationship Id="rId8" Type="http://schemas.openxmlformats.org/officeDocument/2006/relationships/image" Target="../media/image8.jpg"/><Relationship Id="rId9" Type="http://schemas.openxmlformats.org/officeDocument/2006/relationships/image" Target="../media/image9.png"/><Relationship Id="rId10" Type="http://schemas.openxmlformats.org/officeDocument/2006/relationships/image" Target="../media/image10.png"/><Relationship Id="rId11" Type="http://schemas.openxmlformats.org/officeDocument/2006/relationships/image" Target="../media/image11.png"/></Relationships>
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3.png"/><Relationship Id="rId3" Type="http://schemas.openxmlformats.org/officeDocument/2006/relationships/image" Target="../media/image24.png"/></Relationships>
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5.png"/></Relationships>
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6.png"/></Relationships>
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7.png"/><Relationship Id="rId3" Type="http://schemas.openxmlformats.org/officeDocument/2006/relationships/image" Target="../media/image28.png"/></Relationships>
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9.png"/><Relationship Id="rId3" Type="http://schemas.openxmlformats.org/officeDocument/2006/relationships/image" Target="../media/image30.png"/></Relationships>
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1.png"/><Relationship Id="rId3" Type="http://schemas.openxmlformats.org/officeDocument/2006/relationships/image" Target="../media/image32.png"/></Relationships>
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3.png"/></Relationships>
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
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4.png"/></Relationships>
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
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5.png"/><Relationship Id="rId3" Type="http://schemas.openxmlformats.org/officeDocument/2006/relationships/image" Target="../media/image36.png"/><Relationship Id="rId4" Type="http://schemas.openxmlformats.org/officeDocument/2006/relationships/image" Target="../media/image37.png"/></Relationships>
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8.png"/><Relationship Id="rId3" Type="http://schemas.openxmlformats.org/officeDocument/2006/relationships/image" Target="../media/image39.png"/><Relationship Id="rId4" Type="http://schemas.openxmlformats.org/officeDocument/2006/relationships/image" Target="../media/image40.png"/></Relationships>
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1.png"/></Relationships>
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2.png"/><Relationship Id="rId3" Type="http://schemas.openxmlformats.org/officeDocument/2006/relationships/image" Target="../media/image43.png"/><Relationship Id="rId4" Type="http://schemas.openxmlformats.org/officeDocument/2006/relationships/image" Target="../media/image44.png"/><Relationship Id="rId5" Type="http://schemas.openxmlformats.org/officeDocument/2006/relationships/image" Target="../media/image45.png"/><Relationship Id="rId6" Type="http://schemas.openxmlformats.org/officeDocument/2006/relationships/image" Target="../media/image46.png"/><Relationship Id="rId7" Type="http://schemas.openxmlformats.org/officeDocument/2006/relationships/image" Target="../media/image47.png"/></Relationships>
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8.png"/><Relationship Id="rId3" Type="http://schemas.openxmlformats.org/officeDocument/2006/relationships/image" Target="../media/image49.png"/><Relationship Id="rId4" Type="http://schemas.openxmlformats.org/officeDocument/2006/relationships/image" Target="../media/image50.png"/><Relationship Id="rId5" Type="http://schemas.openxmlformats.org/officeDocument/2006/relationships/image" Target="../media/image51.png"/><Relationship Id="rId6" Type="http://schemas.openxmlformats.org/officeDocument/2006/relationships/image" Target="../media/image52.png"/><Relationship Id="rId7" Type="http://schemas.openxmlformats.org/officeDocument/2006/relationships/image" Target="../media/image53.png"/><Relationship Id="rId8" Type="http://schemas.openxmlformats.org/officeDocument/2006/relationships/image" Target="../media/image54.png"/><Relationship Id="rId9" Type="http://schemas.openxmlformats.org/officeDocument/2006/relationships/image" Target="../media/image55.png"/><Relationship Id="rId10" Type="http://schemas.openxmlformats.org/officeDocument/2006/relationships/image" Target="../media/image56.png"/><Relationship Id="rId11" Type="http://schemas.openxmlformats.org/officeDocument/2006/relationships/image" Target="../media/image57.png"/><Relationship Id="rId12" Type="http://schemas.openxmlformats.org/officeDocument/2006/relationships/image" Target="../media/image58.png"/></Relationships>
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png"/><Relationship Id="rId3" Type="http://schemas.openxmlformats.org/officeDocument/2006/relationships/image" Target="../media/image13.png"/></Relationships>
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9.png"/></Relationships>
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0.png"/><Relationship Id="rId3" Type="http://schemas.openxmlformats.org/officeDocument/2006/relationships/image" Target="../media/image61.png"/><Relationship Id="rId4" Type="http://schemas.openxmlformats.org/officeDocument/2006/relationships/image" Target="../media/image62.png"/><Relationship Id="rId5" Type="http://schemas.openxmlformats.org/officeDocument/2006/relationships/image" Target="../media/image63.png"/><Relationship Id="rId6" Type="http://schemas.openxmlformats.org/officeDocument/2006/relationships/image" Target="../media/image64.png"/><Relationship Id="rId7" Type="http://schemas.openxmlformats.org/officeDocument/2006/relationships/image" Target="../media/image65.png"/><Relationship Id="rId8" Type="http://schemas.openxmlformats.org/officeDocument/2006/relationships/image" Target="../media/image66.png"/><Relationship Id="rId9" Type="http://schemas.openxmlformats.org/officeDocument/2006/relationships/image" Target="../media/image67.png"/><Relationship Id="rId10" Type="http://schemas.openxmlformats.org/officeDocument/2006/relationships/image" Target="../media/image68.png"/><Relationship Id="rId11" Type="http://schemas.openxmlformats.org/officeDocument/2006/relationships/image" Target="../media/image69.png"/><Relationship Id="rId12" Type="http://schemas.openxmlformats.org/officeDocument/2006/relationships/image" Target="../media/image70.png"/><Relationship Id="rId13" Type="http://schemas.openxmlformats.org/officeDocument/2006/relationships/image" Target="../media/image71.png"/><Relationship Id="rId14" Type="http://schemas.openxmlformats.org/officeDocument/2006/relationships/image" Target="../media/image72.png"/><Relationship Id="rId15" Type="http://schemas.openxmlformats.org/officeDocument/2006/relationships/image" Target="../media/image73.png"/></Relationships>
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4.png"/><Relationship Id="rId3" Type="http://schemas.openxmlformats.org/officeDocument/2006/relationships/image" Target="../media/image75.png"/><Relationship Id="rId4" Type="http://schemas.openxmlformats.org/officeDocument/2006/relationships/image" Target="../media/image76.png"/><Relationship Id="rId5" Type="http://schemas.openxmlformats.org/officeDocument/2006/relationships/image" Target="../media/image77.png"/></Relationships>
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8.png"/><Relationship Id="rId3" Type="http://schemas.openxmlformats.org/officeDocument/2006/relationships/image" Target="../media/image79.png"/><Relationship Id="rId4" Type="http://schemas.openxmlformats.org/officeDocument/2006/relationships/image" Target="../media/image80.png"/><Relationship Id="rId5" Type="http://schemas.openxmlformats.org/officeDocument/2006/relationships/image" Target="../media/image81.png"/><Relationship Id="rId6" Type="http://schemas.openxmlformats.org/officeDocument/2006/relationships/image" Target="../media/image82.png"/><Relationship Id="rId7" Type="http://schemas.openxmlformats.org/officeDocument/2006/relationships/image" Target="../media/image83.png"/><Relationship Id="rId8" Type="http://schemas.openxmlformats.org/officeDocument/2006/relationships/image" Target="../media/image84.png"/><Relationship Id="rId9" Type="http://schemas.openxmlformats.org/officeDocument/2006/relationships/image" Target="../media/image85.png"/><Relationship Id="rId10" Type="http://schemas.openxmlformats.org/officeDocument/2006/relationships/image" Target="../media/image86.png"/><Relationship Id="rId11" Type="http://schemas.openxmlformats.org/officeDocument/2006/relationships/image" Target="../media/image87.png"/><Relationship Id="rId12" Type="http://schemas.openxmlformats.org/officeDocument/2006/relationships/image" Target="../media/image88.png"/><Relationship Id="rId13" Type="http://schemas.openxmlformats.org/officeDocument/2006/relationships/image" Target="../media/image89.png"/><Relationship Id="rId14" Type="http://schemas.openxmlformats.org/officeDocument/2006/relationships/image" Target="../media/image90.png"/><Relationship Id="rId15" Type="http://schemas.openxmlformats.org/officeDocument/2006/relationships/image" Target="../media/image91.png"/></Relationships>
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2.png"/><Relationship Id="rId3" Type="http://schemas.openxmlformats.org/officeDocument/2006/relationships/image" Target="../media/image93.png"/><Relationship Id="rId4" Type="http://schemas.openxmlformats.org/officeDocument/2006/relationships/hyperlink" Target="mailto:hyildirim@ticaret.gov.tr" TargetMode="External"/></Relationships>
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4.png"/><Relationship Id="rId3" Type="http://schemas.openxmlformats.org/officeDocument/2006/relationships/image" Target="../media/image95.png"/><Relationship Id="rId4" Type="http://schemas.openxmlformats.org/officeDocument/2006/relationships/image" Target="../media/image96.png"/></Relationships>
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7.png"/></Relationships>
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8.png"/><Relationship Id="rId3" Type="http://schemas.openxmlformats.org/officeDocument/2006/relationships/image" Target="../media/image99.png"/><Relationship Id="rId4" Type="http://schemas.openxmlformats.org/officeDocument/2006/relationships/image" Target="../media/image100.png"/><Relationship Id="rId5" Type="http://schemas.openxmlformats.org/officeDocument/2006/relationships/image" Target="../media/image101.png"/><Relationship Id="rId6" Type="http://schemas.openxmlformats.org/officeDocument/2006/relationships/image" Target="../media/image102.png"/><Relationship Id="rId7" Type="http://schemas.openxmlformats.org/officeDocument/2006/relationships/image" Target="../media/image103.png"/></Relationships>
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4.png"/><Relationship Id="rId3" Type="http://schemas.openxmlformats.org/officeDocument/2006/relationships/image" Target="../media/image105.png"/><Relationship Id="rId4" Type="http://schemas.openxmlformats.org/officeDocument/2006/relationships/image" Target="../media/image106.png"/><Relationship Id="rId5" Type="http://schemas.openxmlformats.org/officeDocument/2006/relationships/image" Target="../media/image107.png"/></Relationships>
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4.png"/><Relationship Id="rId3" Type="http://schemas.openxmlformats.org/officeDocument/2006/relationships/image" Target="../media/image15.png"/><Relationship Id="rId4" Type="http://schemas.openxmlformats.org/officeDocument/2006/relationships/image" Target="../media/image16.png"/><Relationship Id="rId5" Type="http://schemas.openxmlformats.org/officeDocument/2006/relationships/image" Target="../media/image17.png"/><Relationship Id="rId6" Type="http://schemas.openxmlformats.org/officeDocument/2006/relationships/image" Target="../media/image18.png"/><Relationship Id="rId7" Type="http://schemas.openxmlformats.org/officeDocument/2006/relationships/image" Target="../media/image19.png"/><Relationship Id="rId8" Type="http://schemas.openxmlformats.org/officeDocument/2006/relationships/image" Target="../media/image20.png"/><Relationship Id="rId9" Type="http://schemas.openxmlformats.org/officeDocument/2006/relationships/image" Target="../media/image21.png"/><Relationship Id="rId10" Type="http://schemas.openxmlformats.org/officeDocument/2006/relationships/image" Target="../media/image22.png"/></Relationships>
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879693" y="1229669"/>
            <a:ext cx="7818120" cy="4399915"/>
            <a:chOff x="1879693" y="1229669"/>
            <a:chExt cx="7818120" cy="439991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879693" y="1229669"/>
              <a:ext cx="7817885" cy="4399637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170907" y="2807322"/>
              <a:ext cx="4308731" cy="449640"/>
            </a:xfrm>
            <a:prstGeom prst="rect">
              <a:avLst/>
            </a:prstGeom>
          </p:spPr>
        </p:pic>
      </p:grpSp>
      <p:sp>
        <p:nvSpPr>
          <p:cNvPr id="5" name="object 5"/>
          <p:cNvSpPr txBox="1"/>
          <p:nvPr/>
        </p:nvSpPr>
        <p:spPr>
          <a:xfrm>
            <a:off x="4172924" y="2874279"/>
            <a:ext cx="3276600" cy="33083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2470"/>
              </a:lnSpc>
            </a:pPr>
            <a:r>
              <a:rPr dirty="0" sz="2600" b="1">
                <a:solidFill>
                  <a:srgbClr val="E6E6E6"/>
                </a:solidFill>
                <a:latin typeface="Calibri"/>
                <a:cs typeface="Calibri"/>
              </a:rPr>
              <a:t>DAHİLDE</a:t>
            </a:r>
            <a:r>
              <a:rPr dirty="0" sz="2600" spc="-30" b="1">
                <a:solidFill>
                  <a:srgbClr val="E6E6E6"/>
                </a:solidFill>
                <a:latin typeface="Calibri"/>
                <a:cs typeface="Calibri"/>
              </a:rPr>
              <a:t> </a:t>
            </a:r>
            <a:r>
              <a:rPr dirty="0" sz="2600" b="1">
                <a:solidFill>
                  <a:srgbClr val="E6E6E6"/>
                </a:solidFill>
                <a:latin typeface="Calibri"/>
                <a:cs typeface="Calibri"/>
              </a:rPr>
              <a:t>İŞLEME</a:t>
            </a:r>
            <a:r>
              <a:rPr dirty="0" sz="2600" spc="-50" b="1">
                <a:solidFill>
                  <a:srgbClr val="E6E6E6"/>
                </a:solidFill>
                <a:latin typeface="Calibri"/>
                <a:cs typeface="Calibri"/>
              </a:rPr>
              <a:t> </a:t>
            </a:r>
            <a:r>
              <a:rPr dirty="0" sz="2600" spc="-10" b="1">
                <a:solidFill>
                  <a:srgbClr val="E6E6E6"/>
                </a:solidFill>
                <a:latin typeface="Calibri"/>
                <a:cs typeface="Calibri"/>
              </a:rPr>
              <a:t>REJİMİ</a:t>
            </a:r>
            <a:endParaRPr sz="2600">
              <a:latin typeface="Calibri"/>
              <a:cs typeface="Calibri"/>
            </a:endParaRPr>
          </a:p>
        </p:txBody>
      </p:sp>
      <p:pic>
        <p:nvPicPr>
          <p:cNvPr id="6" name="object 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299934" y="3831721"/>
            <a:ext cx="3786757" cy="312793"/>
          </a:xfrm>
          <a:prstGeom prst="rect">
            <a:avLst/>
          </a:prstGeom>
        </p:spPr>
      </p:pic>
      <p:sp>
        <p:nvSpPr>
          <p:cNvPr id="7" name="object 7"/>
          <p:cNvSpPr txBox="1"/>
          <p:nvPr/>
        </p:nvSpPr>
        <p:spPr>
          <a:xfrm>
            <a:off x="4302856" y="3877930"/>
            <a:ext cx="2868295" cy="22796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1705"/>
              </a:lnSpc>
            </a:pPr>
            <a:r>
              <a:rPr dirty="0" sz="1800" b="1">
                <a:solidFill>
                  <a:srgbClr val="001F60"/>
                </a:solidFill>
                <a:latin typeface="Calibri"/>
                <a:cs typeface="Calibri"/>
              </a:rPr>
              <a:t>İHRACAT</a:t>
            </a:r>
            <a:r>
              <a:rPr dirty="0" sz="1800" spc="-65" b="1">
                <a:solidFill>
                  <a:srgbClr val="001F60"/>
                </a:solidFill>
                <a:latin typeface="Calibri"/>
                <a:cs typeface="Calibri"/>
              </a:rPr>
              <a:t> </a:t>
            </a:r>
            <a:r>
              <a:rPr dirty="0" sz="1800" b="1">
                <a:solidFill>
                  <a:srgbClr val="001F60"/>
                </a:solidFill>
                <a:latin typeface="Calibri"/>
                <a:cs typeface="Calibri"/>
              </a:rPr>
              <a:t>GENEL</a:t>
            </a:r>
            <a:r>
              <a:rPr dirty="0" sz="1800" spc="-60" b="1">
                <a:solidFill>
                  <a:srgbClr val="001F60"/>
                </a:solidFill>
                <a:latin typeface="Calibri"/>
                <a:cs typeface="Calibri"/>
              </a:rPr>
              <a:t> </a:t>
            </a:r>
            <a:r>
              <a:rPr dirty="0" sz="1800" spc="-10" b="1">
                <a:solidFill>
                  <a:srgbClr val="001F60"/>
                </a:solidFill>
                <a:latin typeface="Calibri"/>
                <a:cs typeface="Calibri"/>
              </a:rPr>
              <a:t>MÜDÜRLÜĞÜ</a:t>
            </a:r>
            <a:endParaRPr sz="1800">
              <a:latin typeface="Calibri"/>
              <a:cs typeface="Calibri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1879693" y="1229669"/>
            <a:ext cx="7818120" cy="4399280"/>
            <a:chOff x="1879693" y="1229669"/>
            <a:chExt cx="7818120" cy="4399280"/>
          </a:xfrm>
        </p:grpSpPr>
        <p:pic>
          <p:nvPicPr>
            <p:cNvPr id="9" name="object 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879693" y="1229669"/>
              <a:ext cx="7802245" cy="4398660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411367" y="1831797"/>
              <a:ext cx="2619646" cy="795668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3242300" y="3079061"/>
              <a:ext cx="6455277" cy="371442"/>
            </a:xfrm>
            <a:prstGeom prst="rect">
              <a:avLst/>
            </a:prstGeom>
          </p:spPr>
        </p:pic>
      </p:grpSp>
      <p:sp>
        <p:nvSpPr>
          <p:cNvPr id="12" name="object 12" descr="$PPTXTitle"/>
          <p:cNvSpPr txBox="1">
            <a:spLocks noGrp="1"/>
          </p:cNvSpPr>
          <p:nvPr>
            <p:ph type="title"/>
          </p:nvPr>
        </p:nvSpPr>
        <p:spPr>
          <a:xfrm>
            <a:off x="3232592" y="3049744"/>
            <a:ext cx="5142230" cy="377825"/>
          </a:xfrm>
          <a:prstGeom prst="rect"/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2300">
                <a:solidFill>
                  <a:srgbClr val="C39A6B"/>
                </a:solidFill>
                <a:latin typeface="Arial"/>
                <a:cs typeface="Arial"/>
              </a:rPr>
              <a:t>DAHİLDE</a:t>
            </a:r>
            <a:r>
              <a:rPr dirty="0" sz="2300" spc="-25">
                <a:solidFill>
                  <a:srgbClr val="C39A6B"/>
                </a:solidFill>
                <a:latin typeface="Arial"/>
                <a:cs typeface="Arial"/>
              </a:rPr>
              <a:t> </a:t>
            </a:r>
            <a:r>
              <a:rPr dirty="0" sz="2300">
                <a:solidFill>
                  <a:srgbClr val="C39A6B"/>
                </a:solidFill>
                <a:latin typeface="Arial"/>
                <a:cs typeface="Arial"/>
              </a:rPr>
              <a:t>İŞLEME</a:t>
            </a:r>
            <a:r>
              <a:rPr dirty="0" sz="2300" spc="-10">
                <a:solidFill>
                  <a:srgbClr val="C39A6B"/>
                </a:solidFill>
                <a:latin typeface="Arial"/>
                <a:cs typeface="Arial"/>
              </a:rPr>
              <a:t> </a:t>
            </a:r>
            <a:r>
              <a:rPr dirty="0" sz="2300">
                <a:solidFill>
                  <a:srgbClr val="C39A6B"/>
                </a:solidFill>
                <a:latin typeface="Arial"/>
                <a:cs typeface="Arial"/>
              </a:rPr>
              <a:t>REJİMİ</a:t>
            </a:r>
            <a:r>
              <a:rPr dirty="0" sz="2300" spc="10">
                <a:solidFill>
                  <a:srgbClr val="C39A6B"/>
                </a:solidFill>
                <a:latin typeface="Arial"/>
                <a:cs typeface="Arial"/>
              </a:rPr>
              <a:t> </a:t>
            </a:r>
            <a:r>
              <a:rPr dirty="0" sz="2300" spc="-10">
                <a:solidFill>
                  <a:srgbClr val="C39A6B"/>
                </a:solidFill>
                <a:latin typeface="Arial"/>
                <a:cs typeface="Arial"/>
              </a:rPr>
              <a:t>MEVZUATI</a:t>
            </a:r>
            <a:endParaRPr sz="2300">
              <a:latin typeface="Arial"/>
              <a:cs typeface="Arial"/>
            </a:endParaRPr>
          </a:p>
        </p:txBody>
      </p:sp>
      <p:pic>
        <p:nvPicPr>
          <p:cNvPr id="13" name="object 13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4206096" y="3608856"/>
            <a:ext cx="4209028" cy="269784"/>
          </a:xfrm>
          <a:prstGeom prst="rect">
            <a:avLst/>
          </a:prstGeom>
        </p:spPr>
      </p:pic>
      <p:sp>
        <p:nvSpPr>
          <p:cNvPr id="14" name="object 14"/>
          <p:cNvSpPr txBox="1"/>
          <p:nvPr/>
        </p:nvSpPr>
        <p:spPr>
          <a:xfrm>
            <a:off x="4195383" y="3584419"/>
            <a:ext cx="3216275" cy="280035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1650" b="1">
                <a:solidFill>
                  <a:srgbClr val="C39A6B"/>
                </a:solidFill>
                <a:latin typeface="Arial"/>
                <a:cs typeface="Arial"/>
              </a:rPr>
              <a:t>İHRACAT</a:t>
            </a:r>
            <a:r>
              <a:rPr dirty="0" sz="1650" spc="25" b="1">
                <a:solidFill>
                  <a:srgbClr val="C39A6B"/>
                </a:solidFill>
                <a:latin typeface="Arial"/>
                <a:cs typeface="Arial"/>
              </a:rPr>
              <a:t> </a:t>
            </a:r>
            <a:r>
              <a:rPr dirty="0" sz="1650" b="1">
                <a:solidFill>
                  <a:srgbClr val="C39A6B"/>
                </a:solidFill>
                <a:latin typeface="Arial"/>
                <a:cs typeface="Arial"/>
              </a:rPr>
              <a:t>GENEL</a:t>
            </a:r>
            <a:r>
              <a:rPr dirty="0" sz="1650" spc="30" b="1">
                <a:solidFill>
                  <a:srgbClr val="C39A6B"/>
                </a:solidFill>
                <a:latin typeface="Arial"/>
                <a:cs typeface="Arial"/>
              </a:rPr>
              <a:t> </a:t>
            </a:r>
            <a:r>
              <a:rPr dirty="0" sz="1650" spc="-10" b="1">
                <a:solidFill>
                  <a:srgbClr val="C39A6B"/>
                </a:solidFill>
                <a:latin typeface="Arial"/>
                <a:cs typeface="Arial"/>
              </a:rPr>
              <a:t>MÜDÜRLÜĞÜ</a:t>
            </a:r>
            <a:endParaRPr sz="1650">
              <a:latin typeface="Arial"/>
              <a:cs typeface="Arial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4952891" y="4412344"/>
            <a:ext cx="2239010" cy="798195"/>
            <a:chOff x="4952891" y="4412344"/>
            <a:chExt cx="2239010" cy="798195"/>
          </a:xfrm>
        </p:grpSpPr>
        <p:pic>
          <p:nvPicPr>
            <p:cNvPr id="16" name="object 16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5085828" y="4412344"/>
              <a:ext cx="1876761" cy="316703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4952891" y="4691903"/>
              <a:ext cx="2238429" cy="185721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5146432" y="5016427"/>
              <a:ext cx="1726229" cy="193540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2681" rIns="0" bIns="0" rtlCol="0" vert="horz">
            <a:spAutoFit/>
          </a:bodyPr>
          <a:lstStyle/>
          <a:p>
            <a:pPr marL="2524125" marR="5080" indent="-1181100">
              <a:lnSpc>
                <a:spcPct val="107400"/>
              </a:lnSpc>
              <a:spcBef>
                <a:spcPts val="95"/>
              </a:spcBef>
            </a:pPr>
            <a:r>
              <a:rPr dirty="0" spc="-180">
                <a:solidFill>
                  <a:srgbClr val="1F3863"/>
                </a:solidFill>
              </a:rPr>
              <a:t>DAHİLDE</a:t>
            </a:r>
            <a:r>
              <a:rPr dirty="0" spc="80">
                <a:solidFill>
                  <a:srgbClr val="1F3863"/>
                </a:solidFill>
              </a:rPr>
              <a:t> </a:t>
            </a:r>
            <a:r>
              <a:rPr dirty="0" spc="-245">
                <a:solidFill>
                  <a:srgbClr val="1F3863"/>
                </a:solidFill>
              </a:rPr>
              <a:t>İŞLEME</a:t>
            </a:r>
            <a:r>
              <a:rPr dirty="0" spc="15">
                <a:solidFill>
                  <a:srgbClr val="1F3863"/>
                </a:solidFill>
              </a:rPr>
              <a:t> </a:t>
            </a:r>
            <a:r>
              <a:rPr dirty="0" spc="-260">
                <a:solidFill>
                  <a:srgbClr val="1F3863"/>
                </a:solidFill>
              </a:rPr>
              <a:t>REJİMİ</a:t>
            </a:r>
            <a:r>
              <a:rPr dirty="0" spc="85">
                <a:solidFill>
                  <a:srgbClr val="1F3863"/>
                </a:solidFill>
              </a:rPr>
              <a:t> </a:t>
            </a:r>
            <a:r>
              <a:rPr dirty="0" spc="-110">
                <a:solidFill>
                  <a:srgbClr val="1F3863"/>
                </a:solidFill>
              </a:rPr>
              <a:t>MEVZUAT </a:t>
            </a:r>
            <a:r>
              <a:rPr dirty="0" spc="-155">
                <a:solidFill>
                  <a:srgbClr val="1F3863"/>
                </a:solidFill>
              </a:rPr>
              <a:t>DÜZENLEMELERİ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2275077" y="2101850"/>
            <a:ext cx="1512570" cy="2153285"/>
            <a:chOff x="2275077" y="2101850"/>
            <a:chExt cx="1512570" cy="2153285"/>
          </a:xfrm>
        </p:grpSpPr>
        <p:sp>
          <p:nvSpPr>
            <p:cNvPr id="4" name="object 4"/>
            <p:cNvSpPr/>
            <p:nvPr/>
          </p:nvSpPr>
          <p:spPr>
            <a:xfrm>
              <a:off x="2281427" y="2108200"/>
              <a:ext cx="1499870" cy="2140585"/>
            </a:xfrm>
            <a:custGeom>
              <a:avLst/>
              <a:gdLst/>
              <a:ahLst/>
              <a:cxnLst/>
              <a:rect l="l" t="t" r="r" b="b"/>
              <a:pathLst>
                <a:path w="1499870" h="2140585">
                  <a:moveTo>
                    <a:pt x="1499616" y="0"/>
                  </a:moveTo>
                  <a:lnTo>
                    <a:pt x="749808" y="750062"/>
                  </a:lnTo>
                  <a:lnTo>
                    <a:pt x="0" y="0"/>
                  </a:lnTo>
                  <a:lnTo>
                    <a:pt x="0" y="1390269"/>
                  </a:lnTo>
                  <a:lnTo>
                    <a:pt x="749808" y="2140204"/>
                  </a:lnTo>
                  <a:lnTo>
                    <a:pt x="1499616" y="1390269"/>
                  </a:lnTo>
                  <a:lnTo>
                    <a:pt x="1499616" y="0"/>
                  </a:lnTo>
                  <a:close/>
                </a:path>
              </a:pathLst>
            </a:custGeom>
            <a:solidFill>
              <a:srgbClr val="1F386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/>
            <p:cNvSpPr/>
            <p:nvPr/>
          </p:nvSpPr>
          <p:spPr>
            <a:xfrm>
              <a:off x="2281427" y="2108200"/>
              <a:ext cx="1499870" cy="2140585"/>
            </a:xfrm>
            <a:custGeom>
              <a:avLst/>
              <a:gdLst/>
              <a:ahLst/>
              <a:cxnLst/>
              <a:rect l="l" t="t" r="r" b="b"/>
              <a:pathLst>
                <a:path w="1499870" h="2140585">
                  <a:moveTo>
                    <a:pt x="1499616" y="0"/>
                  </a:moveTo>
                  <a:lnTo>
                    <a:pt x="1499616" y="1390269"/>
                  </a:lnTo>
                  <a:lnTo>
                    <a:pt x="749808" y="2140204"/>
                  </a:lnTo>
                  <a:lnTo>
                    <a:pt x="0" y="1390269"/>
                  </a:lnTo>
                  <a:lnTo>
                    <a:pt x="0" y="0"/>
                  </a:lnTo>
                  <a:lnTo>
                    <a:pt x="749808" y="750062"/>
                  </a:lnTo>
                  <a:lnTo>
                    <a:pt x="1499616" y="0"/>
                  </a:lnTo>
                  <a:close/>
                </a:path>
              </a:pathLst>
            </a:custGeom>
            <a:ln w="12700">
              <a:solidFill>
                <a:srgbClr val="4471C4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6" name="object 6"/>
          <p:cNvSpPr txBox="1"/>
          <p:nvPr/>
        </p:nvSpPr>
        <p:spPr>
          <a:xfrm>
            <a:off x="2395982" y="2984944"/>
            <a:ext cx="1245870" cy="628650"/>
          </a:xfrm>
          <a:prstGeom prst="rect">
            <a:avLst/>
          </a:prstGeom>
        </p:spPr>
        <p:txBody>
          <a:bodyPr wrap="square" lIns="0" tIns="24130" rIns="0" bIns="0" rtlCol="0" vert="horz">
            <a:spAutoFit/>
          </a:bodyPr>
          <a:lstStyle/>
          <a:p>
            <a:pPr algn="ctr" marL="12065" marR="5080">
              <a:lnSpc>
                <a:spcPct val="95700"/>
              </a:lnSpc>
              <a:spcBef>
                <a:spcPts val="190"/>
              </a:spcBef>
            </a:pPr>
            <a:r>
              <a:rPr dirty="0" sz="1350" b="1">
                <a:solidFill>
                  <a:srgbClr val="FFFFFF"/>
                </a:solidFill>
                <a:latin typeface="Calibri"/>
                <a:cs typeface="Calibri"/>
              </a:rPr>
              <a:t>2005/8391</a:t>
            </a:r>
            <a:r>
              <a:rPr dirty="0" sz="1350" spc="195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350" spc="-10" b="1">
                <a:solidFill>
                  <a:srgbClr val="FFFFFF"/>
                </a:solidFill>
                <a:latin typeface="Calibri"/>
                <a:cs typeface="Calibri"/>
              </a:rPr>
              <a:t>Sayılı </a:t>
            </a:r>
            <a:r>
              <a:rPr dirty="0" sz="1350" b="1">
                <a:solidFill>
                  <a:srgbClr val="FFFFFF"/>
                </a:solidFill>
                <a:latin typeface="Calibri"/>
                <a:cs typeface="Calibri"/>
              </a:rPr>
              <a:t>Dahilde</a:t>
            </a:r>
            <a:r>
              <a:rPr dirty="0" sz="1350" spc="85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350" spc="-10" b="1">
                <a:solidFill>
                  <a:srgbClr val="FFFFFF"/>
                </a:solidFill>
                <a:latin typeface="Calibri"/>
                <a:cs typeface="Calibri"/>
              </a:rPr>
              <a:t>İşleme </a:t>
            </a:r>
            <a:r>
              <a:rPr dirty="0" sz="1350" b="1">
                <a:solidFill>
                  <a:srgbClr val="FFFFFF"/>
                </a:solidFill>
                <a:latin typeface="Calibri"/>
                <a:cs typeface="Calibri"/>
              </a:rPr>
              <a:t>Rejimi</a:t>
            </a:r>
            <a:r>
              <a:rPr dirty="0" sz="1350" spc="65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350" spc="-10" b="1">
                <a:solidFill>
                  <a:srgbClr val="FFFFFF"/>
                </a:solidFill>
                <a:latin typeface="Calibri"/>
                <a:cs typeface="Calibri"/>
              </a:rPr>
              <a:t>Kararı</a:t>
            </a:r>
            <a:endParaRPr sz="1350">
              <a:latin typeface="Calibri"/>
              <a:cs typeface="Calibri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3774694" y="2101850"/>
            <a:ext cx="6294755" cy="1403350"/>
            <a:chOff x="3774694" y="2101850"/>
            <a:chExt cx="6294755" cy="1403350"/>
          </a:xfrm>
        </p:grpSpPr>
        <p:sp>
          <p:nvSpPr>
            <p:cNvPr id="8" name="object 8"/>
            <p:cNvSpPr/>
            <p:nvPr/>
          </p:nvSpPr>
          <p:spPr>
            <a:xfrm>
              <a:off x="3781044" y="2108200"/>
              <a:ext cx="6282055" cy="1390650"/>
            </a:xfrm>
            <a:custGeom>
              <a:avLst/>
              <a:gdLst/>
              <a:ahLst/>
              <a:cxnLst/>
              <a:rect l="l" t="t" r="r" b="b"/>
              <a:pathLst>
                <a:path w="6282055" h="1390650">
                  <a:moveTo>
                    <a:pt x="6050280" y="0"/>
                  </a:moveTo>
                  <a:lnTo>
                    <a:pt x="0" y="0"/>
                  </a:lnTo>
                  <a:lnTo>
                    <a:pt x="0" y="1390269"/>
                  </a:lnTo>
                  <a:lnTo>
                    <a:pt x="6050280" y="1390269"/>
                  </a:lnTo>
                  <a:lnTo>
                    <a:pt x="6096951" y="1385560"/>
                  </a:lnTo>
                  <a:lnTo>
                    <a:pt x="6140428" y="1372056"/>
                  </a:lnTo>
                  <a:lnTo>
                    <a:pt x="6179776" y="1350688"/>
                  </a:lnTo>
                  <a:lnTo>
                    <a:pt x="6214062" y="1322387"/>
                  </a:lnTo>
                  <a:lnTo>
                    <a:pt x="6242353" y="1288086"/>
                  </a:lnTo>
                  <a:lnTo>
                    <a:pt x="6263717" y="1248715"/>
                  </a:lnTo>
                  <a:lnTo>
                    <a:pt x="6277219" y="1205207"/>
                  </a:lnTo>
                  <a:lnTo>
                    <a:pt x="6281928" y="1158494"/>
                  </a:lnTo>
                  <a:lnTo>
                    <a:pt x="6281928" y="231775"/>
                  </a:lnTo>
                  <a:lnTo>
                    <a:pt x="6277219" y="185061"/>
                  </a:lnTo>
                  <a:lnTo>
                    <a:pt x="6263717" y="141553"/>
                  </a:lnTo>
                  <a:lnTo>
                    <a:pt x="6242353" y="102182"/>
                  </a:lnTo>
                  <a:lnTo>
                    <a:pt x="6214062" y="67881"/>
                  </a:lnTo>
                  <a:lnTo>
                    <a:pt x="6179776" y="39580"/>
                  </a:lnTo>
                  <a:lnTo>
                    <a:pt x="6140428" y="18212"/>
                  </a:lnTo>
                  <a:lnTo>
                    <a:pt x="6096951" y="4708"/>
                  </a:lnTo>
                  <a:lnTo>
                    <a:pt x="6050280" y="0"/>
                  </a:lnTo>
                  <a:close/>
                </a:path>
              </a:pathLst>
            </a:custGeom>
            <a:solidFill>
              <a:srgbClr val="FFFFFF">
                <a:alpha val="90194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" name="object 9"/>
            <p:cNvSpPr/>
            <p:nvPr/>
          </p:nvSpPr>
          <p:spPr>
            <a:xfrm>
              <a:off x="3781044" y="2108200"/>
              <a:ext cx="6282055" cy="1390650"/>
            </a:xfrm>
            <a:custGeom>
              <a:avLst/>
              <a:gdLst/>
              <a:ahLst/>
              <a:cxnLst/>
              <a:rect l="l" t="t" r="r" b="b"/>
              <a:pathLst>
                <a:path w="6282055" h="1390650">
                  <a:moveTo>
                    <a:pt x="6281928" y="231775"/>
                  </a:moveTo>
                  <a:lnTo>
                    <a:pt x="6281928" y="1158494"/>
                  </a:lnTo>
                  <a:lnTo>
                    <a:pt x="6277219" y="1205207"/>
                  </a:lnTo>
                  <a:lnTo>
                    <a:pt x="6263717" y="1248715"/>
                  </a:lnTo>
                  <a:lnTo>
                    <a:pt x="6242353" y="1288086"/>
                  </a:lnTo>
                  <a:lnTo>
                    <a:pt x="6214062" y="1322387"/>
                  </a:lnTo>
                  <a:lnTo>
                    <a:pt x="6179776" y="1350688"/>
                  </a:lnTo>
                  <a:lnTo>
                    <a:pt x="6140428" y="1372056"/>
                  </a:lnTo>
                  <a:lnTo>
                    <a:pt x="6096951" y="1385560"/>
                  </a:lnTo>
                  <a:lnTo>
                    <a:pt x="6050280" y="1390269"/>
                  </a:lnTo>
                  <a:lnTo>
                    <a:pt x="0" y="1390269"/>
                  </a:lnTo>
                  <a:lnTo>
                    <a:pt x="0" y="0"/>
                  </a:lnTo>
                  <a:lnTo>
                    <a:pt x="6050280" y="0"/>
                  </a:lnTo>
                  <a:lnTo>
                    <a:pt x="6096951" y="4708"/>
                  </a:lnTo>
                  <a:lnTo>
                    <a:pt x="6140428" y="18212"/>
                  </a:lnTo>
                  <a:lnTo>
                    <a:pt x="6179776" y="39580"/>
                  </a:lnTo>
                  <a:lnTo>
                    <a:pt x="6214062" y="67881"/>
                  </a:lnTo>
                  <a:lnTo>
                    <a:pt x="6242353" y="102182"/>
                  </a:lnTo>
                  <a:lnTo>
                    <a:pt x="6263717" y="141553"/>
                  </a:lnTo>
                  <a:lnTo>
                    <a:pt x="6277219" y="185061"/>
                  </a:lnTo>
                  <a:lnTo>
                    <a:pt x="6281928" y="231775"/>
                  </a:lnTo>
                  <a:close/>
                </a:path>
              </a:pathLst>
            </a:custGeom>
            <a:ln w="12700">
              <a:solidFill>
                <a:srgbClr val="1F3863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0" name="object 10"/>
          <p:cNvSpPr txBox="1"/>
          <p:nvPr/>
        </p:nvSpPr>
        <p:spPr>
          <a:xfrm>
            <a:off x="3861815" y="2162619"/>
            <a:ext cx="6104890" cy="1250950"/>
          </a:xfrm>
          <a:prstGeom prst="rect">
            <a:avLst/>
          </a:prstGeom>
        </p:spPr>
        <p:txBody>
          <a:bodyPr wrap="square" lIns="0" tIns="24130" rIns="0" bIns="0" rtlCol="0" vert="horz">
            <a:spAutoFit/>
          </a:bodyPr>
          <a:lstStyle/>
          <a:p>
            <a:pPr marL="129539" marR="33020" indent="-117475">
              <a:lnSpc>
                <a:spcPct val="95700"/>
              </a:lnSpc>
              <a:spcBef>
                <a:spcPts val="190"/>
              </a:spcBef>
              <a:buChar char="•"/>
              <a:tabLst>
                <a:tab pos="131445" algn="l"/>
              </a:tabLst>
            </a:pPr>
            <a:r>
              <a:rPr dirty="0" sz="1350">
                <a:solidFill>
                  <a:srgbClr val="0A1107"/>
                </a:solidFill>
                <a:latin typeface="Calibri"/>
                <a:cs typeface="Calibri"/>
              </a:rPr>
              <a:t>Bu</a:t>
            </a:r>
            <a:r>
              <a:rPr dirty="0" sz="1350" spc="45">
                <a:solidFill>
                  <a:srgbClr val="0A1107"/>
                </a:solidFill>
                <a:latin typeface="Calibri"/>
                <a:cs typeface="Calibri"/>
              </a:rPr>
              <a:t> </a:t>
            </a:r>
            <a:r>
              <a:rPr dirty="0" sz="1350">
                <a:solidFill>
                  <a:srgbClr val="0A1107"/>
                </a:solidFill>
                <a:latin typeface="Calibri"/>
                <a:cs typeface="Calibri"/>
              </a:rPr>
              <a:t>Karar;</a:t>
            </a:r>
            <a:r>
              <a:rPr dirty="0" sz="1350" spc="-30">
                <a:solidFill>
                  <a:srgbClr val="0A1107"/>
                </a:solidFill>
                <a:latin typeface="Calibri"/>
                <a:cs typeface="Calibri"/>
              </a:rPr>
              <a:t> </a:t>
            </a:r>
            <a:r>
              <a:rPr dirty="0" sz="1350">
                <a:solidFill>
                  <a:srgbClr val="0A1107"/>
                </a:solidFill>
                <a:latin typeface="Calibri"/>
                <a:cs typeface="Calibri"/>
              </a:rPr>
              <a:t>Dünya</a:t>
            </a:r>
            <a:r>
              <a:rPr dirty="0" sz="1350" spc="40">
                <a:solidFill>
                  <a:srgbClr val="0A1107"/>
                </a:solidFill>
                <a:latin typeface="Calibri"/>
                <a:cs typeface="Calibri"/>
              </a:rPr>
              <a:t> </a:t>
            </a:r>
            <a:r>
              <a:rPr dirty="0" sz="1350">
                <a:solidFill>
                  <a:srgbClr val="0A1107"/>
                </a:solidFill>
                <a:latin typeface="Calibri"/>
                <a:cs typeface="Calibri"/>
              </a:rPr>
              <a:t>piyasa</a:t>
            </a:r>
            <a:r>
              <a:rPr dirty="0" sz="1350" spc="-35">
                <a:solidFill>
                  <a:srgbClr val="0A1107"/>
                </a:solidFill>
                <a:latin typeface="Calibri"/>
                <a:cs typeface="Calibri"/>
              </a:rPr>
              <a:t> </a:t>
            </a:r>
            <a:r>
              <a:rPr dirty="0" sz="1350">
                <a:solidFill>
                  <a:srgbClr val="0A1107"/>
                </a:solidFill>
                <a:latin typeface="Calibri"/>
                <a:cs typeface="Calibri"/>
              </a:rPr>
              <a:t>fiyatlarından</a:t>
            </a:r>
            <a:r>
              <a:rPr dirty="0" sz="1350" spc="185">
                <a:solidFill>
                  <a:srgbClr val="0A1107"/>
                </a:solidFill>
                <a:latin typeface="Calibri"/>
                <a:cs typeface="Calibri"/>
              </a:rPr>
              <a:t> </a:t>
            </a:r>
            <a:r>
              <a:rPr dirty="0" sz="1350">
                <a:solidFill>
                  <a:srgbClr val="0A1107"/>
                </a:solidFill>
                <a:latin typeface="Calibri"/>
                <a:cs typeface="Calibri"/>
              </a:rPr>
              <a:t>hammadde</a:t>
            </a:r>
            <a:r>
              <a:rPr dirty="0" sz="1350" spc="225">
                <a:solidFill>
                  <a:srgbClr val="0A1107"/>
                </a:solidFill>
                <a:latin typeface="Calibri"/>
                <a:cs typeface="Calibri"/>
              </a:rPr>
              <a:t> </a:t>
            </a:r>
            <a:r>
              <a:rPr dirty="0" sz="1350">
                <a:solidFill>
                  <a:srgbClr val="0A1107"/>
                </a:solidFill>
                <a:latin typeface="Calibri"/>
                <a:cs typeface="Calibri"/>
              </a:rPr>
              <a:t>temin</a:t>
            </a:r>
            <a:r>
              <a:rPr dirty="0" sz="1350" spc="120">
                <a:solidFill>
                  <a:srgbClr val="0A1107"/>
                </a:solidFill>
                <a:latin typeface="Calibri"/>
                <a:cs typeface="Calibri"/>
              </a:rPr>
              <a:t> </a:t>
            </a:r>
            <a:r>
              <a:rPr dirty="0" sz="1350">
                <a:solidFill>
                  <a:srgbClr val="0A1107"/>
                </a:solidFill>
                <a:latin typeface="Calibri"/>
                <a:cs typeface="Calibri"/>
              </a:rPr>
              <a:t>etmek</a:t>
            </a:r>
            <a:r>
              <a:rPr dirty="0" sz="1350" spc="204">
                <a:solidFill>
                  <a:srgbClr val="0A1107"/>
                </a:solidFill>
                <a:latin typeface="Calibri"/>
                <a:cs typeface="Calibri"/>
              </a:rPr>
              <a:t> </a:t>
            </a:r>
            <a:r>
              <a:rPr dirty="0" sz="1350">
                <a:solidFill>
                  <a:srgbClr val="0A1107"/>
                </a:solidFill>
                <a:latin typeface="Calibri"/>
                <a:cs typeface="Calibri"/>
              </a:rPr>
              <a:t>suretiyle</a:t>
            </a:r>
            <a:r>
              <a:rPr dirty="0" sz="1350" spc="85">
                <a:solidFill>
                  <a:srgbClr val="0A1107"/>
                </a:solidFill>
                <a:latin typeface="Calibri"/>
                <a:cs typeface="Calibri"/>
              </a:rPr>
              <a:t> </a:t>
            </a:r>
            <a:r>
              <a:rPr dirty="0" sz="1350" spc="-10">
                <a:solidFill>
                  <a:srgbClr val="0A1107"/>
                </a:solidFill>
                <a:latin typeface="Calibri"/>
                <a:cs typeface="Calibri"/>
              </a:rPr>
              <a:t>ihracatı </a:t>
            </a:r>
            <a:r>
              <a:rPr dirty="0" sz="1350" spc="-10">
                <a:solidFill>
                  <a:srgbClr val="0A1107"/>
                </a:solidFill>
                <a:latin typeface="Calibri"/>
                <a:cs typeface="Calibri"/>
              </a:rPr>
              <a:t>	</a:t>
            </a:r>
            <a:r>
              <a:rPr dirty="0" sz="1350">
                <a:solidFill>
                  <a:srgbClr val="0A1107"/>
                </a:solidFill>
                <a:latin typeface="Calibri"/>
                <a:cs typeface="Calibri"/>
              </a:rPr>
              <a:t>artırmak,</a:t>
            </a:r>
            <a:r>
              <a:rPr dirty="0" sz="1350" spc="150">
                <a:solidFill>
                  <a:srgbClr val="0A1107"/>
                </a:solidFill>
                <a:latin typeface="Calibri"/>
                <a:cs typeface="Calibri"/>
              </a:rPr>
              <a:t> </a:t>
            </a:r>
            <a:r>
              <a:rPr dirty="0" sz="1350">
                <a:solidFill>
                  <a:srgbClr val="0A1107"/>
                </a:solidFill>
                <a:latin typeface="Calibri"/>
                <a:cs typeface="Calibri"/>
              </a:rPr>
              <a:t>ihraç</a:t>
            </a:r>
            <a:r>
              <a:rPr dirty="0" sz="1350" spc="60">
                <a:solidFill>
                  <a:srgbClr val="0A1107"/>
                </a:solidFill>
                <a:latin typeface="Calibri"/>
                <a:cs typeface="Calibri"/>
              </a:rPr>
              <a:t> </a:t>
            </a:r>
            <a:r>
              <a:rPr dirty="0" sz="1350">
                <a:solidFill>
                  <a:srgbClr val="0A1107"/>
                </a:solidFill>
                <a:latin typeface="Calibri"/>
                <a:cs typeface="Calibri"/>
              </a:rPr>
              <a:t>ürünlerine</a:t>
            </a:r>
            <a:r>
              <a:rPr dirty="0" sz="1350" spc="170">
                <a:solidFill>
                  <a:srgbClr val="0A1107"/>
                </a:solidFill>
                <a:latin typeface="Calibri"/>
                <a:cs typeface="Calibri"/>
              </a:rPr>
              <a:t> </a:t>
            </a:r>
            <a:r>
              <a:rPr dirty="0" sz="1350">
                <a:solidFill>
                  <a:srgbClr val="0A1107"/>
                </a:solidFill>
                <a:latin typeface="Calibri"/>
                <a:cs typeface="Calibri"/>
              </a:rPr>
              <a:t>uluslararası</a:t>
            </a:r>
            <a:r>
              <a:rPr dirty="0" sz="1350" spc="35">
                <a:solidFill>
                  <a:srgbClr val="0A1107"/>
                </a:solidFill>
                <a:latin typeface="Calibri"/>
                <a:cs typeface="Calibri"/>
              </a:rPr>
              <a:t> </a:t>
            </a:r>
            <a:r>
              <a:rPr dirty="0" sz="1350">
                <a:solidFill>
                  <a:srgbClr val="0A1107"/>
                </a:solidFill>
                <a:latin typeface="Calibri"/>
                <a:cs typeface="Calibri"/>
              </a:rPr>
              <a:t>piyasalarda</a:t>
            </a:r>
            <a:r>
              <a:rPr dirty="0" sz="1350" spc="130">
                <a:solidFill>
                  <a:srgbClr val="0A1107"/>
                </a:solidFill>
                <a:latin typeface="Calibri"/>
                <a:cs typeface="Calibri"/>
              </a:rPr>
              <a:t> </a:t>
            </a:r>
            <a:r>
              <a:rPr dirty="0" sz="1350">
                <a:solidFill>
                  <a:srgbClr val="0A1107"/>
                </a:solidFill>
                <a:latin typeface="Calibri"/>
                <a:cs typeface="Calibri"/>
              </a:rPr>
              <a:t>rekabet</a:t>
            </a:r>
            <a:r>
              <a:rPr dirty="0" sz="1350" spc="35">
                <a:solidFill>
                  <a:srgbClr val="0A1107"/>
                </a:solidFill>
                <a:latin typeface="Calibri"/>
                <a:cs typeface="Calibri"/>
              </a:rPr>
              <a:t> </a:t>
            </a:r>
            <a:r>
              <a:rPr dirty="0" sz="1350">
                <a:solidFill>
                  <a:srgbClr val="0A1107"/>
                </a:solidFill>
                <a:latin typeface="Calibri"/>
                <a:cs typeface="Calibri"/>
              </a:rPr>
              <a:t>gücü</a:t>
            </a:r>
            <a:r>
              <a:rPr dirty="0" sz="1350" spc="135">
                <a:solidFill>
                  <a:srgbClr val="0A1107"/>
                </a:solidFill>
                <a:latin typeface="Calibri"/>
                <a:cs typeface="Calibri"/>
              </a:rPr>
              <a:t> </a:t>
            </a:r>
            <a:r>
              <a:rPr dirty="0" sz="1350">
                <a:solidFill>
                  <a:srgbClr val="0A1107"/>
                </a:solidFill>
                <a:latin typeface="Calibri"/>
                <a:cs typeface="Calibri"/>
              </a:rPr>
              <a:t>kazandırmak,</a:t>
            </a:r>
            <a:r>
              <a:rPr dirty="0" sz="1350" spc="80">
                <a:solidFill>
                  <a:srgbClr val="0A1107"/>
                </a:solidFill>
                <a:latin typeface="Calibri"/>
                <a:cs typeface="Calibri"/>
              </a:rPr>
              <a:t> </a:t>
            </a:r>
            <a:r>
              <a:rPr dirty="0" sz="1350" spc="-10">
                <a:solidFill>
                  <a:srgbClr val="0A1107"/>
                </a:solidFill>
                <a:latin typeface="Calibri"/>
                <a:cs typeface="Calibri"/>
              </a:rPr>
              <a:t>ihraç </a:t>
            </a:r>
            <a:r>
              <a:rPr dirty="0" sz="1350" spc="-10">
                <a:solidFill>
                  <a:srgbClr val="0A1107"/>
                </a:solidFill>
                <a:latin typeface="Calibri"/>
                <a:cs typeface="Calibri"/>
              </a:rPr>
              <a:t>	</a:t>
            </a:r>
            <a:r>
              <a:rPr dirty="0" sz="1350">
                <a:solidFill>
                  <a:srgbClr val="0A1107"/>
                </a:solidFill>
                <a:latin typeface="Calibri"/>
                <a:cs typeface="Calibri"/>
              </a:rPr>
              <a:t>pazarlarını</a:t>
            </a:r>
            <a:r>
              <a:rPr dirty="0" sz="1350" spc="40">
                <a:solidFill>
                  <a:srgbClr val="0A1107"/>
                </a:solidFill>
                <a:latin typeface="Calibri"/>
                <a:cs typeface="Calibri"/>
              </a:rPr>
              <a:t> </a:t>
            </a:r>
            <a:r>
              <a:rPr dirty="0" sz="1350">
                <a:solidFill>
                  <a:srgbClr val="0A1107"/>
                </a:solidFill>
                <a:latin typeface="Calibri"/>
                <a:cs typeface="Calibri"/>
              </a:rPr>
              <a:t>geliştirmek</a:t>
            </a:r>
            <a:r>
              <a:rPr dirty="0" sz="1350" spc="204">
                <a:solidFill>
                  <a:srgbClr val="0A1107"/>
                </a:solidFill>
                <a:latin typeface="Calibri"/>
                <a:cs typeface="Calibri"/>
              </a:rPr>
              <a:t> </a:t>
            </a:r>
            <a:r>
              <a:rPr dirty="0" sz="1350">
                <a:solidFill>
                  <a:srgbClr val="0A1107"/>
                </a:solidFill>
                <a:latin typeface="Calibri"/>
                <a:cs typeface="Calibri"/>
              </a:rPr>
              <a:t>ve</a:t>
            </a:r>
            <a:r>
              <a:rPr dirty="0" sz="1350" spc="-20">
                <a:solidFill>
                  <a:srgbClr val="0A1107"/>
                </a:solidFill>
                <a:latin typeface="Calibri"/>
                <a:cs typeface="Calibri"/>
              </a:rPr>
              <a:t> </a:t>
            </a:r>
            <a:r>
              <a:rPr dirty="0" sz="1350">
                <a:solidFill>
                  <a:srgbClr val="0A1107"/>
                </a:solidFill>
                <a:latin typeface="Calibri"/>
                <a:cs typeface="Calibri"/>
              </a:rPr>
              <a:t>ihraç</a:t>
            </a:r>
            <a:r>
              <a:rPr dirty="0" sz="1350" spc="5">
                <a:solidFill>
                  <a:srgbClr val="0A1107"/>
                </a:solidFill>
                <a:latin typeface="Calibri"/>
                <a:cs typeface="Calibri"/>
              </a:rPr>
              <a:t> </a:t>
            </a:r>
            <a:r>
              <a:rPr dirty="0" sz="1350">
                <a:solidFill>
                  <a:srgbClr val="0A1107"/>
                </a:solidFill>
                <a:latin typeface="Calibri"/>
                <a:cs typeface="Calibri"/>
              </a:rPr>
              <a:t>ürünlerini</a:t>
            </a:r>
            <a:r>
              <a:rPr dirty="0" sz="1350" spc="100">
                <a:solidFill>
                  <a:srgbClr val="0A1107"/>
                </a:solidFill>
                <a:latin typeface="Calibri"/>
                <a:cs typeface="Calibri"/>
              </a:rPr>
              <a:t> </a:t>
            </a:r>
            <a:r>
              <a:rPr dirty="0" sz="1350">
                <a:solidFill>
                  <a:srgbClr val="0A1107"/>
                </a:solidFill>
                <a:latin typeface="Calibri"/>
                <a:cs typeface="Calibri"/>
              </a:rPr>
              <a:t>çeşitlendirmek</a:t>
            </a:r>
            <a:r>
              <a:rPr dirty="0" sz="1350" spc="335">
                <a:solidFill>
                  <a:srgbClr val="0A1107"/>
                </a:solidFill>
                <a:latin typeface="Calibri"/>
                <a:cs typeface="Calibri"/>
              </a:rPr>
              <a:t> </a:t>
            </a:r>
            <a:r>
              <a:rPr dirty="0" sz="1350">
                <a:solidFill>
                  <a:srgbClr val="0A1107"/>
                </a:solidFill>
                <a:latin typeface="Calibri"/>
                <a:cs typeface="Calibri"/>
              </a:rPr>
              <a:t>amacıyla</a:t>
            </a:r>
            <a:r>
              <a:rPr dirty="0" sz="1350" spc="60">
                <a:solidFill>
                  <a:srgbClr val="0A1107"/>
                </a:solidFill>
                <a:latin typeface="Calibri"/>
                <a:cs typeface="Calibri"/>
              </a:rPr>
              <a:t> </a:t>
            </a:r>
            <a:r>
              <a:rPr dirty="0" sz="1350" spc="-10">
                <a:solidFill>
                  <a:srgbClr val="0A1107"/>
                </a:solidFill>
                <a:latin typeface="Calibri"/>
                <a:cs typeface="Calibri"/>
              </a:rPr>
              <a:t>hazırlanmıştır.</a:t>
            </a:r>
            <a:endParaRPr sz="1350">
              <a:latin typeface="Calibri"/>
              <a:cs typeface="Calibri"/>
            </a:endParaRPr>
          </a:p>
          <a:p>
            <a:pPr marL="129539" marR="5080" indent="-117475">
              <a:lnSpc>
                <a:spcPct val="95700"/>
              </a:lnSpc>
              <a:spcBef>
                <a:spcPts val="250"/>
              </a:spcBef>
              <a:buChar char="•"/>
              <a:tabLst>
                <a:tab pos="131445" algn="l"/>
              </a:tabLst>
            </a:pPr>
            <a:r>
              <a:rPr dirty="0" sz="1350">
                <a:solidFill>
                  <a:srgbClr val="0A1107"/>
                </a:solidFill>
                <a:latin typeface="Calibri"/>
                <a:cs typeface="Calibri"/>
              </a:rPr>
              <a:t>Elde</a:t>
            </a:r>
            <a:r>
              <a:rPr dirty="0" sz="1350" spc="55">
                <a:solidFill>
                  <a:srgbClr val="0A1107"/>
                </a:solidFill>
                <a:latin typeface="Calibri"/>
                <a:cs typeface="Calibri"/>
              </a:rPr>
              <a:t> </a:t>
            </a:r>
            <a:r>
              <a:rPr dirty="0" sz="1350">
                <a:solidFill>
                  <a:srgbClr val="0A1107"/>
                </a:solidFill>
                <a:latin typeface="Calibri"/>
                <a:cs typeface="Calibri"/>
              </a:rPr>
              <a:t>edilmesinde</a:t>
            </a:r>
            <a:r>
              <a:rPr dirty="0" sz="1350" spc="254">
                <a:solidFill>
                  <a:srgbClr val="0A1107"/>
                </a:solidFill>
                <a:latin typeface="Calibri"/>
                <a:cs typeface="Calibri"/>
              </a:rPr>
              <a:t> </a:t>
            </a:r>
            <a:r>
              <a:rPr dirty="0" sz="1350">
                <a:solidFill>
                  <a:srgbClr val="0A1107"/>
                </a:solidFill>
                <a:latin typeface="Calibri"/>
                <a:cs typeface="Calibri"/>
              </a:rPr>
              <a:t>ithal</a:t>
            </a:r>
            <a:r>
              <a:rPr dirty="0" sz="1350" spc="60">
                <a:solidFill>
                  <a:srgbClr val="0A1107"/>
                </a:solidFill>
                <a:latin typeface="Calibri"/>
                <a:cs typeface="Calibri"/>
              </a:rPr>
              <a:t> </a:t>
            </a:r>
            <a:r>
              <a:rPr dirty="0" sz="1350">
                <a:solidFill>
                  <a:srgbClr val="0A1107"/>
                </a:solidFill>
                <a:latin typeface="Calibri"/>
                <a:cs typeface="Calibri"/>
              </a:rPr>
              <a:t>girdi kullanılan</a:t>
            </a:r>
            <a:r>
              <a:rPr dirty="0" sz="1350" spc="215">
                <a:solidFill>
                  <a:srgbClr val="0A1107"/>
                </a:solidFill>
                <a:latin typeface="Calibri"/>
                <a:cs typeface="Calibri"/>
              </a:rPr>
              <a:t> </a:t>
            </a:r>
            <a:r>
              <a:rPr dirty="0" sz="1350">
                <a:solidFill>
                  <a:srgbClr val="0A1107"/>
                </a:solidFill>
                <a:latin typeface="Calibri"/>
                <a:cs typeface="Calibri"/>
              </a:rPr>
              <a:t>işlem</a:t>
            </a:r>
            <a:r>
              <a:rPr dirty="0" sz="1350" spc="135">
                <a:solidFill>
                  <a:srgbClr val="0A1107"/>
                </a:solidFill>
                <a:latin typeface="Calibri"/>
                <a:cs typeface="Calibri"/>
              </a:rPr>
              <a:t> </a:t>
            </a:r>
            <a:r>
              <a:rPr dirty="0" sz="1350">
                <a:solidFill>
                  <a:srgbClr val="0A1107"/>
                </a:solidFill>
                <a:latin typeface="Calibri"/>
                <a:cs typeface="Calibri"/>
              </a:rPr>
              <a:t>görmüş</a:t>
            </a:r>
            <a:r>
              <a:rPr dirty="0" sz="1350" spc="-5">
                <a:solidFill>
                  <a:srgbClr val="0A1107"/>
                </a:solidFill>
                <a:latin typeface="Calibri"/>
                <a:cs typeface="Calibri"/>
              </a:rPr>
              <a:t> </a:t>
            </a:r>
            <a:r>
              <a:rPr dirty="0" sz="1350">
                <a:solidFill>
                  <a:srgbClr val="0A1107"/>
                </a:solidFill>
                <a:latin typeface="Calibri"/>
                <a:cs typeface="Calibri"/>
              </a:rPr>
              <a:t>ürünün</a:t>
            </a:r>
            <a:r>
              <a:rPr dirty="0" sz="1350" spc="90">
                <a:solidFill>
                  <a:srgbClr val="0A1107"/>
                </a:solidFill>
                <a:latin typeface="Calibri"/>
                <a:cs typeface="Calibri"/>
              </a:rPr>
              <a:t> </a:t>
            </a:r>
            <a:r>
              <a:rPr dirty="0" sz="1350">
                <a:solidFill>
                  <a:srgbClr val="0A1107"/>
                </a:solidFill>
                <a:latin typeface="Calibri"/>
                <a:cs typeface="Calibri"/>
              </a:rPr>
              <a:t>ihracı</a:t>
            </a:r>
            <a:r>
              <a:rPr dirty="0" sz="1350" spc="-5">
                <a:solidFill>
                  <a:srgbClr val="0A1107"/>
                </a:solidFill>
                <a:latin typeface="Calibri"/>
                <a:cs typeface="Calibri"/>
              </a:rPr>
              <a:t> </a:t>
            </a:r>
            <a:r>
              <a:rPr dirty="0" sz="1350">
                <a:solidFill>
                  <a:srgbClr val="0A1107"/>
                </a:solidFill>
                <a:latin typeface="Calibri"/>
                <a:cs typeface="Calibri"/>
              </a:rPr>
              <a:t>ile</a:t>
            </a:r>
            <a:r>
              <a:rPr dirty="0" sz="1350" spc="60">
                <a:solidFill>
                  <a:srgbClr val="0A1107"/>
                </a:solidFill>
                <a:latin typeface="Calibri"/>
                <a:cs typeface="Calibri"/>
              </a:rPr>
              <a:t> </a:t>
            </a:r>
            <a:r>
              <a:rPr dirty="0" sz="1350">
                <a:solidFill>
                  <a:srgbClr val="0A1107"/>
                </a:solidFill>
                <a:latin typeface="Calibri"/>
                <a:cs typeface="Calibri"/>
              </a:rPr>
              <a:t>ihracat</a:t>
            </a:r>
            <a:r>
              <a:rPr dirty="0" sz="1350" spc="65">
                <a:solidFill>
                  <a:srgbClr val="0A1107"/>
                </a:solidFill>
                <a:latin typeface="Calibri"/>
                <a:cs typeface="Calibri"/>
              </a:rPr>
              <a:t> </a:t>
            </a:r>
            <a:r>
              <a:rPr dirty="0" sz="1350" spc="-10">
                <a:solidFill>
                  <a:srgbClr val="0A1107"/>
                </a:solidFill>
                <a:latin typeface="Calibri"/>
                <a:cs typeface="Calibri"/>
              </a:rPr>
              <a:t>sayılan </a:t>
            </a:r>
            <a:r>
              <a:rPr dirty="0" sz="1350" spc="-10">
                <a:solidFill>
                  <a:srgbClr val="0A1107"/>
                </a:solidFill>
                <a:latin typeface="Calibri"/>
                <a:cs typeface="Calibri"/>
              </a:rPr>
              <a:t>	</a:t>
            </a:r>
            <a:r>
              <a:rPr dirty="0" sz="1350">
                <a:solidFill>
                  <a:srgbClr val="0A1107"/>
                </a:solidFill>
                <a:latin typeface="Calibri"/>
                <a:cs typeface="Calibri"/>
              </a:rPr>
              <a:t>satış</a:t>
            </a:r>
            <a:r>
              <a:rPr dirty="0" sz="1350" spc="40">
                <a:solidFill>
                  <a:srgbClr val="0A1107"/>
                </a:solidFill>
                <a:latin typeface="Calibri"/>
                <a:cs typeface="Calibri"/>
              </a:rPr>
              <a:t> </a:t>
            </a:r>
            <a:r>
              <a:rPr dirty="0" sz="1350">
                <a:solidFill>
                  <a:srgbClr val="0A1107"/>
                </a:solidFill>
                <a:latin typeface="Calibri"/>
                <a:cs typeface="Calibri"/>
              </a:rPr>
              <a:t>ve</a:t>
            </a:r>
            <a:r>
              <a:rPr dirty="0" sz="1350" spc="-75">
                <a:solidFill>
                  <a:srgbClr val="0A1107"/>
                </a:solidFill>
                <a:latin typeface="Calibri"/>
                <a:cs typeface="Calibri"/>
              </a:rPr>
              <a:t> </a:t>
            </a:r>
            <a:r>
              <a:rPr dirty="0" sz="1350">
                <a:solidFill>
                  <a:srgbClr val="0A1107"/>
                </a:solidFill>
                <a:latin typeface="Calibri"/>
                <a:cs typeface="Calibri"/>
              </a:rPr>
              <a:t>teslimlerin</a:t>
            </a:r>
            <a:r>
              <a:rPr dirty="0" sz="1350" spc="195">
                <a:solidFill>
                  <a:srgbClr val="0A1107"/>
                </a:solidFill>
                <a:latin typeface="Calibri"/>
                <a:cs typeface="Calibri"/>
              </a:rPr>
              <a:t> </a:t>
            </a:r>
            <a:r>
              <a:rPr dirty="0" sz="1350">
                <a:solidFill>
                  <a:srgbClr val="0A1107"/>
                </a:solidFill>
                <a:latin typeface="Calibri"/>
                <a:cs typeface="Calibri"/>
              </a:rPr>
              <a:t>belirlenmesi,</a:t>
            </a:r>
            <a:r>
              <a:rPr dirty="0" sz="1350" spc="280">
                <a:solidFill>
                  <a:srgbClr val="0A1107"/>
                </a:solidFill>
                <a:latin typeface="Calibri"/>
                <a:cs typeface="Calibri"/>
              </a:rPr>
              <a:t> </a:t>
            </a:r>
            <a:r>
              <a:rPr dirty="0" sz="1350">
                <a:solidFill>
                  <a:srgbClr val="0A1107"/>
                </a:solidFill>
                <a:latin typeface="Calibri"/>
                <a:cs typeface="Calibri"/>
              </a:rPr>
              <a:t>yönlendirilmesi</a:t>
            </a:r>
            <a:r>
              <a:rPr dirty="0" sz="1350" spc="175">
                <a:solidFill>
                  <a:srgbClr val="0A1107"/>
                </a:solidFill>
                <a:latin typeface="Calibri"/>
                <a:cs typeface="Calibri"/>
              </a:rPr>
              <a:t> </a:t>
            </a:r>
            <a:r>
              <a:rPr dirty="0" sz="1350">
                <a:solidFill>
                  <a:srgbClr val="0A1107"/>
                </a:solidFill>
                <a:latin typeface="Calibri"/>
                <a:cs typeface="Calibri"/>
              </a:rPr>
              <a:t>ve</a:t>
            </a:r>
            <a:r>
              <a:rPr dirty="0" sz="1350" spc="-15">
                <a:solidFill>
                  <a:srgbClr val="0A1107"/>
                </a:solidFill>
                <a:latin typeface="Calibri"/>
                <a:cs typeface="Calibri"/>
              </a:rPr>
              <a:t> </a:t>
            </a:r>
            <a:r>
              <a:rPr dirty="0" sz="1350">
                <a:solidFill>
                  <a:srgbClr val="0A1107"/>
                </a:solidFill>
                <a:latin typeface="Calibri"/>
                <a:cs typeface="Calibri"/>
              </a:rPr>
              <a:t>geliştirilmesine</a:t>
            </a:r>
            <a:r>
              <a:rPr dirty="0" sz="1350" spc="235">
                <a:solidFill>
                  <a:srgbClr val="0A1107"/>
                </a:solidFill>
                <a:latin typeface="Calibri"/>
                <a:cs typeface="Calibri"/>
              </a:rPr>
              <a:t> </a:t>
            </a:r>
            <a:r>
              <a:rPr dirty="0" sz="1350" spc="-10">
                <a:solidFill>
                  <a:srgbClr val="0A1107"/>
                </a:solidFill>
                <a:latin typeface="Calibri"/>
                <a:cs typeface="Calibri"/>
              </a:rPr>
              <a:t>ilişkin</a:t>
            </a:r>
            <a:r>
              <a:rPr dirty="0" sz="1350" spc="500">
                <a:solidFill>
                  <a:srgbClr val="0A1107"/>
                </a:solidFill>
                <a:latin typeface="Calibri"/>
                <a:cs typeface="Calibri"/>
              </a:rPr>
              <a:t> </a:t>
            </a:r>
            <a:r>
              <a:rPr dirty="0" sz="1350" spc="500">
                <a:solidFill>
                  <a:srgbClr val="0A1107"/>
                </a:solidFill>
                <a:latin typeface="Calibri"/>
                <a:cs typeface="Calibri"/>
              </a:rPr>
              <a:t>	</a:t>
            </a:r>
            <a:r>
              <a:rPr dirty="0" sz="1350">
                <a:solidFill>
                  <a:srgbClr val="0A1107"/>
                </a:solidFill>
                <a:latin typeface="Calibri"/>
                <a:cs typeface="Calibri"/>
              </a:rPr>
              <a:t>tedbirlerin</a:t>
            </a:r>
            <a:r>
              <a:rPr dirty="0" sz="1350" spc="220">
                <a:solidFill>
                  <a:srgbClr val="0A1107"/>
                </a:solidFill>
                <a:latin typeface="Calibri"/>
                <a:cs typeface="Calibri"/>
              </a:rPr>
              <a:t> </a:t>
            </a:r>
            <a:r>
              <a:rPr dirty="0" sz="1350">
                <a:solidFill>
                  <a:srgbClr val="0A1107"/>
                </a:solidFill>
                <a:latin typeface="Calibri"/>
                <a:cs typeface="Calibri"/>
              </a:rPr>
              <a:t>düzenlenmesi</a:t>
            </a:r>
            <a:r>
              <a:rPr dirty="0" sz="1350" spc="135">
                <a:solidFill>
                  <a:srgbClr val="0A1107"/>
                </a:solidFill>
                <a:latin typeface="Calibri"/>
                <a:cs typeface="Calibri"/>
              </a:rPr>
              <a:t> </a:t>
            </a:r>
            <a:r>
              <a:rPr dirty="0" sz="1350">
                <a:solidFill>
                  <a:srgbClr val="0A1107"/>
                </a:solidFill>
                <a:latin typeface="Calibri"/>
                <a:cs typeface="Calibri"/>
              </a:rPr>
              <a:t>ve yürütülmesini</a:t>
            </a:r>
            <a:r>
              <a:rPr dirty="0" sz="1350" spc="135">
                <a:solidFill>
                  <a:srgbClr val="0A1107"/>
                </a:solidFill>
                <a:latin typeface="Calibri"/>
                <a:cs typeface="Calibri"/>
              </a:rPr>
              <a:t> </a:t>
            </a:r>
            <a:r>
              <a:rPr dirty="0" sz="1350" spc="-10">
                <a:solidFill>
                  <a:srgbClr val="0A1107"/>
                </a:solidFill>
                <a:latin typeface="Calibri"/>
                <a:cs typeface="Calibri"/>
              </a:rPr>
              <a:t>kapsar</a:t>
            </a:r>
            <a:r>
              <a:rPr dirty="0" sz="1350" spc="-10">
                <a:latin typeface="Calibri"/>
                <a:cs typeface="Calibri"/>
              </a:rPr>
              <a:t>.</a:t>
            </a:r>
            <a:endParaRPr sz="1350">
              <a:latin typeface="Calibri"/>
              <a:cs typeface="Calibri"/>
            </a:endParaRPr>
          </a:p>
        </p:txBody>
      </p:sp>
      <p:grpSp>
        <p:nvGrpSpPr>
          <p:cNvPr id="11" name="object 11"/>
          <p:cNvGrpSpPr/>
          <p:nvPr/>
        </p:nvGrpSpPr>
        <p:grpSpPr>
          <a:xfrm>
            <a:off x="2275077" y="3949446"/>
            <a:ext cx="1512570" cy="2153285"/>
            <a:chOff x="2275077" y="3949446"/>
            <a:chExt cx="1512570" cy="2153285"/>
          </a:xfrm>
        </p:grpSpPr>
        <p:sp>
          <p:nvSpPr>
            <p:cNvPr id="12" name="object 12"/>
            <p:cNvSpPr/>
            <p:nvPr/>
          </p:nvSpPr>
          <p:spPr>
            <a:xfrm>
              <a:off x="2281427" y="3955796"/>
              <a:ext cx="1499870" cy="2140585"/>
            </a:xfrm>
            <a:custGeom>
              <a:avLst/>
              <a:gdLst/>
              <a:ahLst/>
              <a:cxnLst/>
              <a:rect l="l" t="t" r="r" b="b"/>
              <a:pathLst>
                <a:path w="1499870" h="2140585">
                  <a:moveTo>
                    <a:pt x="1499616" y="0"/>
                  </a:moveTo>
                  <a:lnTo>
                    <a:pt x="749808" y="749934"/>
                  </a:lnTo>
                  <a:lnTo>
                    <a:pt x="0" y="0"/>
                  </a:lnTo>
                  <a:lnTo>
                    <a:pt x="0" y="1390268"/>
                  </a:lnTo>
                  <a:lnTo>
                    <a:pt x="749808" y="2140204"/>
                  </a:lnTo>
                  <a:lnTo>
                    <a:pt x="1499616" y="1390268"/>
                  </a:lnTo>
                  <a:lnTo>
                    <a:pt x="1499616" y="0"/>
                  </a:lnTo>
                  <a:close/>
                </a:path>
              </a:pathLst>
            </a:custGeom>
            <a:solidFill>
              <a:srgbClr val="1F386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" name="object 13"/>
            <p:cNvSpPr/>
            <p:nvPr/>
          </p:nvSpPr>
          <p:spPr>
            <a:xfrm>
              <a:off x="2281427" y="3955796"/>
              <a:ext cx="1499870" cy="2140585"/>
            </a:xfrm>
            <a:custGeom>
              <a:avLst/>
              <a:gdLst/>
              <a:ahLst/>
              <a:cxnLst/>
              <a:rect l="l" t="t" r="r" b="b"/>
              <a:pathLst>
                <a:path w="1499870" h="2140585">
                  <a:moveTo>
                    <a:pt x="1499616" y="0"/>
                  </a:moveTo>
                  <a:lnTo>
                    <a:pt x="1499616" y="1390268"/>
                  </a:lnTo>
                  <a:lnTo>
                    <a:pt x="749808" y="2140204"/>
                  </a:lnTo>
                  <a:lnTo>
                    <a:pt x="0" y="1390268"/>
                  </a:lnTo>
                  <a:lnTo>
                    <a:pt x="0" y="0"/>
                  </a:lnTo>
                  <a:lnTo>
                    <a:pt x="749808" y="749934"/>
                  </a:lnTo>
                  <a:lnTo>
                    <a:pt x="1499616" y="0"/>
                  </a:lnTo>
                  <a:close/>
                </a:path>
              </a:pathLst>
            </a:custGeom>
            <a:ln w="12700">
              <a:solidFill>
                <a:srgbClr val="1F3863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4" name="object 14"/>
          <p:cNvSpPr txBox="1"/>
          <p:nvPr/>
        </p:nvSpPr>
        <p:spPr>
          <a:xfrm>
            <a:off x="2423414" y="4736782"/>
            <a:ext cx="1191260" cy="821055"/>
          </a:xfrm>
          <a:prstGeom prst="rect">
            <a:avLst/>
          </a:prstGeom>
        </p:spPr>
        <p:txBody>
          <a:bodyPr wrap="square" lIns="0" tIns="25400" rIns="0" bIns="0" rtlCol="0" vert="horz">
            <a:spAutoFit/>
          </a:bodyPr>
          <a:lstStyle/>
          <a:p>
            <a:pPr algn="ctr" marL="12700" marR="5080">
              <a:lnSpc>
                <a:spcPct val="95000"/>
              </a:lnSpc>
              <a:spcBef>
                <a:spcPts val="200"/>
              </a:spcBef>
            </a:pPr>
            <a:r>
              <a:rPr dirty="0" sz="1350" b="1">
                <a:solidFill>
                  <a:srgbClr val="FFFFFF"/>
                </a:solidFill>
                <a:latin typeface="Calibri"/>
                <a:cs typeface="Calibri"/>
              </a:rPr>
              <a:t>İhracat</a:t>
            </a:r>
            <a:r>
              <a:rPr dirty="0" sz="1350" spc="70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350" spc="-10" b="1">
                <a:solidFill>
                  <a:srgbClr val="FFFFFF"/>
                </a:solidFill>
                <a:latin typeface="Calibri"/>
                <a:cs typeface="Calibri"/>
              </a:rPr>
              <a:t>2006/12 </a:t>
            </a:r>
            <a:r>
              <a:rPr dirty="0" sz="1350" b="1">
                <a:solidFill>
                  <a:srgbClr val="FFFFFF"/>
                </a:solidFill>
                <a:latin typeface="Calibri"/>
                <a:cs typeface="Calibri"/>
              </a:rPr>
              <a:t>Sayılı</a:t>
            </a:r>
            <a:r>
              <a:rPr dirty="0" sz="1350" spc="30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350" spc="-10" b="1">
                <a:solidFill>
                  <a:srgbClr val="FFFFFF"/>
                </a:solidFill>
                <a:latin typeface="Calibri"/>
                <a:cs typeface="Calibri"/>
              </a:rPr>
              <a:t>Dahilde </a:t>
            </a:r>
            <a:r>
              <a:rPr dirty="0" sz="1350" b="1">
                <a:solidFill>
                  <a:srgbClr val="FFFFFF"/>
                </a:solidFill>
                <a:latin typeface="Calibri"/>
                <a:cs typeface="Calibri"/>
              </a:rPr>
              <a:t>İşleme</a:t>
            </a:r>
            <a:r>
              <a:rPr dirty="0" sz="1350" spc="150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350" spc="-10" b="1">
                <a:solidFill>
                  <a:srgbClr val="FFFFFF"/>
                </a:solidFill>
                <a:latin typeface="Calibri"/>
                <a:cs typeface="Calibri"/>
              </a:rPr>
              <a:t>Rejimi Tebliği</a:t>
            </a:r>
            <a:endParaRPr sz="1350">
              <a:latin typeface="Calibri"/>
              <a:cs typeface="Calibri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3774694" y="3949446"/>
            <a:ext cx="6294755" cy="1403350"/>
            <a:chOff x="3774694" y="3949446"/>
            <a:chExt cx="6294755" cy="1403350"/>
          </a:xfrm>
        </p:grpSpPr>
        <p:sp>
          <p:nvSpPr>
            <p:cNvPr id="16" name="object 16"/>
            <p:cNvSpPr/>
            <p:nvPr/>
          </p:nvSpPr>
          <p:spPr>
            <a:xfrm>
              <a:off x="3781044" y="3955796"/>
              <a:ext cx="6282055" cy="1390650"/>
            </a:xfrm>
            <a:custGeom>
              <a:avLst/>
              <a:gdLst/>
              <a:ahLst/>
              <a:cxnLst/>
              <a:rect l="l" t="t" r="r" b="b"/>
              <a:pathLst>
                <a:path w="6282055" h="1390650">
                  <a:moveTo>
                    <a:pt x="6050280" y="0"/>
                  </a:moveTo>
                  <a:lnTo>
                    <a:pt x="0" y="0"/>
                  </a:lnTo>
                  <a:lnTo>
                    <a:pt x="0" y="1390268"/>
                  </a:lnTo>
                  <a:lnTo>
                    <a:pt x="6050280" y="1390268"/>
                  </a:lnTo>
                  <a:lnTo>
                    <a:pt x="6096951" y="1385560"/>
                  </a:lnTo>
                  <a:lnTo>
                    <a:pt x="6140428" y="1372056"/>
                  </a:lnTo>
                  <a:lnTo>
                    <a:pt x="6179776" y="1350688"/>
                  </a:lnTo>
                  <a:lnTo>
                    <a:pt x="6214062" y="1322387"/>
                  </a:lnTo>
                  <a:lnTo>
                    <a:pt x="6242353" y="1288086"/>
                  </a:lnTo>
                  <a:lnTo>
                    <a:pt x="6263717" y="1248715"/>
                  </a:lnTo>
                  <a:lnTo>
                    <a:pt x="6277219" y="1205207"/>
                  </a:lnTo>
                  <a:lnTo>
                    <a:pt x="6281928" y="1158493"/>
                  </a:lnTo>
                  <a:lnTo>
                    <a:pt x="6281928" y="231647"/>
                  </a:lnTo>
                  <a:lnTo>
                    <a:pt x="6277219" y="184976"/>
                  </a:lnTo>
                  <a:lnTo>
                    <a:pt x="6263717" y="141499"/>
                  </a:lnTo>
                  <a:lnTo>
                    <a:pt x="6242353" y="102151"/>
                  </a:lnTo>
                  <a:lnTo>
                    <a:pt x="6214062" y="67865"/>
                  </a:lnTo>
                  <a:lnTo>
                    <a:pt x="6179776" y="39574"/>
                  </a:lnTo>
                  <a:lnTo>
                    <a:pt x="6140428" y="18210"/>
                  </a:lnTo>
                  <a:lnTo>
                    <a:pt x="6096951" y="4708"/>
                  </a:lnTo>
                  <a:lnTo>
                    <a:pt x="6050280" y="0"/>
                  </a:lnTo>
                  <a:close/>
                </a:path>
              </a:pathLst>
            </a:custGeom>
            <a:solidFill>
              <a:srgbClr val="FFFFFF">
                <a:alpha val="90194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7" name="object 17"/>
            <p:cNvSpPr/>
            <p:nvPr/>
          </p:nvSpPr>
          <p:spPr>
            <a:xfrm>
              <a:off x="3781044" y="3955796"/>
              <a:ext cx="6282055" cy="1390650"/>
            </a:xfrm>
            <a:custGeom>
              <a:avLst/>
              <a:gdLst/>
              <a:ahLst/>
              <a:cxnLst/>
              <a:rect l="l" t="t" r="r" b="b"/>
              <a:pathLst>
                <a:path w="6282055" h="1390650">
                  <a:moveTo>
                    <a:pt x="6281928" y="231647"/>
                  </a:moveTo>
                  <a:lnTo>
                    <a:pt x="6281928" y="1158493"/>
                  </a:lnTo>
                  <a:lnTo>
                    <a:pt x="6277219" y="1205207"/>
                  </a:lnTo>
                  <a:lnTo>
                    <a:pt x="6263717" y="1248715"/>
                  </a:lnTo>
                  <a:lnTo>
                    <a:pt x="6242353" y="1288086"/>
                  </a:lnTo>
                  <a:lnTo>
                    <a:pt x="6214062" y="1322387"/>
                  </a:lnTo>
                  <a:lnTo>
                    <a:pt x="6179776" y="1350688"/>
                  </a:lnTo>
                  <a:lnTo>
                    <a:pt x="6140428" y="1372056"/>
                  </a:lnTo>
                  <a:lnTo>
                    <a:pt x="6096951" y="1385560"/>
                  </a:lnTo>
                  <a:lnTo>
                    <a:pt x="6050280" y="1390268"/>
                  </a:lnTo>
                  <a:lnTo>
                    <a:pt x="0" y="1390268"/>
                  </a:lnTo>
                  <a:lnTo>
                    <a:pt x="0" y="0"/>
                  </a:lnTo>
                  <a:lnTo>
                    <a:pt x="6050280" y="0"/>
                  </a:lnTo>
                  <a:lnTo>
                    <a:pt x="6096951" y="4708"/>
                  </a:lnTo>
                  <a:lnTo>
                    <a:pt x="6140428" y="18210"/>
                  </a:lnTo>
                  <a:lnTo>
                    <a:pt x="6179776" y="39574"/>
                  </a:lnTo>
                  <a:lnTo>
                    <a:pt x="6214062" y="67865"/>
                  </a:lnTo>
                  <a:lnTo>
                    <a:pt x="6242353" y="102151"/>
                  </a:lnTo>
                  <a:lnTo>
                    <a:pt x="6263717" y="141499"/>
                  </a:lnTo>
                  <a:lnTo>
                    <a:pt x="6277219" y="184976"/>
                  </a:lnTo>
                  <a:lnTo>
                    <a:pt x="6281928" y="231647"/>
                  </a:lnTo>
                  <a:close/>
                </a:path>
              </a:pathLst>
            </a:custGeom>
            <a:ln w="12699">
              <a:solidFill>
                <a:srgbClr val="1F3863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8" name="object 18"/>
          <p:cNvSpPr txBox="1"/>
          <p:nvPr/>
        </p:nvSpPr>
        <p:spPr>
          <a:xfrm>
            <a:off x="3861815" y="4207700"/>
            <a:ext cx="5948045" cy="857250"/>
          </a:xfrm>
          <a:prstGeom prst="rect">
            <a:avLst/>
          </a:prstGeom>
        </p:spPr>
        <p:txBody>
          <a:bodyPr wrap="square" lIns="0" tIns="24765" rIns="0" bIns="0" rtlCol="0" vert="horz">
            <a:spAutoFit/>
          </a:bodyPr>
          <a:lstStyle/>
          <a:p>
            <a:pPr marL="129539" marR="5080" indent="-117475">
              <a:lnSpc>
                <a:spcPts val="1590"/>
              </a:lnSpc>
              <a:spcBef>
                <a:spcPts val="195"/>
              </a:spcBef>
              <a:buChar char="•"/>
              <a:tabLst>
                <a:tab pos="131445" algn="l"/>
              </a:tabLst>
            </a:pPr>
            <a:r>
              <a:rPr dirty="0" sz="1350">
                <a:solidFill>
                  <a:srgbClr val="0A1107"/>
                </a:solidFill>
                <a:latin typeface="Calibri"/>
                <a:cs typeface="Calibri"/>
              </a:rPr>
              <a:t>"Dahilde</a:t>
            </a:r>
            <a:r>
              <a:rPr dirty="0" sz="1350" spc="120">
                <a:solidFill>
                  <a:srgbClr val="0A1107"/>
                </a:solidFill>
                <a:latin typeface="Calibri"/>
                <a:cs typeface="Calibri"/>
              </a:rPr>
              <a:t> </a:t>
            </a:r>
            <a:r>
              <a:rPr dirty="0" sz="1350">
                <a:solidFill>
                  <a:srgbClr val="0A1107"/>
                </a:solidFill>
                <a:latin typeface="Calibri"/>
                <a:cs typeface="Calibri"/>
              </a:rPr>
              <a:t>İşleme</a:t>
            </a:r>
            <a:r>
              <a:rPr dirty="0" sz="1350" spc="60">
                <a:solidFill>
                  <a:srgbClr val="0A1107"/>
                </a:solidFill>
                <a:latin typeface="Calibri"/>
                <a:cs typeface="Calibri"/>
              </a:rPr>
              <a:t> </a:t>
            </a:r>
            <a:r>
              <a:rPr dirty="0" sz="1350">
                <a:solidFill>
                  <a:srgbClr val="0A1107"/>
                </a:solidFill>
                <a:latin typeface="Calibri"/>
                <a:cs typeface="Calibri"/>
              </a:rPr>
              <a:t>Rejimi</a:t>
            </a:r>
            <a:r>
              <a:rPr dirty="0" sz="1350" spc="85">
                <a:solidFill>
                  <a:srgbClr val="0A1107"/>
                </a:solidFill>
                <a:latin typeface="Calibri"/>
                <a:cs typeface="Calibri"/>
              </a:rPr>
              <a:t> </a:t>
            </a:r>
            <a:r>
              <a:rPr dirty="0" sz="1350">
                <a:solidFill>
                  <a:srgbClr val="0A1107"/>
                </a:solidFill>
                <a:latin typeface="Calibri"/>
                <a:cs typeface="Calibri"/>
              </a:rPr>
              <a:t>Kararı"na</a:t>
            </a:r>
            <a:r>
              <a:rPr dirty="0" sz="1350" spc="30">
                <a:solidFill>
                  <a:srgbClr val="0A1107"/>
                </a:solidFill>
                <a:latin typeface="Calibri"/>
                <a:cs typeface="Calibri"/>
              </a:rPr>
              <a:t> </a:t>
            </a:r>
            <a:r>
              <a:rPr dirty="0" sz="1350">
                <a:solidFill>
                  <a:srgbClr val="0A1107"/>
                </a:solidFill>
                <a:latin typeface="Calibri"/>
                <a:cs typeface="Calibri"/>
              </a:rPr>
              <a:t>istinaden</a:t>
            </a:r>
            <a:r>
              <a:rPr dirty="0" sz="1350" spc="160">
                <a:solidFill>
                  <a:srgbClr val="0A1107"/>
                </a:solidFill>
                <a:latin typeface="Calibri"/>
                <a:cs typeface="Calibri"/>
              </a:rPr>
              <a:t> </a:t>
            </a:r>
            <a:r>
              <a:rPr dirty="0" sz="1350">
                <a:solidFill>
                  <a:srgbClr val="0A1107"/>
                </a:solidFill>
                <a:latin typeface="Calibri"/>
                <a:cs typeface="Calibri"/>
              </a:rPr>
              <a:t>dahilde</a:t>
            </a:r>
            <a:r>
              <a:rPr dirty="0" sz="1350" spc="130">
                <a:solidFill>
                  <a:srgbClr val="0A1107"/>
                </a:solidFill>
                <a:latin typeface="Calibri"/>
                <a:cs typeface="Calibri"/>
              </a:rPr>
              <a:t> </a:t>
            </a:r>
            <a:r>
              <a:rPr dirty="0" sz="1350">
                <a:solidFill>
                  <a:srgbClr val="0A1107"/>
                </a:solidFill>
                <a:latin typeface="Calibri"/>
                <a:cs typeface="Calibri"/>
              </a:rPr>
              <a:t>işleme</a:t>
            </a:r>
            <a:r>
              <a:rPr dirty="0" sz="1350" spc="195">
                <a:solidFill>
                  <a:srgbClr val="0A1107"/>
                </a:solidFill>
                <a:latin typeface="Calibri"/>
                <a:cs typeface="Calibri"/>
              </a:rPr>
              <a:t> </a:t>
            </a:r>
            <a:r>
              <a:rPr dirty="0" sz="1350">
                <a:solidFill>
                  <a:srgbClr val="0A1107"/>
                </a:solidFill>
                <a:latin typeface="Calibri"/>
                <a:cs typeface="Calibri"/>
              </a:rPr>
              <a:t>tedbirlerinin</a:t>
            </a:r>
            <a:r>
              <a:rPr dirty="0" sz="1350" spc="225">
                <a:solidFill>
                  <a:srgbClr val="0A1107"/>
                </a:solidFill>
                <a:latin typeface="Calibri"/>
                <a:cs typeface="Calibri"/>
              </a:rPr>
              <a:t> </a:t>
            </a:r>
            <a:r>
              <a:rPr dirty="0" sz="1350" spc="-10">
                <a:solidFill>
                  <a:srgbClr val="0A1107"/>
                </a:solidFill>
                <a:latin typeface="Calibri"/>
                <a:cs typeface="Calibri"/>
              </a:rPr>
              <a:t>uygulama </a:t>
            </a:r>
            <a:r>
              <a:rPr dirty="0" sz="1350" spc="-10">
                <a:solidFill>
                  <a:srgbClr val="0A1107"/>
                </a:solidFill>
                <a:latin typeface="Calibri"/>
                <a:cs typeface="Calibri"/>
              </a:rPr>
              <a:t>	</a:t>
            </a:r>
            <a:r>
              <a:rPr dirty="0" sz="1350">
                <a:solidFill>
                  <a:srgbClr val="0A1107"/>
                </a:solidFill>
                <a:latin typeface="Calibri"/>
                <a:cs typeface="Calibri"/>
              </a:rPr>
              <a:t>usul</a:t>
            </a:r>
            <a:r>
              <a:rPr dirty="0" sz="1350" spc="20">
                <a:solidFill>
                  <a:srgbClr val="0A1107"/>
                </a:solidFill>
                <a:latin typeface="Calibri"/>
                <a:cs typeface="Calibri"/>
              </a:rPr>
              <a:t> </a:t>
            </a:r>
            <a:r>
              <a:rPr dirty="0" sz="1350">
                <a:solidFill>
                  <a:srgbClr val="0A1107"/>
                </a:solidFill>
                <a:latin typeface="Calibri"/>
                <a:cs typeface="Calibri"/>
              </a:rPr>
              <a:t>ve</a:t>
            </a:r>
            <a:r>
              <a:rPr dirty="0" sz="1350" spc="15">
                <a:solidFill>
                  <a:srgbClr val="0A1107"/>
                </a:solidFill>
                <a:latin typeface="Calibri"/>
                <a:cs typeface="Calibri"/>
              </a:rPr>
              <a:t> </a:t>
            </a:r>
            <a:r>
              <a:rPr dirty="0" sz="1350">
                <a:solidFill>
                  <a:srgbClr val="0A1107"/>
                </a:solidFill>
                <a:latin typeface="Calibri"/>
                <a:cs typeface="Calibri"/>
              </a:rPr>
              <a:t>esaslarını</a:t>
            </a:r>
            <a:r>
              <a:rPr dirty="0" sz="1350" spc="90">
                <a:solidFill>
                  <a:srgbClr val="0A1107"/>
                </a:solidFill>
                <a:latin typeface="Calibri"/>
                <a:cs typeface="Calibri"/>
              </a:rPr>
              <a:t> </a:t>
            </a:r>
            <a:r>
              <a:rPr dirty="0" sz="1350">
                <a:solidFill>
                  <a:srgbClr val="0A1107"/>
                </a:solidFill>
                <a:latin typeface="Calibri"/>
                <a:cs typeface="Calibri"/>
              </a:rPr>
              <a:t>belirlemek</a:t>
            </a:r>
            <a:r>
              <a:rPr dirty="0" sz="1350" spc="280">
                <a:solidFill>
                  <a:srgbClr val="0A1107"/>
                </a:solidFill>
                <a:latin typeface="Calibri"/>
                <a:cs typeface="Calibri"/>
              </a:rPr>
              <a:t> </a:t>
            </a:r>
            <a:r>
              <a:rPr dirty="0" sz="1350">
                <a:solidFill>
                  <a:srgbClr val="0A1107"/>
                </a:solidFill>
                <a:latin typeface="Calibri"/>
                <a:cs typeface="Calibri"/>
              </a:rPr>
              <a:t>üzere</a:t>
            </a:r>
            <a:r>
              <a:rPr dirty="0" sz="1350" spc="20">
                <a:solidFill>
                  <a:srgbClr val="0A1107"/>
                </a:solidFill>
                <a:latin typeface="Calibri"/>
                <a:cs typeface="Calibri"/>
              </a:rPr>
              <a:t> </a:t>
            </a:r>
            <a:r>
              <a:rPr dirty="0" sz="1350" spc="-10">
                <a:solidFill>
                  <a:srgbClr val="0A1107"/>
                </a:solidFill>
                <a:latin typeface="Calibri"/>
                <a:cs typeface="Calibri"/>
              </a:rPr>
              <a:t>hazırlanmıştır.</a:t>
            </a:r>
            <a:endParaRPr sz="1350">
              <a:latin typeface="Calibri"/>
              <a:cs typeface="Calibri"/>
            </a:endParaRPr>
          </a:p>
          <a:p>
            <a:pPr marL="129539" marR="71755" indent="-117475">
              <a:lnSpc>
                <a:spcPts val="1590"/>
              </a:lnSpc>
              <a:spcBef>
                <a:spcPts val="140"/>
              </a:spcBef>
              <a:buChar char="•"/>
              <a:tabLst>
                <a:tab pos="131445" algn="l"/>
              </a:tabLst>
            </a:pPr>
            <a:r>
              <a:rPr dirty="0" sz="1350">
                <a:solidFill>
                  <a:srgbClr val="0A1107"/>
                </a:solidFill>
                <a:latin typeface="Calibri"/>
                <a:cs typeface="Calibri"/>
              </a:rPr>
              <a:t>İhraç</a:t>
            </a:r>
            <a:r>
              <a:rPr dirty="0" sz="1350" spc="-95">
                <a:solidFill>
                  <a:srgbClr val="0A1107"/>
                </a:solidFill>
                <a:latin typeface="Calibri"/>
                <a:cs typeface="Calibri"/>
              </a:rPr>
              <a:t> </a:t>
            </a:r>
            <a:r>
              <a:rPr dirty="0" sz="1350">
                <a:solidFill>
                  <a:srgbClr val="0A1107"/>
                </a:solidFill>
                <a:latin typeface="Calibri"/>
                <a:cs typeface="Calibri"/>
              </a:rPr>
              <a:t>edilen</a:t>
            </a:r>
            <a:r>
              <a:rPr dirty="0" sz="1350" spc="210">
                <a:solidFill>
                  <a:srgbClr val="0A1107"/>
                </a:solidFill>
                <a:latin typeface="Calibri"/>
                <a:cs typeface="Calibri"/>
              </a:rPr>
              <a:t> </a:t>
            </a:r>
            <a:r>
              <a:rPr dirty="0" sz="1350">
                <a:solidFill>
                  <a:srgbClr val="0A1107"/>
                </a:solidFill>
                <a:latin typeface="Calibri"/>
                <a:cs typeface="Calibri"/>
              </a:rPr>
              <a:t>işlem</a:t>
            </a:r>
            <a:r>
              <a:rPr dirty="0" sz="1350" spc="140">
                <a:solidFill>
                  <a:srgbClr val="0A1107"/>
                </a:solidFill>
                <a:latin typeface="Calibri"/>
                <a:cs typeface="Calibri"/>
              </a:rPr>
              <a:t> </a:t>
            </a:r>
            <a:r>
              <a:rPr dirty="0" sz="1350">
                <a:solidFill>
                  <a:srgbClr val="0A1107"/>
                </a:solidFill>
                <a:latin typeface="Calibri"/>
                <a:cs typeface="Calibri"/>
              </a:rPr>
              <a:t>görmüş ürünün</a:t>
            </a:r>
            <a:r>
              <a:rPr dirty="0" sz="1350" spc="100">
                <a:solidFill>
                  <a:srgbClr val="0A1107"/>
                </a:solidFill>
                <a:latin typeface="Calibri"/>
                <a:cs typeface="Calibri"/>
              </a:rPr>
              <a:t> </a:t>
            </a:r>
            <a:r>
              <a:rPr dirty="0" sz="1350">
                <a:solidFill>
                  <a:srgbClr val="0A1107"/>
                </a:solidFill>
                <a:latin typeface="Calibri"/>
                <a:cs typeface="Calibri"/>
              </a:rPr>
              <a:t>elde</a:t>
            </a:r>
            <a:r>
              <a:rPr dirty="0" sz="1350" spc="60">
                <a:solidFill>
                  <a:srgbClr val="0A1107"/>
                </a:solidFill>
                <a:latin typeface="Calibri"/>
                <a:cs typeface="Calibri"/>
              </a:rPr>
              <a:t> </a:t>
            </a:r>
            <a:r>
              <a:rPr dirty="0" sz="1350">
                <a:solidFill>
                  <a:srgbClr val="0A1107"/>
                </a:solidFill>
                <a:latin typeface="Calibri"/>
                <a:cs typeface="Calibri"/>
              </a:rPr>
              <a:t>edilmesinde</a:t>
            </a:r>
            <a:r>
              <a:rPr dirty="0" sz="1350" spc="265">
                <a:solidFill>
                  <a:srgbClr val="0A1107"/>
                </a:solidFill>
                <a:latin typeface="Calibri"/>
                <a:cs typeface="Calibri"/>
              </a:rPr>
              <a:t> </a:t>
            </a:r>
            <a:r>
              <a:rPr dirty="0" sz="1350">
                <a:solidFill>
                  <a:srgbClr val="0A1107"/>
                </a:solidFill>
                <a:latin typeface="Calibri"/>
                <a:cs typeface="Calibri"/>
              </a:rPr>
              <a:t>kullanılan,</a:t>
            </a:r>
            <a:r>
              <a:rPr dirty="0" sz="1350" spc="170">
                <a:solidFill>
                  <a:srgbClr val="0A1107"/>
                </a:solidFill>
                <a:latin typeface="Calibri"/>
                <a:cs typeface="Calibri"/>
              </a:rPr>
              <a:t> </a:t>
            </a:r>
            <a:r>
              <a:rPr dirty="0" sz="1350">
                <a:solidFill>
                  <a:srgbClr val="0A1107"/>
                </a:solidFill>
                <a:latin typeface="Calibri"/>
                <a:cs typeface="Calibri"/>
              </a:rPr>
              <a:t>ithali</a:t>
            </a:r>
            <a:r>
              <a:rPr dirty="0" sz="1350" spc="135">
                <a:solidFill>
                  <a:srgbClr val="0A1107"/>
                </a:solidFill>
                <a:latin typeface="Calibri"/>
                <a:cs typeface="Calibri"/>
              </a:rPr>
              <a:t> </a:t>
            </a:r>
            <a:r>
              <a:rPr dirty="0" sz="1350">
                <a:solidFill>
                  <a:srgbClr val="0A1107"/>
                </a:solidFill>
                <a:latin typeface="Calibri"/>
                <a:cs typeface="Calibri"/>
              </a:rPr>
              <a:t>vergiye </a:t>
            </a:r>
            <a:r>
              <a:rPr dirty="0" sz="1350" spc="-20">
                <a:solidFill>
                  <a:srgbClr val="0A1107"/>
                </a:solidFill>
                <a:latin typeface="Calibri"/>
                <a:cs typeface="Calibri"/>
              </a:rPr>
              <a:t>tabi </a:t>
            </a:r>
            <a:r>
              <a:rPr dirty="0" sz="1350" spc="-20">
                <a:solidFill>
                  <a:srgbClr val="0A1107"/>
                </a:solidFill>
                <a:latin typeface="Calibri"/>
                <a:cs typeface="Calibri"/>
              </a:rPr>
              <a:t>	</a:t>
            </a:r>
            <a:r>
              <a:rPr dirty="0" sz="1350">
                <a:solidFill>
                  <a:srgbClr val="0A1107"/>
                </a:solidFill>
                <a:latin typeface="Calibri"/>
                <a:cs typeface="Calibri"/>
              </a:rPr>
              <a:t>eşyalara</a:t>
            </a:r>
            <a:r>
              <a:rPr dirty="0" sz="1350" spc="60">
                <a:solidFill>
                  <a:srgbClr val="0A1107"/>
                </a:solidFill>
                <a:latin typeface="Calibri"/>
                <a:cs typeface="Calibri"/>
              </a:rPr>
              <a:t> </a:t>
            </a:r>
            <a:r>
              <a:rPr dirty="0" sz="1350">
                <a:solidFill>
                  <a:srgbClr val="0A1107"/>
                </a:solidFill>
                <a:latin typeface="Calibri"/>
                <a:cs typeface="Calibri"/>
              </a:rPr>
              <a:t>uygulanacak</a:t>
            </a:r>
            <a:r>
              <a:rPr dirty="0" sz="1350" spc="90">
                <a:solidFill>
                  <a:srgbClr val="0A1107"/>
                </a:solidFill>
                <a:latin typeface="Calibri"/>
                <a:cs typeface="Calibri"/>
              </a:rPr>
              <a:t> </a:t>
            </a:r>
            <a:r>
              <a:rPr dirty="0" sz="1350">
                <a:solidFill>
                  <a:srgbClr val="0A1107"/>
                </a:solidFill>
                <a:latin typeface="Calibri"/>
                <a:cs typeface="Calibri"/>
              </a:rPr>
              <a:t>dahilde</a:t>
            </a:r>
            <a:r>
              <a:rPr dirty="0" sz="1350" spc="95">
                <a:solidFill>
                  <a:srgbClr val="0A1107"/>
                </a:solidFill>
                <a:latin typeface="Calibri"/>
                <a:cs typeface="Calibri"/>
              </a:rPr>
              <a:t> </a:t>
            </a:r>
            <a:r>
              <a:rPr dirty="0" sz="1350">
                <a:solidFill>
                  <a:srgbClr val="0A1107"/>
                </a:solidFill>
                <a:latin typeface="Calibri"/>
                <a:cs typeface="Calibri"/>
              </a:rPr>
              <a:t>işleme</a:t>
            </a:r>
            <a:r>
              <a:rPr dirty="0" sz="1350" spc="100">
                <a:solidFill>
                  <a:srgbClr val="0A1107"/>
                </a:solidFill>
                <a:latin typeface="Calibri"/>
                <a:cs typeface="Calibri"/>
              </a:rPr>
              <a:t> </a:t>
            </a:r>
            <a:r>
              <a:rPr dirty="0" sz="1350">
                <a:solidFill>
                  <a:srgbClr val="0A1107"/>
                </a:solidFill>
                <a:latin typeface="Calibri"/>
                <a:cs typeface="Calibri"/>
              </a:rPr>
              <a:t>tedbirlerini</a:t>
            </a:r>
            <a:r>
              <a:rPr dirty="0" sz="1350" spc="229">
                <a:solidFill>
                  <a:srgbClr val="0A1107"/>
                </a:solidFill>
                <a:latin typeface="Calibri"/>
                <a:cs typeface="Calibri"/>
              </a:rPr>
              <a:t> </a:t>
            </a:r>
            <a:r>
              <a:rPr dirty="0" sz="1350" spc="-10">
                <a:solidFill>
                  <a:srgbClr val="0A1107"/>
                </a:solidFill>
                <a:latin typeface="Calibri"/>
                <a:cs typeface="Calibri"/>
              </a:rPr>
              <a:t>kapsar.</a:t>
            </a:r>
            <a:endParaRPr sz="1350">
              <a:latin typeface="Calibri"/>
              <a:cs typeface="Calibri"/>
            </a:endParaRPr>
          </a:p>
        </p:txBody>
      </p:sp>
      <p:sp>
        <p:nvSpPr>
          <p:cNvPr id="19" name="object 19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38100">
              <a:lnSpc>
                <a:spcPts val="980"/>
              </a:lnSpc>
            </a:pPr>
            <a:fld id="{81D60167-4931-47E6-BA6A-407CBD079E47}" type="slidenum">
              <a:rPr dirty="0" spc="-25"/>
              <a:t>10</a:t>
            </a:fld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3678046" y="854709"/>
            <a:ext cx="4837430" cy="388620"/>
          </a:xfrm>
          <a:prstGeom prst="rect"/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pc="-180"/>
              <a:t>DAHİLDE</a:t>
            </a:r>
            <a:r>
              <a:rPr dirty="0" spc="80"/>
              <a:t> </a:t>
            </a:r>
            <a:r>
              <a:rPr dirty="0" spc="-245"/>
              <a:t>İŞLEME</a:t>
            </a:r>
            <a:r>
              <a:rPr dirty="0" spc="10"/>
              <a:t> </a:t>
            </a:r>
            <a:r>
              <a:rPr dirty="0" spc="-260"/>
              <a:t>REJİMİ</a:t>
            </a:r>
            <a:r>
              <a:rPr dirty="0" spc="80"/>
              <a:t> </a:t>
            </a:r>
            <a:r>
              <a:rPr dirty="0" spc="-145"/>
              <a:t>MEVZUATI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1918461" y="2057907"/>
            <a:ext cx="7792720" cy="2844800"/>
            <a:chOff x="1918461" y="2057907"/>
            <a:chExt cx="7792720" cy="2844800"/>
          </a:xfrm>
        </p:grpSpPr>
        <p:sp>
          <p:nvSpPr>
            <p:cNvPr id="4" name="object 4"/>
            <p:cNvSpPr/>
            <p:nvPr/>
          </p:nvSpPr>
          <p:spPr>
            <a:xfrm>
              <a:off x="2551175" y="2057907"/>
              <a:ext cx="7160259" cy="2844800"/>
            </a:xfrm>
            <a:custGeom>
              <a:avLst/>
              <a:gdLst/>
              <a:ahLst/>
              <a:cxnLst/>
              <a:rect l="l" t="t" r="r" b="b"/>
              <a:pathLst>
                <a:path w="7160259" h="2844800">
                  <a:moveTo>
                    <a:pt x="5737859" y="0"/>
                  </a:moveTo>
                  <a:lnTo>
                    <a:pt x="5737859" y="711072"/>
                  </a:lnTo>
                  <a:lnTo>
                    <a:pt x="0" y="711072"/>
                  </a:lnTo>
                  <a:lnTo>
                    <a:pt x="0" y="2133346"/>
                  </a:lnTo>
                  <a:lnTo>
                    <a:pt x="5737859" y="2133346"/>
                  </a:lnTo>
                  <a:lnTo>
                    <a:pt x="5737859" y="2844546"/>
                  </a:lnTo>
                  <a:lnTo>
                    <a:pt x="7159752" y="1422272"/>
                  </a:lnTo>
                  <a:lnTo>
                    <a:pt x="5737859" y="0"/>
                  </a:lnTo>
                  <a:close/>
                </a:path>
              </a:pathLst>
            </a:custGeom>
            <a:solidFill>
              <a:srgbClr val="1F386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/>
            <p:cNvSpPr/>
            <p:nvPr/>
          </p:nvSpPr>
          <p:spPr>
            <a:xfrm>
              <a:off x="1924811" y="2922269"/>
              <a:ext cx="1198245" cy="1134110"/>
            </a:xfrm>
            <a:custGeom>
              <a:avLst/>
              <a:gdLst/>
              <a:ahLst/>
              <a:cxnLst/>
              <a:rect l="l" t="t" r="r" b="b"/>
              <a:pathLst>
                <a:path w="1198245" h="1134110">
                  <a:moveTo>
                    <a:pt x="1008888" y="0"/>
                  </a:moveTo>
                  <a:lnTo>
                    <a:pt x="188975" y="0"/>
                  </a:lnTo>
                  <a:lnTo>
                    <a:pt x="138729" y="6748"/>
                  </a:lnTo>
                  <a:lnTo>
                    <a:pt x="93584" y="25795"/>
                  </a:lnTo>
                  <a:lnTo>
                    <a:pt x="55340" y="55340"/>
                  </a:lnTo>
                  <a:lnTo>
                    <a:pt x="25795" y="93584"/>
                  </a:lnTo>
                  <a:lnTo>
                    <a:pt x="6748" y="138729"/>
                  </a:lnTo>
                  <a:lnTo>
                    <a:pt x="0" y="188975"/>
                  </a:lnTo>
                  <a:lnTo>
                    <a:pt x="0" y="945133"/>
                  </a:lnTo>
                  <a:lnTo>
                    <a:pt x="6748" y="995380"/>
                  </a:lnTo>
                  <a:lnTo>
                    <a:pt x="25795" y="1040525"/>
                  </a:lnTo>
                  <a:lnTo>
                    <a:pt x="55340" y="1078769"/>
                  </a:lnTo>
                  <a:lnTo>
                    <a:pt x="93584" y="1108314"/>
                  </a:lnTo>
                  <a:lnTo>
                    <a:pt x="138729" y="1127361"/>
                  </a:lnTo>
                  <a:lnTo>
                    <a:pt x="188975" y="1134109"/>
                  </a:lnTo>
                  <a:lnTo>
                    <a:pt x="1008888" y="1134109"/>
                  </a:lnTo>
                  <a:lnTo>
                    <a:pt x="1059134" y="1127361"/>
                  </a:lnTo>
                  <a:lnTo>
                    <a:pt x="1104279" y="1108314"/>
                  </a:lnTo>
                  <a:lnTo>
                    <a:pt x="1142523" y="1078769"/>
                  </a:lnTo>
                  <a:lnTo>
                    <a:pt x="1172068" y="1040525"/>
                  </a:lnTo>
                  <a:lnTo>
                    <a:pt x="1191115" y="995380"/>
                  </a:lnTo>
                  <a:lnTo>
                    <a:pt x="1197864" y="945133"/>
                  </a:lnTo>
                  <a:lnTo>
                    <a:pt x="1197864" y="188975"/>
                  </a:lnTo>
                  <a:lnTo>
                    <a:pt x="1191115" y="138729"/>
                  </a:lnTo>
                  <a:lnTo>
                    <a:pt x="1172068" y="93584"/>
                  </a:lnTo>
                  <a:lnTo>
                    <a:pt x="1142523" y="55340"/>
                  </a:lnTo>
                  <a:lnTo>
                    <a:pt x="1104279" y="25795"/>
                  </a:lnTo>
                  <a:lnTo>
                    <a:pt x="1059134" y="6748"/>
                  </a:lnTo>
                  <a:lnTo>
                    <a:pt x="100888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/>
            <p:cNvSpPr/>
            <p:nvPr/>
          </p:nvSpPr>
          <p:spPr>
            <a:xfrm>
              <a:off x="1924811" y="2922269"/>
              <a:ext cx="1198245" cy="1134110"/>
            </a:xfrm>
            <a:custGeom>
              <a:avLst/>
              <a:gdLst/>
              <a:ahLst/>
              <a:cxnLst/>
              <a:rect l="l" t="t" r="r" b="b"/>
              <a:pathLst>
                <a:path w="1198245" h="1134110">
                  <a:moveTo>
                    <a:pt x="0" y="188975"/>
                  </a:moveTo>
                  <a:lnTo>
                    <a:pt x="6748" y="138729"/>
                  </a:lnTo>
                  <a:lnTo>
                    <a:pt x="25795" y="93584"/>
                  </a:lnTo>
                  <a:lnTo>
                    <a:pt x="55340" y="55340"/>
                  </a:lnTo>
                  <a:lnTo>
                    <a:pt x="93584" y="25795"/>
                  </a:lnTo>
                  <a:lnTo>
                    <a:pt x="138729" y="6748"/>
                  </a:lnTo>
                  <a:lnTo>
                    <a:pt x="188975" y="0"/>
                  </a:lnTo>
                  <a:lnTo>
                    <a:pt x="1008888" y="0"/>
                  </a:lnTo>
                  <a:lnTo>
                    <a:pt x="1059134" y="6748"/>
                  </a:lnTo>
                  <a:lnTo>
                    <a:pt x="1104279" y="25795"/>
                  </a:lnTo>
                  <a:lnTo>
                    <a:pt x="1142523" y="55340"/>
                  </a:lnTo>
                  <a:lnTo>
                    <a:pt x="1172068" y="93584"/>
                  </a:lnTo>
                  <a:lnTo>
                    <a:pt x="1191115" y="138729"/>
                  </a:lnTo>
                  <a:lnTo>
                    <a:pt x="1197864" y="188975"/>
                  </a:lnTo>
                  <a:lnTo>
                    <a:pt x="1197864" y="945133"/>
                  </a:lnTo>
                  <a:lnTo>
                    <a:pt x="1191115" y="995380"/>
                  </a:lnTo>
                  <a:lnTo>
                    <a:pt x="1172068" y="1040525"/>
                  </a:lnTo>
                  <a:lnTo>
                    <a:pt x="1142523" y="1078769"/>
                  </a:lnTo>
                  <a:lnTo>
                    <a:pt x="1104279" y="1108314"/>
                  </a:lnTo>
                  <a:lnTo>
                    <a:pt x="1059134" y="1127361"/>
                  </a:lnTo>
                  <a:lnTo>
                    <a:pt x="1008888" y="1134109"/>
                  </a:lnTo>
                  <a:lnTo>
                    <a:pt x="188975" y="1134109"/>
                  </a:lnTo>
                  <a:lnTo>
                    <a:pt x="138729" y="1127361"/>
                  </a:lnTo>
                  <a:lnTo>
                    <a:pt x="93584" y="1108314"/>
                  </a:lnTo>
                  <a:lnTo>
                    <a:pt x="55340" y="1078769"/>
                  </a:lnTo>
                  <a:lnTo>
                    <a:pt x="25795" y="1040525"/>
                  </a:lnTo>
                  <a:lnTo>
                    <a:pt x="6748" y="995380"/>
                  </a:lnTo>
                  <a:lnTo>
                    <a:pt x="0" y="945133"/>
                  </a:lnTo>
                  <a:lnTo>
                    <a:pt x="0" y="188975"/>
                  </a:lnTo>
                  <a:close/>
                </a:path>
              </a:pathLst>
            </a:custGeom>
            <a:ln w="12700">
              <a:solidFill>
                <a:srgbClr val="1F3863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7" name="object 7"/>
          <p:cNvSpPr txBox="1"/>
          <p:nvPr/>
        </p:nvSpPr>
        <p:spPr>
          <a:xfrm>
            <a:off x="2043429" y="3303397"/>
            <a:ext cx="958850" cy="336550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algn="ctr" marR="4445">
              <a:lnSpc>
                <a:spcPts val="1205"/>
              </a:lnSpc>
              <a:spcBef>
                <a:spcPts val="130"/>
              </a:spcBef>
            </a:pPr>
            <a:r>
              <a:rPr dirty="0" sz="1050" b="1">
                <a:solidFill>
                  <a:srgbClr val="1F3863"/>
                </a:solidFill>
                <a:latin typeface="Calibri"/>
                <a:cs typeface="Calibri"/>
              </a:rPr>
              <a:t>4458</a:t>
            </a:r>
            <a:r>
              <a:rPr dirty="0" sz="1050" spc="30" b="1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1050" spc="-10" b="1">
                <a:solidFill>
                  <a:srgbClr val="1F3863"/>
                </a:solidFill>
                <a:latin typeface="Calibri"/>
                <a:cs typeface="Calibri"/>
              </a:rPr>
              <a:t>Sayılı</a:t>
            </a:r>
            <a:endParaRPr sz="1050">
              <a:latin typeface="Calibri"/>
              <a:cs typeface="Calibri"/>
            </a:endParaRPr>
          </a:p>
          <a:p>
            <a:pPr algn="ctr">
              <a:lnSpc>
                <a:spcPts val="1205"/>
              </a:lnSpc>
            </a:pPr>
            <a:r>
              <a:rPr dirty="0" sz="1050" b="1">
                <a:solidFill>
                  <a:srgbClr val="1F3863"/>
                </a:solidFill>
                <a:latin typeface="Calibri"/>
                <a:cs typeface="Calibri"/>
              </a:rPr>
              <a:t>Gümrük</a:t>
            </a:r>
            <a:r>
              <a:rPr dirty="0" sz="1050" spc="170" b="1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1050" spc="-10" b="1">
                <a:solidFill>
                  <a:srgbClr val="1F3863"/>
                </a:solidFill>
                <a:latin typeface="Calibri"/>
                <a:cs typeface="Calibri"/>
              </a:rPr>
              <a:t>Kanunu</a:t>
            </a:r>
            <a:endParaRPr sz="1050">
              <a:latin typeface="Calibri"/>
              <a:cs typeface="Calibri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3317494" y="2915920"/>
            <a:ext cx="1302385" cy="1146810"/>
            <a:chOff x="3317494" y="2915920"/>
            <a:chExt cx="1302385" cy="1146810"/>
          </a:xfrm>
        </p:grpSpPr>
        <p:sp>
          <p:nvSpPr>
            <p:cNvPr id="9" name="object 9"/>
            <p:cNvSpPr/>
            <p:nvPr/>
          </p:nvSpPr>
          <p:spPr>
            <a:xfrm>
              <a:off x="3323844" y="2922270"/>
              <a:ext cx="1289685" cy="1134110"/>
            </a:xfrm>
            <a:custGeom>
              <a:avLst/>
              <a:gdLst/>
              <a:ahLst/>
              <a:cxnLst/>
              <a:rect l="l" t="t" r="r" b="b"/>
              <a:pathLst>
                <a:path w="1289685" h="1134110">
                  <a:moveTo>
                    <a:pt x="1100327" y="0"/>
                  </a:moveTo>
                  <a:lnTo>
                    <a:pt x="188975" y="0"/>
                  </a:lnTo>
                  <a:lnTo>
                    <a:pt x="138729" y="6748"/>
                  </a:lnTo>
                  <a:lnTo>
                    <a:pt x="93584" y="25795"/>
                  </a:lnTo>
                  <a:lnTo>
                    <a:pt x="55340" y="55340"/>
                  </a:lnTo>
                  <a:lnTo>
                    <a:pt x="25795" y="93584"/>
                  </a:lnTo>
                  <a:lnTo>
                    <a:pt x="6748" y="138729"/>
                  </a:lnTo>
                  <a:lnTo>
                    <a:pt x="0" y="188975"/>
                  </a:lnTo>
                  <a:lnTo>
                    <a:pt x="0" y="945133"/>
                  </a:lnTo>
                  <a:lnTo>
                    <a:pt x="6748" y="995380"/>
                  </a:lnTo>
                  <a:lnTo>
                    <a:pt x="25795" y="1040525"/>
                  </a:lnTo>
                  <a:lnTo>
                    <a:pt x="55340" y="1078769"/>
                  </a:lnTo>
                  <a:lnTo>
                    <a:pt x="93584" y="1108314"/>
                  </a:lnTo>
                  <a:lnTo>
                    <a:pt x="138729" y="1127361"/>
                  </a:lnTo>
                  <a:lnTo>
                    <a:pt x="188975" y="1134109"/>
                  </a:lnTo>
                  <a:lnTo>
                    <a:pt x="1100327" y="1134109"/>
                  </a:lnTo>
                  <a:lnTo>
                    <a:pt x="1150574" y="1127361"/>
                  </a:lnTo>
                  <a:lnTo>
                    <a:pt x="1195719" y="1108314"/>
                  </a:lnTo>
                  <a:lnTo>
                    <a:pt x="1233963" y="1078769"/>
                  </a:lnTo>
                  <a:lnTo>
                    <a:pt x="1263508" y="1040525"/>
                  </a:lnTo>
                  <a:lnTo>
                    <a:pt x="1282555" y="995380"/>
                  </a:lnTo>
                  <a:lnTo>
                    <a:pt x="1289303" y="945133"/>
                  </a:lnTo>
                  <a:lnTo>
                    <a:pt x="1289303" y="188975"/>
                  </a:lnTo>
                  <a:lnTo>
                    <a:pt x="1282555" y="138729"/>
                  </a:lnTo>
                  <a:lnTo>
                    <a:pt x="1263508" y="93584"/>
                  </a:lnTo>
                  <a:lnTo>
                    <a:pt x="1233963" y="55340"/>
                  </a:lnTo>
                  <a:lnTo>
                    <a:pt x="1195719" y="25795"/>
                  </a:lnTo>
                  <a:lnTo>
                    <a:pt x="1150574" y="6748"/>
                  </a:lnTo>
                  <a:lnTo>
                    <a:pt x="110032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" name="object 10"/>
            <p:cNvSpPr/>
            <p:nvPr/>
          </p:nvSpPr>
          <p:spPr>
            <a:xfrm>
              <a:off x="3323844" y="2922270"/>
              <a:ext cx="1289685" cy="1134110"/>
            </a:xfrm>
            <a:custGeom>
              <a:avLst/>
              <a:gdLst/>
              <a:ahLst/>
              <a:cxnLst/>
              <a:rect l="l" t="t" r="r" b="b"/>
              <a:pathLst>
                <a:path w="1289685" h="1134110">
                  <a:moveTo>
                    <a:pt x="0" y="188975"/>
                  </a:moveTo>
                  <a:lnTo>
                    <a:pt x="6748" y="138729"/>
                  </a:lnTo>
                  <a:lnTo>
                    <a:pt x="25795" y="93584"/>
                  </a:lnTo>
                  <a:lnTo>
                    <a:pt x="55340" y="55340"/>
                  </a:lnTo>
                  <a:lnTo>
                    <a:pt x="93584" y="25795"/>
                  </a:lnTo>
                  <a:lnTo>
                    <a:pt x="138729" y="6748"/>
                  </a:lnTo>
                  <a:lnTo>
                    <a:pt x="188975" y="0"/>
                  </a:lnTo>
                  <a:lnTo>
                    <a:pt x="1100327" y="0"/>
                  </a:lnTo>
                  <a:lnTo>
                    <a:pt x="1150574" y="6748"/>
                  </a:lnTo>
                  <a:lnTo>
                    <a:pt x="1195719" y="25795"/>
                  </a:lnTo>
                  <a:lnTo>
                    <a:pt x="1233963" y="55340"/>
                  </a:lnTo>
                  <a:lnTo>
                    <a:pt x="1263508" y="93584"/>
                  </a:lnTo>
                  <a:lnTo>
                    <a:pt x="1282555" y="138729"/>
                  </a:lnTo>
                  <a:lnTo>
                    <a:pt x="1289303" y="188975"/>
                  </a:lnTo>
                  <a:lnTo>
                    <a:pt x="1289303" y="945133"/>
                  </a:lnTo>
                  <a:lnTo>
                    <a:pt x="1282555" y="995380"/>
                  </a:lnTo>
                  <a:lnTo>
                    <a:pt x="1263508" y="1040525"/>
                  </a:lnTo>
                  <a:lnTo>
                    <a:pt x="1233963" y="1078769"/>
                  </a:lnTo>
                  <a:lnTo>
                    <a:pt x="1195719" y="1108314"/>
                  </a:lnTo>
                  <a:lnTo>
                    <a:pt x="1150574" y="1127361"/>
                  </a:lnTo>
                  <a:lnTo>
                    <a:pt x="1100327" y="1134109"/>
                  </a:lnTo>
                  <a:lnTo>
                    <a:pt x="188975" y="1134109"/>
                  </a:lnTo>
                  <a:lnTo>
                    <a:pt x="138729" y="1127361"/>
                  </a:lnTo>
                  <a:lnTo>
                    <a:pt x="93584" y="1108314"/>
                  </a:lnTo>
                  <a:lnTo>
                    <a:pt x="55340" y="1078769"/>
                  </a:lnTo>
                  <a:lnTo>
                    <a:pt x="25795" y="1040525"/>
                  </a:lnTo>
                  <a:lnTo>
                    <a:pt x="6748" y="995380"/>
                  </a:lnTo>
                  <a:lnTo>
                    <a:pt x="0" y="945133"/>
                  </a:lnTo>
                  <a:lnTo>
                    <a:pt x="0" y="188975"/>
                  </a:lnTo>
                  <a:close/>
                </a:path>
              </a:pathLst>
            </a:custGeom>
            <a:ln w="12700">
              <a:solidFill>
                <a:srgbClr val="1F3863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1" name="object 11"/>
          <p:cNvSpPr txBox="1"/>
          <p:nvPr/>
        </p:nvSpPr>
        <p:spPr>
          <a:xfrm>
            <a:off x="3422269" y="2919094"/>
            <a:ext cx="1086485" cy="1106170"/>
          </a:xfrm>
          <a:prstGeom prst="rect">
            <a:avLst/>
          </a:prstGeom>
        </p:spPr>
        <p:txBody>
          <a:bodyPr wrap="square" lIns="0" tIns="23495" rIns="0" bIns="0" rtlCol="0" vert="horz">
            <a:spAutoFit/>
          </a:bodyPr>
          <a:lstStyle/>
          <a:p>
            <a:pPr algn="ctr" marL="12700" marR="5080" indent="-12065">
              <a:lnSpc>
                <a:spcPct val="95400"/>
              </a:lnSpc>
              <a:spcBef>
                <a:spcPts val="185"/>
              </a:spcBef>
            </a:pPr>
            <a:r>
              <a:rPr dirty="0" sz="1050" b="1">
                <a:solidFill>
                  <a:srgbClr val="1F3863"/>
                </a:solidFill>
                <a:latin typeface="Calibri"/>
                <a:cs typeface="Calibri"/>
              </a:rPr>
              <a:t>261</a:t>
            </a:r>
            <a:r>
              <a:rPr dirty="0" sz="1050" spc="120" b="1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1050" b="1">
                <a:solidFill>
                  <a:srgbClr val="1F3863"/>
                </a:solidFill>
                <a:latin typeface="Calibri"/>
                <a:cs typeface="Calibri"/>
              </a:rPr>
              <a:t>Sayılı</a:t>
            </a:r>
            <a:r>
              <a:rPr dirty="0" sz="1050" spc="-15" b="1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1050" spc="-10" b="1">
                <a:solidFill>
                  <a:srgbClr val="1F3863"/>
                </a:solidFill>
                <a:latin typeface="Calibri"/>
                <a:cs typeface="Calibri"/>
              </a:rPr>
              <a:t>İhracatı </a:t>
            </a:r>
            <a:r>
              <a:rPr dirty="0" sz="1050" spc="10" b="1">
                <a:solidFill>
                  <a:srgbClr val="1F3863"/>
                </a:solidFill>
                <a:latin typeface="Calibri"/>
                <a:cs typeface="Calibri"/>
              </a:rPr>
              <a:t>Geliştirmek</a:t>
            </a:r>
            <a:r>
              <a:rPr dirty="0" sz="1050" spc="65" b="1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1050" spc="-20" b="1">
                <a:solidFill>
                  <a:srgbClr val="1F3863"/>
                </a:solidFill>
                <a:latin typeface="Calibri"/>
                <a:cs typeface="Calibri"/>
              </a:rPr>
              <a:t>Amacı </a:t>
            </a:r>
            <a:r>
              <a:rPr dirty="0" sz="1050" b="1">
                <a:solidFill>
                  <a:srgbClr val="1F3863"/>
                </a:solidFill>
                <a:latin typeface="Calibri"/>
                <a:cs typeface="Calibri"/>
              </a:rPr>
              <a:t>İle</a:t>
            </a:r>
            <a:r>
              <a:rPr dirty="0" sz="1050" spc="100" b="1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1050" b="1">
                <a:solidFill>
                  <a:srgbClr val="1F3863"/>
                </a:solidFill>
                <a:latin typeface="Calibri"/>
                <a:cs typeface="Calibri"/>
              </a:rPr>
              <a:t>Vergilerle</a:t>
            </a:r>
            <a:r>
              <a:rPr dirty="0" sz="1050" spc="100" b="1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1050" spc="-10" b="1">
                <a:solidFill>
                  <a:srgbClr val="1F3863"/>
                </a:solidFill>
                <a:latin typeface="Calibri"/>
                <a:cs typeface="Calibri"/>
              </a:rPr>
              <a:t>İlgili </a:t>
            </a:r>
            <a:r>
              <a:rPr dirty="0" sz="1050" b="1">
                <a:solidFill>
                  <a:srgbClr val="1F3863"/>
                </a:solidFill>
                <a:latin typeface="Calibri"/>
                <a:cs typeface="Calibri"/>
              </a:rPr>
              <a:t>Olarak</a:t>
            </a:r>
            <a:r>
              <a:rPr dirty="0" sz="1050" spc="114" b="1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1050" spc="-10" b="1">
                <a:solidFill>
                  <a:srgbClr val="1F3863"/>
                </a:solidFill>
                <a:latin typeface="Calibri"/>
                <a:cs typeface="Calibri"/>
              </a:rPr>
              <a:t>Hükümetçe Alınacak</a:t>
            </a:r>
            <a:r>
              <a:rPr dirty="0" sz="1050" spc="500" b="1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1050" b="1">
                <a:solidFill>
                  <a:srgbClr val="1F3863"/>
                </a:solidFill>
                <a:latin typeface="Calibri"/>
                <a:cs typeface="Calibri"/>
              </a:rPr>
              <a:t>Tedbirlere</a:t>
            </a:r>
            <a:r>
              <a:rPr dirty="0" sz="1050" spc="190" b="1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1050" spc="-20" b="1">
                <a:solidFill>
                  <a:srgbClr val="1F3863"/>
                </a:solidFill>
                <a:latin typeface="Calibri"/>
                <a:cs typeface="Calibri"/>
              </a:rPr>
              <a:t>Dair </a:t>
            </a:r>
            <a:r>
              <a:rPr dirty="0" sz="1050" spc="-10" b="1">
                <a:solidFill>
                  <a:srgbClr val="1F3863"/>
                </a:solidFill>
                <a:latin typeface="Calibri"/>
                <a:cs typeface="Calibri"/>
              </a:rPr>
              <a:t>Kanun</a:t>
            </a:r>
            <a:endParaRPr sz="1050">
              <a:latin typeface="Calibri"/>
              <a:cs typeface="Calibri"/>
            </a:endParaRPr>
          </a:p>
        </p:txBody>
      </p:sp>
      <p:grpSp>
        <p:nvGrpSpPr>
          <p:cNvPr id="12" name="object 12"/>
          <p:cNvGrpSpPr/>
          <p:nvPr/>
        </p:nvGrpSpPr>
        <p:grpSpPr>
          <a:xfrm>
            <a:off x="4807965" y="2915920"/>
            <a:ext cx="1210945" cy="1146810"/>
            <a:chOff x="4807965" y="2915920"/>
            <a:chExt cx="1210945" cy="1146810"/>
          </a:xfrm>
        </p:grpSpPr>
        <p:sp>
          <p:nvSpPr>
            <p:cNvPr id="13" name="object 13"/>
            <p:cNvSpPr/>
            <p:nvPr/>
          </p:nvSpPr>
          <p:spPr>
            <a:xfrm>
              <a:off x="4814315" y="2922270"/>
              <a:ext cx="1198245" cy="1134110"/>
            </a:xfrm>
            <a:custGeom>
              <a:avLst/>
              <a:gdLst/>
              <a:ahLst/>
              <a:cxnLst/>
              <a:rect l="l" t="t" r="r" b="b"/>
              <a:pathLst>
                <a:path w="1198245" h="1134110">
                  <a:moveTo>
                    <a:pt x="1008888" y="0"/>
                  </a:moveTo>
                  <a:lnTo>
                    <a:pt x="188975" y="0"/>
                  </a:lnTo>
                  <a:lnTo>
                    <a:pt x="138729" y="6748"/>
                  </a:lnTo>
                  <a:lnTo>
                    <a:pt x="93584" y="25795"/>
                  </a:lnTo>
                  <a:lnTo>
                    <a:pt x="55340" y="55340"/>
                  </a:lnTo>
                  <a:lnTo>
                    <a:pt x="25795" y="93584"/>
                  </a:lnTo>
                  <a:lnTo>
                    <a:pt x="6748" y="138729"/>
                  </a:lnTo>
                  <a:lnTo>
                    <a:pt x="0" y="188975"/>
                  </a:lnTo>
                  <a:lnTo>
                    <a:pt x="0" y="945133"/>
                  </a:lnTo>
                  <a:lnTo>
                    <a:pt x="6748" y="995380"/>
                  </a:lnTo>
                  <a:lnTo>
                    <a:pt x="25795" y="1040525"/>
                  </a:lnTo>
                  <a:lnTo>
                    <a:pt x="55340" y="1078769"/>
                  </a:lnTo>
                  <a:lnTo>
                    <a:pt x="93584" y="1108314"/>
                  </a:lnTo>
                  <a:lnTo>
                    <a:pt x="138729" y="1127361"/>
                  </a:lnTo>
                  <a:lnTo>
                    <a:pt x="188975" y="1134109"/>
                  </a:lnTo>
                  <a:lnTo>
                    <a:pt x="1008888" y="1134109"/>
                  </a:lnTo>
                  <a:lnTo>
                    <a:pt x="1059134" y="1127361"/>
                  </a:lnTo>
                  <a:lnTo>
                    <a:pt x="1104279" y="1108314"/>
                  </a:lnTo>
                  <a:lnTo>
                    <a:pt x="1142523" y="1078769"/>
                  </a:lnTo>
                  <a:lnTo>
                    <a:pt x="1172068" y="1040525"/>
                  </a:lnTo>
                  <a:lnTo>
                    <a:pt x="1191115" y="995380"/>
                  </a:lnTo>
                  <a:lnTo>
                    <a:pt x="1197864" y="945133"/>
                  </a:lnTo>
                  <a:lnTo>
                    <a:pt x="1197864" y="188975"/>
                  </a:lnTo>
                  <a:lnTo>
                    <a:pt x="1191115" y="138729"/>
                  </a:lnTo>
                  <a:lnTo>
                    <a:pt x="1172068" y="93584"/>
                  </a:lnTo>
                  <a:lnTo>
                    <a:pt x="1142523" y="55340"/>
                  </a:lnTo>
                  <a:lnTo>
                    <a:pt x="1104279" y="25795"/>
                  </a:lnTo>
                  <a:lnTo>
                    <a:pt x="1059134" y="6748"/>
                  </a:lnTo>
                  <a:lnTo>
                    <a:pt x="100888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4" name="object 14"/>
            <p:cNvSpPr/>
            <p:nvPr/>
          </p:nvSpPr>
          <p:spPr>
            <a:xfrm>
              <a:off x="4814315" y="2922270"/>
              <a:ext cx="1198245" cy="1134110"/>
            </a:xfrm>
            <a:custGeom>
              <a:avLst/>
              <a:gdLst/>
              <a:ahLst/>
              <a:cxnLst/>
              <a:rect l="l" t="t" r="r" b="b"/>
              <a:pathLst>
                <a:path w="1198245" h="1134110">
                  <a:moveTo>
                    <a:pt x="0" y="188975"/>
                  </a:moveTo>
                  <a:lnTo>
                    <a:pt x="6748" y="138729"/>
                  </a:lnTo>
                  <a:lnTo>
                    <a:pt x="25795" y="93584"/>
                  </a:lnTo>
                  <a:lnTo>
                    <a:pt x="55340" y="55340"/>
                  </a:lnTo>
                  <a:lnTo>
                    <a:pt x="93584" y="25795"/>
                  </a:lnTo>
                  <a:lnTo>
                    <a:pt x="138729" y="6748"/>
                  </a:lnTo>
                  <a:lnTo>
                    <a:pt x="188975" y="0"/>
                  </a:lnTo>
                  <a:lnTo>
                    <a:pt x="1008888" y="0"/>
                  </a:lnTo>
                  <a:lnTo>
                    <a:pt x="1059134" y="6748"/>
                  </a:lnTo>
                  <a:lnTo>
                    <a:pt x="1104279" y="25795"/>
                  </a:lnTo>
                  <a:lnTo>
                    <a:pt x="1142523" y="55340"/>
                  </a:lnTo>
                  <a:lnTo>
                    <a:pt x="1172068" y="93584"/>
                  </a:lnTo>
                  <a:lnTo>
                    <a:pt x="1191115" y="138729"/>
                  </a:lnTo>
                  <a:lnTo>
                    <a:pt x="1197864" y="188975"/>
                  </a:lnTo>
                  <a:lnTo>
                    <a:pt x="1197864" y="945133"/>
                  </a:lnTo>
                  <a:lnTo>
                    <a:pt x="1191115" y="995380"/>
                  </a:lnTo>
                  <a:lnTo>
                    <a:pt x="1172068" y="1040525"/>
                  </a:lnTo>
                  <a:lnTo>
                    <a:pt x="1142523" y="1078769"/>
                  </a:lnTo>
                  <a:lnTo>
                    <a:pt x="1104279" y="1108314"/>
                  </a:lnTo>
                  <a:lnTo>
                    <a:pt x="1059134" y="1127361"/>
                  </a:lnTo>
                  <a:lnTo>
                    <a:pt x="1008888" y="1134109"/>
                  </a:lnTo>
                  <a:lnTo>
                    <a:pt x="188975" y="1134109"/>
                  </a:lnTo>
                  <a:lnTo>
                    <a:pt x="138729" y="1127361"/>
                  </a:lnTo>
                  <a:lnTo>
                    <a:pt x="93584" y="1108314"/>
                  </a:lnTo>
                  <a:lnTo>
                    <a:pt x="55340" y="1078769"/>
                  </a:lnTo>
                  <a:lnTo>
                    <a:pt x="25795" y="1040525"/>
                  </a:lnTo>
                  <a:lnTo>
                    <a:pt x="6748" y="995380"/>
                  </a:lnTo>
                  <a:lnTo>
                    <a:pt x="0" y="945133"/>
                  </a:lnTo>
                  <a:lnTo>
                    <a:pt x="0" y="188975"/>
                  </a:lnTo>
                  <a:close/>
                </a:path>
              </a:pathLst>
            </a:custGeom>
            <a:ln w="12700">
              <a:solidFill>
                <a:srgbClr val="1F3863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5" name="object 15"/>
          <p:cNvSpPr txBox="1"/>
          <p:nvPr/>
        </p:nvSpPr>
        <p:spPr>
          <a:xfrm>
            <a:off x="4932045" y="3149282"/>
            <a:ext cx="958850" cy="648335"/>
          </a:xfrm>
          <a:prstGeom prst="rect">
            <a:avLst/>
          </a:prstGeom>
        </p:spPr>
        <p:txBody>
          <a:bodyPr wrap="square" lIns="0" tIns="24130" rIns="0" bIns="0" rtlCol="0" vert="horz">
            <a:spAutoFit/>
          </a:bodyPr>
          <a:lstStyle/>
          <a:p>
            <a:pPr algn="ctr" marL="12700" marR="5080" indent="1270">
              <a:lnSpc>
                <a:spcPct val="95400"/>
              </a:lnSpc>
              <a:spcBef>
                <a:spcPts val="190"/>
              </a:spcBef>
            </a:pPr>
            <a:r>
              <a:rPr dirty="0" sz="1050" b="1">
                <a:solidFill>
                  <a:srgbClr val="1F3863"/>
                </a:solidFill>
                <a:latin typeface="Calibri"/>
                <a:cs typeface="Calibri"/>
              </a:rPr>
              <a:t>1567</a:t>
            </a:r>
            <a:r>
              <a:rPr dirty="0" sz="1050" spc="114" b="1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1050" b="1">
                <a:solidFill>
                  <a:srgbClr val="1F3863"/>
                </a:solidFill>
                <a:latin typeface="Calibri"/>
                <a:cs typeface="Calibri"/>
              </a:rPr>
              <a:t>Sayılı</a:t>
            </a:r>
            <a:r>
              <a:rPr dirty="0" sz="1050" spc="45" b="1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1050" spc="-20" b="1">
                <a:solidFill>
                  <a:srgbClr val="1F3863"/>
                </a:solidFill>
                <a:latin typeface="Calibri"/>
                <a:cs typeface="Calibri"/>
              </a:rPr>
              <a:t>Türk </a:t>
            </a:r>
            <a:r>
              <a:rPr dirty="0" sz="1050" b="1">
                <a:solidFill>
                  <a:srgbClr val="1F3863"/>
                </a:solidFill>
                <a:latin typeface="Calibri"/>
                <a:cs typeface="Calibri"/>
              </a:rPr>
              <a:t>Parası</a:t>
            </a:r>
            <a:r>
              <a:rPr dirty="0" sz="1050" spc="120" b="1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1050" spc="-10" b="1">
                <a:solidFill>
                  <a:srgbClr val="1F3863"/>
                </a:solidFill>
                <a:latin typeface="Calibri"/>
                <a:cs typeface="Calibri"/>
              </a:rPr>
              <a:t>Kıymetini Koruma </a:t>
            </a:r>
            <a:r>
              <a:rPr dirty="0" sz="1050" b="1">
                <a:solidFill>
                  <a:srgbClr val="1F3863"/>
                </a:solidFill>
                <a:latin typeface="Calibri"/>
                <a:cs typeface="Calibri"/>
              </a:rPr>
              <a:t>Hakkında</a:t>
            </a:r>
            <a:r>
              <a:rPr dirty="0" sz="1050" spc="190" b="1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1050" spc="-10" b="1">
                <a:solidFill>
                  <a:srgbClr val="1F3863"/>
                </a:solidFill>
                <a:latin typeface="Calibri"/>
                <a:cs typeface="Calibri"/>
              </a:rPr>
              <a:t>Kanun</a:t>
            </a:r>
            <a:endParaRPr sz="1050">
              <a:latin typeface="Calibri"/>
              <a:cs typeface="Calibri"/>
            </a:endParaRPr>
          </a:p>
        </p:txBody>
      </p:sp>
      <p:grpSp>
        <p:nvGrpSpPr>
          <p:cNvPr id="16" name="object 16"/>
          <p:cNvGrpSpPr/>
          <p:nvPr/>
        </p:nvGrpSpPr>
        <p:grpSpPr>
          <a:xfrm>
            <a:off x="6197853" y="2915920"/>
            <a:ext cx="1210945" cy="1146810"/>
            <a:chOff x="6197853" y="2915920"/>
            <a:chExt cx="1210945" cy="1146810"/>
          </a:xfrm>
        </p:grpSpPr>
        <p:sp>
          <p:nvSpPr>
            <p:cNvPr id="17" name="object 17"/>
            <p:cNvSpPr/>
            <p:nvPr/>
          </p:nvSpPr>
          <p:spPr>
            <a:xfrm>
              <a:off x="6204203" y="2922270"/>
              <a:ext cx="1198245" cy="1134110"/>
            </a:xfrm>
            <a:custGeom>
              <a:avLst/>
              <a:gdLst/>
              <a:ahLst/>
              <a:cxnLst/>
              <a:rect l="l" t="t" r="r" b="b"/>
              <a:pathLst>
                <a:path w="1198245" h="1134110">
                  <a:moveTo>
                    <a:pt x="1008888" y="0"/>
                  </a:moveTo>
                  <a:lnTo>
                    <a:pt x="188975" y="0"/>
                  </a:lnTo>
                  <a:lnTo>
                    <a:pt x="138729" y="6748"/>
                  </a:lnTo>
                  <a:lnTo>
                    <a:pt x="93584" y="25795"/>
                  </a:lnTo>
                  <a:lnTo>
                    <a:pt x="55340" y="55340"/>
                  </a:lnTo>
                  <a:lnTo>
                    <a:pt x="25795" y="93584"/>
                  </a:lnTo>
                  <a:lnTo>
                    <a:pt x="6748" y="138729"/>
                  </a:lnTo>
                  <a:lnTo>
                    <a:pt x="0" y="188975"/>
                  </a:lnTo>
                  <a:lnTo>
                    <a:pt x="0" y="945133"/>
                  </a:lnTo>
                  <a:lnTo>
                    <a:pt x="6748" y="995380"/>
                  </a:lnTo>
                  <a:lnTo>
                    <a:pt x="25795" y="1040525"/>
                  </a:lnTo>
                  <a:lnTo>
                    <a:pt x="55340" y="1078769"/>
                  </a:lnTo>
                  <a:lnTo>
                    <a:pt x="93584" y="1108314"/>
                  </a:lnTo>
                  <a:lnTo>
                    <a:pt x="138729" y="1127361"/>
                  </a:lnTo>
                  <a:lnTo>
                    <a:pt x="188975" y="1134109"/>
                  </a:lnTo>
                  <a:lnTo>
                    <a:pt x="1008888" y="1134109"/>
                  </a:lnTo>
                  <a:lnTo>
                    <a:pt x="1059134" y="1127361"/>
                  </a:lnTo>
                  <a:lnTo>
                    <a:pt x="1104279" y="1108314"/>
                  </a:lnTo>
                  <a:lnTo>
                    <a:pt x="1142523" y="1078769"/>
                  </a:lnTo>
                  <a:lnTo>
                    <a:pt x="1172068" y="1040525"/>
                  </a:lnTo>
                  <a:lnTo>
                    <a:pt x="1191115" y="995380"/>
                  </a:lnTo>
                  <a:lnTo>
                    <a:pt x="1197864" y="945133"/>
                  </a:lnTo>
                  <a:lnTo>
                    <a:pt x="1197864" y="188975"/>
                  </a:lnTo>
                  <a:lnTo>
                    <a:pt x="1191115" y="138729"/>
                  </a:lnTo>
                  <a:lnTo>
                    <a:pt x="1172068" y="93584"/>
                  </a:lnTo>
                  <a:lnTo>
                    <a:pt x="1142523" y="55340"/>
                  </a:lnTo>
                  <a:lnTo>
                    <a:pt x="1104279" y="25795"/>
                  </a:lnTo>
                  <a:lnTo>
                    <a:pt x="1059134" y="6748"/>
                  </a:lnTo>
                  <a:lnTo>
                    <a:pt x="100888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8" name="object 18"/>
            <p:cNvSpPr/>
            <p:nvPr/>
          </p:nvSpPr>
          <p:spPr>
            <a:xfrm>
              <a:off x="6204203" y="2922270"/>
              <a:ext cx="1198245" cy="1134110"/>
            </a:xfrm>
            <a:custGeom>
              <a:avLst/>
              <a:gdLst/>
              <a:ahLst/>
              <a:cxnLst/>
              <a:rect l="l" t="t" r="r" b="b"/>
              <a:pathLst>
                <a:path w="1198245" h="1134110">
                  <a:moveTo>
                    <a:pt x="0" y="188975"/>
                  </a:moveTo>
                  <a:lnTo>
                    <a:pt x="6748" y="138729"/>
                  </a:lnTo>
                  <a:lnTo>
                    <a:pt x="25795" y="93584"/>
                  </a:lnTo>
                  <a:lnTo>
                    <a:pt x="55340" y="55340"/>
                  </a:lnTo>
                  <a:lnTo>
                    <a:pt x="93584" y="25795"/>
                  </a:lnTo>
                  <a:lnTo>
                    <a:pt x="138729" y="6748"/>
                  </a:lnTo>
                  <a:lnTo>
                    <a:pt x="188975" y="0"/>
                  </a:lnTo>
                  <a:lnTo>
                    <a:pt x="1008888" y="0"/>
                  </a:lnTo>
                  <a:lnTo>
                    <a:pt x="1059134" y="6748"/>
                  </a:lnTo>
                  <a:lnTo>
                    <a:pt x="1104279" y="25795"/>
                  </a:lnTo>
                  <a:lnTo>
                    <a:pt x="1142523" y="55340"/>
                  </a:lnTo>
                  <a:lnTo>
                    <a:pt x="1172068" y="93584"/>
                  </a:lnTo>
                  <a:lnTo>
                    <a:pt x="1191115" y="138729"/>
                  </a:lnTo>
                  <a:lnTo>
                    <a:pt x="1197864" y="188975"/>
                  </a:lnTo>
                  <a:lnTo>
                    <a:pt x="1197864" y="945133"/>
                  </a:lnTo>
                  <a:lnTo>
                    <a:pt x="1191115" y="995380"/>
                  </a:lnTo>
                  <a:lnTo>
                    <a:pt x="1172068" y="1040525"/>
                  </a:lnTo>
                  <a:lnTo>
                    <a:pt x="1142523" y="1078769"/>
                  </a:lnTo>
                  <a:lnTo>
                    <a:pt x="1104279" y="1108314"/>
                  </a:lnTo>
                  <a:lnTo>
                    <a:pt x="1059134" y="1127361"/>
                  </a:lnTo>
                  <a:lnTo>
                    <a:pt x="1008888" y="1134109"/>
                  </a:lnTo>
                  <a:lnTo>
                    <a:pt x="188975" y="1134109"/>
                  </a:lnTo>
                  <a:lnTo>
                    <a:pt x="138729" y="1127361"/>
                  </a:lnTo>
                  <a:lnTo>
                    <a:pt x="93584" y="1108314"/>
                  </a:lnTo>
                  <a:lnTo>
                    <a:pt x="55340" y="1078769"/>
                  </a:lnTo>
                  <a:lnTo>
                    <a:pt x="25795" y="1040525"/>
                  </a:lnTo>
                  <a:lnTo>
                    <a:pt x="6748" y="995380"/>
                  </a:lnTo>
                  <a:lnTo>
                    <a:pt x="0" y="945133"/>
                  </a:lnTo>
                  <a:lnTo>
                    <a:pt x="0" y="188975"/>
                  </a:lnTo>
                  <a:close/>
                </a:path>
              </a:pathLst>
            </a:custGeom>
            <a:ln w="12700">
              <a:solidFill>
                <a:srgbClr val="1F3863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9" name="object 19"/>
          <p:cNvSpPr txBox="1"/>
          <p:nvPr/>
        </p:nvSpPr>
        <p:spPr>
          <a:xfrm>
            <a:off x="6329426" y="3149282"/>
            <a:ext cx="958850" cy="648335"/>
          </a:xfrm>
          <a:prstGeom prst="rect">
            <a:avLst/>
          </a:prstGeom>
        </p:spPr>
        <p:txBody>
          <a:bodyPr wrap="square" lIns="0" tIns="24130" rIns="0" bIns="0" rtlCol="0" vert="horz">
            <a:spAutoFit/>
          </a:bodyPr>
          <a:lstStyle/>
          <a:p>
            <a:pPr algn="ctr" marL="12065" marR="5080" indent="-3810">
              <a:lnSpc>
                <a:spcPct val="95400"/>
              </a:lnSpc>
              <a:spcBef>
                <a:spcPts val="190"/>
              </a:spcBef>
            </a:pPr>
            <a:r>
              <a:rPr dirty="0" sz="1050" b="1">
                <a:solidFill>
                  <a:srgbClr val="1F3863"/>
                </a:solidFill>
                <a:latin typeface="Calibri"/>
                <a:cs typeface="Calibri"/>
              </a:rPr>
              <a:t>474</a:t>
            </a:r>
            <a:r>
              <a:rPr dirty="0" sz="1050" spc="85" b="1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1050" spc="-10" b="1">
                <a:solidFill>
                  <a:srgbClr val="1F3863"/>
                </a:solidFill>
                <a:latin typeface="Calibri"/>
                <a:cs typeface="Calibri"/>
              </a:rPr>
              <a:t>Sayılı </a:t>
            </a:r>
            <a:r>
              <a:rPr dirty="0" sz="1050" b="1">
                <a:solidFill>
                  <a:srgbClr val="1F3863"/>
                </a:solidFill>
                <a:latin typeface="Calibri"/>
                <a:cs typeface="Calibri"/>
              </a:rPr>
              <a:t>Gümrük</a:t>
            </a:r>
            <a:r>
              <a:rPr dirty="0" sz="1050" spc="170" b="1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1050" spc="-10" b="1">
                <a:solidFill>
                  <a:srgbClr val="1F3863"/>
                </a:solidFill>
                <a:latin typeface="Calibri"/>
                <a:cs typeface="Calibri"/>
              </a:rPr>
              <a:t>Giriş </a:t>
            </a:r>
            <a:r>
              <a:rPr dirty="0" sz="1050" b="1">
                <a:solidFill>
                  <a:srgbClr val="1F3863"/>
                </a:solidFill>
                <a:latin typeface="Calibri"/>
                <a:cs typeface="Calibri"/>
              </a:rPr>
              <a:t>Tarife</a:t>
            </a:r>
            <a:r>
              <a:rPr dirty="0" sz="1050" spc="80" b="1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1050" spc="-10" b="1">
                <a:solidFill>
                  <a:srgbClr val="1F3863"/>
                </a:solidFill>
                <a:latin typeface="Calibri"/>
                <a:cs typeface="Calibri"/>
              </a:rPr>
              <a:t>Cetveli </a:t>
            </a:r>
            <a:r>
              <a:rPr dirty="0" sz="1050" b="1">
                <a:solidFill>
                  <a:srgbClr val="1F3863"/>
                </a:solidFill>
                <a:latin typeface="Calibri"/>
                <a:cs typeface="Calibri"/>
              </a:rPr>
              <a:t>Hakkında</a:t>
            </a:r>
            <a:r>
              <a:rPr dirty="0" sz="1050" spc="190" b="1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1050" spc="-10" b="1">
                <a:solidFill>
                  <a:srgbClr val="1F3863"/>
                </a:solidFill>
                <a:latin typeface="Calibri"/>
                <a:cs typeface="Calibri"/>
              </a:rPr>
              <a:t>Kanun</a:t>
            </a:r>
            <a:endParaRPr sz="1050">
              <a:latin typeface="Calibri"/>
              <a:cs typeface="Calibri"/>
            </a:endParaRPr>
          </a:p>
        </p:txBody>
      </p:sp>
      <p:grpSp>
        <p:nvGrpSpPr>
          <p:cNvPr id="20" name="object 20"/>
          <p:cNvGrpSpPr/>
          <p:nvPr/>
        </p:nvGrpSpPr>
        <p:grpSpPr>
          <a:xfrm>
            <a:off x="7596885" y="2915920"/>
            <a:ext cx="1210945" cy="1146810"/>
            <a:chOff x="7596885" y="2915920"/>
            <a:chExt cx="1210945" cy="1146810"/>
          </a:xfrm>
        </p:grpSpPr>
        <p:sp>
          <p:nvSpPr>
            <p:cNvPr id="21" name="object 21"/>
            <p:cNvSpPr/>
            <p:nvPr/>
          </p:nvSpPr>
          <p:spPr>
            <a:xfrm>
              <a:off x="7603235" y="2922270"/>
              <a:ext cx="1198245" cy="1134110"/>
            </a:xfrm>
            <a:custGeom>
              <a:avLst/>
              <a:gdLst/>
              <a:ahLst/>
              <a:cxnLst/>
              <a:rect l="l" t="t" r="r" b="b"/>
              <a:pathLst>
                <a:path w="1198245" h="1134110">
                  <a:moveTo>
                    <a:pt x="1008888" y="0"/>
                  </a:moveTo>
                  <a:lnTo>
                    <a:pt x="188975" y="0"/>
                  </a:lnTo>
                  <a:lnTo>
                    <a:pt x="138729" y="6748"/>
                  </a:lnTo>
                  <a:lnTo>
                    <a:pt x="93584" y="25795"/>
                  </a:lnTo>
                  <a:lnTo>
                    <a:pt x="55340" y="55340"/>
                  </a:lnTo>
                  <a:lnTo>
                    <a:pt x="25795" y="93584"/>
                  </a:lnTo>
                  <a:lnTo>
                    <a:pt x="6748" y="138729"/>
                  </a:lnTo>
                  <a:lnTo>
                    <a:pt x="0" y="188975"/>
                  </a:lnTo>
                  <a:lnTo>
                    <a:pt x="0" y="945133"/>
                  </a:lnTo>
                  <a:lnTo>
                    <a:pt x="6748" y="995380"/>
                  </a:lnTo>
                  <a:lnTo>
                    <a:pt x="25795" y="1040525"/>
                  </a:lnTo>
                  <a:lnTo>
                    <a:pt x="55340" y="1078769"/>
                  </a:lnTo>
                  <a:lnTo>
                    <a:pt x="93584" y="1108314"/>
                  </a:lnTo>
                  <a:lnTo>
                    <a:pt x="138729" y="1127361"/>
                  </a:lnTo>
                  <a:lnTo>
                    <a:pt x="188975" y="1134109"/>
                  </a:lnTo>
                  <a:lnTo>
                    <a:pt x="1008888" y="1134109"/>
                  </a:lnTo>
                  <a:lnTo>
                    <a:pt x="1059134" y="1127361"/>
                  </a:lnTo>
                  <a:lnTo>
                    <a:pt x="1104279" y="1108314"/>
                  </a:lnTo>
                  <a:lnTo>
                    <a:pt x="1142523" y="1078769"/>
                  </a:lnTo>
                  <a:lnTo>
                    <a:pt x="1172068" y="1040525"/>
                  </a:lnTo>
                  <a:lnTo>
                    <a:pt x="1191115" y="995380"/>
                  </a:lnTo>
                  <a:lnTo>
                    <a:pt x="1197864" y="945133"/>
                  </a:lnTo>
                  <a:lnTo>
                    <a:pt x="1197864" y="188975"/>
                  </a:lnTo>
                  <a:lnTo>
                    <a:pt x="1191115" y="138729"/>
                  </a:lnTo>
                  <a:lnTo>
                    <a:pt x="1172068" y="93584"/>
                  </a:lnTo>
                  <a:lnTo>
                    <a:pt x="1142523" y="55340"/>
                  </a:lnTo>
                  <a:lnTo>
                    <a:pt x="1104279" y="25795"/>
                  </a:lnTo>
                  <a:lnTo>
                    <a:pt x="1059134" y="6748"/>
                  </a:lnTo>
                  <a:lnTo>
                    <a:pt x="100888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2" name="object 22"/>
            <p:cNvSpPr/>
            <p:nvPr/>
          </p:nvSpPr>
          <p:spPr>
            <a:xfrm>
              <a:off x="7603235" y="2922270"/>
              <a:ext cx="1198245" cy="1134110"/>
            </a:xfrm>
            <a:custGeom>
              <a:avLst/>
              <a:gdLst/>
              <a:ahLst/>
              <a:cxnLst/>
              <a:rect l="l" t="t" r="r" b="b"/>
              <a:pathLst>
                <a:path w="1198245" h="1134110">
                  <a:moveTo>
                    <a:pt x="0" y="188975"/>
                  </a:moveTo>
                  <a:lnTo>
                    <a:pt x="6748" y="138729"/>
                  </a:lnTo>
                  <a:lnTo>
                    <a:pt x="25795" y="93584"/>
                  </a:lnTo>
                  <a:lnTo>
                    <a:pt x="55340" y="55340"/>
                  </a:lnTo>
                  <a:lnTo>
                    <a:pt x="93584" y="25795"/>
                  </a:lnTo>
                  <a:lnTo>
                    <a:pt x="138729" y="6748"/>
                  </a:lnTo>
                  <a:lnTo>
                    <a:pt x="188975" y="0"/>
                  </a:lnTo>
                  <a:lnTo>
                    <a:pt x="1008888" y="0"/>
                  </a:lnTo>
                  <a:lnTo>
                    <a:pt x="1059134" y="6748"/>
                  </a:lnTo>
                  <a:lnTo>
                    <a:pt x="1104279" y="25795"/>
                  </a:lnTo>
                  <a:lnTo>
                    <a:pt x="1142523" y="55340"/>
                  </a:lnTo>
                  <a:lnTo>
                    <a:pt x="1172068" y="93584"/>
                  </a:lnTo>
                  <a:lnTo>
                    <a:pt x="1191115" y="138729"/>
                  </a:lnTo>
                  <a:lnTo>
                    <a:pt x="1197864" y="188975"/>
                  </a:lnTo>
                  <a:lnTo>
                    <a:pt x="1197864" y="945133"/>
                  </a:lnTo>
                  <a:lnTo>
                    <a:pt x="1191115" y="995380"/>
                  </a:lnTo>
                  <a:lnTo>
                    <a:pt x="1172068" y="1040525"/>
                  </a:lnTo>
                  <a:lnTo>
                    <a:pt x="1142523" y="1078769"/>
                  </a:lnTo>
                  <a:lnTo>
                    <a:pt x="1104279" y="1108314"/>
                  </a:lnTo>
                  <a:lnTo>
                    <a:pt x="1059134" y="1127361"/>
                  </a:lnTo>
                  <a:lnTo>
                    <a:pt x="1008888" y="1134109"/>
                  </a:lnTo>
                  <a:lnTo>
                    <a:pt x="188975" y="1134109"/>
                  </a:lnTo>
                  <a:lnTo>
                    <a:pt x="138729" y="1127361"/>
                  </a:lnTo>
                  <a:lnTo>
                    <a:pt x="93584" y="1108314"/>
                  </a:lnTo>
                  <a:lnTo>
                    <a:pt x="55340" y="1078769"/>
                  </a:lnTo>
                  <a:lnTo>
                    <a:pt x="25795" y="1040525"/>
                  </a:lnTo>
                  <a:lnTo>
                    <a:pt x="6748" y="995380"/>
                  </a:lnTo>
                  <a:lnTo>
                    <a:pt x="0" y="945133"/>
                  </a:lnTo>
                  <a:lnTo>
                    <a:pt x="0" y="188975"/>
                  </a:lnTo>
                  <a:close/>
                </a:path>
              </a:pathLst>
            </a:custGeom>
            <a:ln w="12700">
              <a:solidFill>
                <a:srgbClr val="1F3863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23" name="object 23"/>
          <p:cNvSpPr txBox="1"/>
          <p:nvPr/>
        </p:nvSpPr>
        <p:spPr>
          <a:xfrm>
            <a:off x="7726553" y="3149282"/>
            <a:ext cx="962660" cy="648335"/>
          </a:xfrm>
          <a:prstGeom prst="rect">
            <a:avLst/>
          </a:prstGeom>
        </p:spPr>
        <p:txBody>
          <a:bodyPr wrap="square" lIns="0" tIns="24130" rIns="0" bIns="0" rtlCol="0" vert="horz">
            <a:spAutoFit/>
          </a:bodyPr>
          <a:lstStyle/>
          <a:p>
            <a:pPr algn="ctr" marL="12700" marR="5080" indent="-4445">
              <a:lnSpc>
                <a:spcPct val="95400"/>
              </a:lnSpc>
              <a:spcBef>
                <a:spcPts val="190"/>
              </a:spcBef>
            </a:pPr>
            <a:r>
              <a:rPr dirty="0" sz="1050" b="1">
                <a:solidFill>
                  <a:srgbClr val="1F3863"/>
                </a:solidFill>
                <a:latin typeface="Calibri"/>
                <a:cs typeface="Calibri"/>
              </a:rPr>
              <a:t>2976</a:t>
            </a:r>
            <a:r>
              <a:rPr dirty="0" sz="1050" spc="114" b="1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1050" b="1">
                <a:solidFill>
                  <a:srgbClr val="1F3863"/>
                </a:solidFill>
                <a:latin typeface="Calibri"/>
                <a:cs typeface="Calibri"/>
              </a:rPr>
              <a:t>Sayılı</a:t>
            </a:r>
            <a:r>
              <a:rPr dirty="0" sz="1050" spc="45" b="1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1050" spc="-25" b="1">
                <a:solidFill>
                  <a:srgbClr val="1F3863"/>
                </a:solidFill>
                <a:latin typeface="Calibri"/>
                <a:cs typeface="Calibri"/>
              </a:rPr>
              <a:t>Dış </a:t>
            </a:r>
            <a:r>
              <a:rPr dirty="0" sz="1050" spc="-10" b="1">
                <a:solidFill>
                  <a:srgbClr val="1F3863"/>
                </a:solidFill>
                <a:latin typeface="Calibri"/>
                <a:cs typeface="Calibri"/>
              </a:rPr>
              <a:t>Ticaretin Düzenlenmesi </a:t>
            </a:r>
            <a:r>
              <a:rPr dirty="0" sz="1050" b="1">
                <a:solidFill>
                  <a:srgbClr val="1F3863"/>
                </a:solidFill>
                <a:latin typeface="Calibri"/>
                <a:cs typeface="Calibri"/>
              </a:rPr>
              <a:t>Hakkında</a:t>
            </a:r>
            <a:r>
              <a:rPr dirty="0" sz="1050" spc="210" b="1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1050" spc="-10" b="1">
                <a:solidFill>
                  <a:srgbClr val="1F3863"/>
                </a:solidFill>
                <a:latin typeface="Calibri"/>
                <a:cs typeface="Calibri"/>
              </a:rPr>
              <a:t>Kanun</a:t>
            </a:r>
            <a:endParaRPr sz="1050">
              <a:latin typeface="Calibri"/>
              <a:cs typeface="Calibri"/>
            </a:endParaRPr>
          </a:p>
        </p:txBody>
      </p:sp>
      <p:grpSp>
        <p:nvGrpSpPr>
          <p:cNvPr id="24" name="object 24"/>
          <p:cNvGrpSpPr/>
          <p:nvPr/>
        </p:nvGrpSpPr>
        <p:grpSpPr>
          <a:xfrm>
            <a:off x="8995918" y="2915920"/>
            <a:ext cx="1356995" cy="1146810"/>
            <a:chOff x="8995918" y="2915920"/>
            <a:chExt cx="1356995" cy="1146810"/>
          </a:xfrm>
        </p:grpSpPr>
        <p:sp>
          <p:nvSpPr>
            <p:cNvPr id="25" name="object 25"/>
            <p:cNvSpPr/>
            <p:nvPr/>
          </p:nvSpPr>
          <p:spPr>
            <a:xfrm>
              <a:off x="9002268" y="2922270"/>
              <a:ext cx="1344295" cy="1134110"/>
            </a:xfrm>
            <a:custGeom>
              <a:avLst/>
              <a:gdLst/>
              <a:ahLst/>
              <a:cxnLst/>
              <a:rect l="l" t="t" r="r" b="b"/>
              <a:pathLst>
                <a:path w="1344295" h="1134110">
                  <a:moveTo>
                    <a:pt x="1155191" y="0"/>
                  </a:moveTo>
                  <a:lnTo>
                    <a:pt x="188975" y="0"/>
                  </a:lnTo>
                  <a:lnTo>
                    <a:pt x="138729" y="6748"/>
                  </a:lnTo>
                  <a:lnTo>
                    <a:pt x="93584" y="25795"/>
                  </a:lnTo>
                  <a:lnTo>
                    <a:pt x="55340" y="55340"/>
                  </a:lnTo>
                  <a:lnTo>
                    <a:pt x="25795" y="93584"/>
                  </a:lnTo>
                  <a:lnTo>
                    <a:pt x="6748" y="138729"/>
                  </a:lnTo>
                  <a:lnTo>
                    <a:pt x="0" y="188975"/>
                  </a:lnTo>
                  <a:lnTo>
                    <a:pt x="0" y="945133"/>
                  </a:lnTo>
                  <a:lnTo>
                    <a:pt x="6748" y="995380"/>
                  </a:lnTo>
                  <a:lnTo>
                    <a:pt x="25795" y="1040525"/>
                  </a:lnTo>
                  <a:lnTo>
                    <a:pt x="55340" y="1078769"/>
                  </a:lnTo>
                  <a:lnTo>
                    <a:pt x="93584" y="1108314"/>
                  </a:lnTo>
                  <a:lnTo>
                    <a:pt x="138729" y="1127361"/>
                  </a:lnTo>
                  <a:lnTo>
                    <a:pt x="188975" y="1134109"/>
                  </a:lnTo>
                  <a:lnTo>
                    <a:pt x="1155191" y="1134109"/>
                  </a:lnTo>
                  <a:lnTo>
                    <a:pt x="1205438" y="1127361"/>
                  </a:lnTo>
                  <a:lnTo>
                    <a:pt x="1250583" y="1108314"/>
                  </a:lnTo>
                  <a:lnTo>
                    <a:pt x="1288827" y="1078769"/>
                  </a:lnTo>
                  <a:lnTo>
                    <a:pt x="1318372" y="1040525"/>
                  </a:lnTo>
                  <a:lnTo>
                    <a:pt x="1337419" y="995380"/>
                  </a:lnTo>
                  <a:lnTo>
                    <a:pt x="1344167" y="945133"/>
                  </a:lnTo>
                  <a:lnTo>
                    <a:pt x="1344167" y="188975"/>
                  </a:lnTo>
                  <a:lnTo>
                    <a:pt x="1337419" y="138729"/>
                  </a:lnTo>
                  <a:lnTo>
                    <a:pt x="1318372" y="93584"/>
                  </a:lnTo>
                  <a:lnTo>
                    <a:pt x="1288827" y="55340"/>
                  </a:lnTo>
                  <a:lnTo>
                    <a:pt x="1250583" y="25795"/>
                  </a:lnTo>
                  <a:lnTo>
                    <a:pt x="1205438" y="6748"/>
                  </a:lnTo>
                  <a:lnTo>
                    <a:pt x="115519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6" name="object 26"/>
            <p:cNvSpPr/>
            <p:nvPr/>
          </p:nvSpPr>
          <p:spPr>
            <a:xfrm>
              <a:off x="9002268" y="2922270"/>
              <a:ext cx="1344295" cy="1134110"/>
            </a:xfrm>
            <a:custGeom>
              <a:avLst/>
              <a:gdLst/>
              <a:ahLst/>
              <a:cxnLst/>
              <a:rect l="l" t="t" r="r" b="b"/>
              <a:pathLst>
                <a:path w="1344295" h="1134110">
                  <a:moveTo>
                    <a:pt x="0" y="188975"/>
                  </a:moveTo>
                  <a:lnTo>
                    <a:pt x="6748" y="138729"/>
                  </a:lnTo>
                  <a:lnTo>
                    <a:pt x="25795" y="93584"/>
                  </a:lnTo>
                  <a:lnTo>
                    <a:pt x="55340" y="55340"/>
                  </a:lnTo>
                  <a:lnTo>
                    <a:pt x="93584" y="25795"/>
                  </a:lnTo>
                  <a:lnTo>
                    <a:pt x="138729" y="6748"/>
                  </a:lnTo>
                  <a:lnTo>
                    <a:pt x="188975" y="0"/>
                  </a:lnTo>
                  <a:lnTo>
                    <a:pt x="1155191" y="0"/>
                  </a:lnTo>
                  <a:lnTo>
                    <a:pt x="1205438" y="6748"/>
                  </a:lnTo>
                  <a:lnTo>
                    <a:pt x="1250583" y="25795"/>
                  </a:lnTo>
                  <a:lnTo>
                    <a:pt x="1288827" y="55340"/>
                  </a:lnTo>
                  <a:lnTo>
                    <a:pt x="1318372" y="93584"/>
                  </a:lnTo>
                  <a:lnTo>
                    <a:pt x="1337419" y="138729"/>
                  </a:lnTo>
                  <a:lnTo>
                    <a:pt x="1344167" y="188975"/>
                  </a:lnTo>
                  <a:lnTo>
                    <a:pt x="1344167" y="945133"/>
                  </a:lnTo>
                  <a:lnTo>
                    <a:pt x="1337419" y="995380"/>
                  </a:lnTo>
                  <a:lnTo>
                    <a:pt x="1318372" y="1040525"/>
                  </a:lnTo>
                  <a:lnTo>
                    <a:pt x="1288827" y="1078769"/>
                  </a:lnTo>
                  <a:lnTo>
                    <a:pt x="1250583" y="1108314"/>
                  </a:lnTo>
                  <a:lnTo>
                    <a:pt x="1205438" y="1127361"/>
                  </a:lnTo>
                  <a:lnTo>
                    <a:pt x="1155191" y="1134109"/>
                  </a:lnTo>
                  <a:lnTo>
                    <a:pt x="188975" y="1134109"/>
                  </a:lnTo>
                  <a:lnTo>
                    <a:pt x="138729" y="1127361"/>
                  </a:lnTo>
                  <a:lnTo>
                    <a:pt x="93584" y="1108314"/>
                  </a:lnTo>
                  <a:lnTo>
                    <a:pt x="55340" y="1078769"/>
                  </a:lnTo>
                  <a:lnTo>
                    <a:pt x="25795" y="1040525"/>
                  </a:lnTo>
                  <a:lnTo>
                    <a:pt x="6748" y="995380"/>
                  </a:lnTo>
                  <a:lnTo>
                    <a:pt x="0" y="945133"/>
                  </a:lnTo>
                  <a:lnTo>
                    <a:pt x="0" y="188975"/>
                  </a:lnTo>
                  <a:close/>
                </a:path>
              </a:pathLst>
            </a:custGeom>
            <a:ln w="12700">
              <a:solidFill>
                <a:srgbClr val="1F3863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27" name="object 27"/>
          <p:cNvSpPr txBox="1"/>
          <p:nvPr/>
        </p:nvSpPr>
        <p:spPr>
          <a:xfrm>
            <a:off x="9133205" y="3149282"/>
            <a:ext cx="1083310" cy="648335"/>
          </a:xfrm>
          <a:prstGeom prst="rect">
            <a:avLst/>
          </a:prstGeom>
        </p:spPr>
        <p:txBody>
          <a:bodyPr wrap="square" lIns="0" tIns="24130" rIns="0" bIns="0" rtlCol="0" vert="horz">
            <a:spAutoFit/>
          </a:bodyPr>
          <a:lstStyle/>
          <a:p>
            <a:pPr algn="ctr" marL="12700" marR="5080">
              <a:lnSpc>
                <a:spcPct val="95400"/>
              </a:lnSpc>
              <a:spcBef>
                <a:spcPts val="190"/>
              </a:spcBef>
            </a:pPr>
            <a:r>
              <a:rPr dirty="0" sz="1050" b="1">
                <a:solidFill>
                  <a:srgbClr val="1F3863"/>
                </a:solidFill>
                <a:latin typeface="Calibri"/>
                <a:cs typeface="Calibri"/>
              </a:rPr>
              <a:t>10/07/2018</a:t>
            </a:r>
            <a:r>
              <a:rPr dirty="0" sz="1050" spc="229" b="1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1050" spc="-10" b="1">
                <a:solidFill>
                  <a:srgbClr val="1F3863"/>
                </a:solidFill>
                <a:latin typeface="Calibri"/>
                <a:cs typeface="Calibri"/>
              </a:rPr>
              <a:t>tarihli </a:t>
            </a:r>
            <a:r>
              <a:rPr dirty="0" sz="1050" b="1">
                <a:solidFill>
                  <a:srgbClr val="1F3863"/>
                </a:solidFill>
                <a:latin typeface="Calibri"/>
                <a:cs typeface="Calibri"/>
              </a:rPr>
              <a:t>ve</a:t>
            </a:r>
            <a:r>
              <a:rPr dirty="0" sz="1050" spc="10" b="1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1050" b="1">
                <a:solidFill>
                  <a:srgbClr val="1F3863"/>
                </a:solidFill>
                <a:latin typeface="Calibri"/>
                <a:cs typeface="Calibri"/>
              </a:rPr>
              <a:t>1</a:t>
            </a:r>
            <a:r>
              <a:rPr dirty="0" sz="1050" spc="305" b="1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1050" spc="-10" b="1">
                <a:solidFill>
                  <a:srgbClr val="1F3863"/>
                </a:solidFill>
                <a:latin typeface="Calibri"/>
                <a:cs typeface="Calibri"/>
              </a:rPr>
              <a:t>Sayılı Cumhurbaşkanlığı Kararnamesi</a:t>
            </a:r>
            <a:endParaRPr sz="105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3678935" y="854709"/>
            <a:ext cx="4838065" cy="388620"/>
          </a:xfrm>
          <a:prstGeom prst="rect"/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pc="-180"/>
              <a:t>DAHİLDE</a:t>
            </a:r>
            <a:r>
              <a:rPr dirty="0" spc="85"/>
              <a:t> </a:t>
            </a:r>
            <a:r>
              <a:rPr dirty="0" spc="-245"/>
              <a:t>İŞLEME</a:t>
            </a:r>
            <a:r>
              <a:rPr dirty="0" spc="10"/>
              <a:t> </a:t>
            </a:r>
            <a:r>
              <a:rPr dirty="0" spc="-260"/>
              <a:t>REJİMİ</a:t>
            </a:r>
            <a:r>
              <a:rPr dirty="0" spc="80"/>
              <a:t> </a:t>
            </a:r>
            <a:r>
              <a:rPr dirty="0" spc="-145"/>
              <a:t>MEVZUATI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1490281" y="2880931"/>
            <a:ext cx="9300210" cy="1601470"/>
            <a:chOff x="1490281" y="2880931"/>
            <a:chExt cx="9300210" cy="1601470"/>
          </a:xfrm>
        </p:grpSpPr>
        <p:sp>
          <p:nvSpPr>
            <p:cNvPr id="4" name="object 4"/>
            <p:cNvSpPr/>
            <p:nvPr/>
          </p:nvSpPr>
          <p:spPr>
            <a:xfrm>
              <a:off x="1495044" y="2885694"/>
              <a:ext cx="9290685" cy="1591945"/>
            </a:xfrm>
            <a:custGeom>
              <a:avLst/>
              <a:gdLst/>
              <a:ahLst/>
              <a:cxnLst/>
              <a:rect l="l" t="t" r="r" b="b"/>
              <a:pathLst>
                <a:path w="9290685" h="1591945">
                  <a:moveTo>
                    <a:pt x="8494776" y="0"/>
                  </a:moveTo>
                  <a:lnTo>
                    <a:pt x="8494776" y="397763"/>
                  </a:lnTo>
                  <a:lnTo>
                    <a:pt x="0" y="397763"/>
                  </a:lnTo>
                  <a:lnTo>
                    <a:pt x="397763" y="795654"/>
                  </a:lnTo>
                  <a:lnTo>
                    <a:pt x="0" y="1193545"/>
                  </a:lnTo>
                  <a:lnTo>
                    <a:pt x="8494776" y="1193545"/>
                  </a:lnTo>
                  <a:lnTo>
                    <a:pt x="8494776" y="1591436"/>
                  </a:lnTo>
                  <a:lnTo>
                    <a:pt x="9290304" y="795654"/>
                  </a:lnTo>
                  <a:lnTo>
                    <a:pt x="849477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/>
            <p:cNvSpPr/>
            <p:nvPr/>
          </p:nvSpPr>
          <p:spPr>
            <a:xfrm>
              <a:off x="1495044" y="2885694"/>
              <a:ext cx="9290685" cy="1591945"/>
            </a:xfrm>
            <a:custGeom>
              <a:avLst/>
              <a:gdLst/>
              <a:ahLst/>
              <a:cxnLst/>
              <a:rect l="l" t="t" r="r" b="b"/>
              <a:pathLst>
                <a:path w="9290685" h="1591945">
                  <a:moveTo>
                    <a:pt x="0" y="397763"/>
                  </a:moveTo>
                  <a:lnTo>
                    <a:pt x="8494776" y="397763"/>
                  </a:lnTo>
                  <a:lnTo>
                    <a:pt x="8494776" y="0"/>
                  </a:lnTo>
                  <a:lnTo>
                    <a:pt x="9290304" y="795654"/>
                  </a:lnTo>
                  <a:lnTo>
                    <a:pt x="8494776" y="1591436"/>
                  </a:lnTo>
                  <a:lnTo>
                    <a:pt x="8494776" y="1193545"/>
                  </a:lnTo>
                  <a:lnTo>
                    <a:pt x="0" y="1193545"/>
                  </a:lnTo>
                  <a:lnTo>
                    <a:pt x="397763" y="795654"/>
                  </a:lnTo>
                  <a:lnTo>
                    <a:pt x="0" y="397763"/>
                  </a:lnTo>
                  <a:close/>
                </a:path>
              </a:pathLst>
            </a:custGeom>
            <a:ln w="9525">
              <a:solidFill>
                <a:srgbClr val="1F3863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6" name="object 6"/>
          <p:cNvSpPr txBox="1"/>
          <p:nvPr/>
        </p:nvSpPr>
        <p:spPr>
          <a:xfrm>
            <a:off x="1718055" y="2606548"/>
            <a:ext cx="1166495" cy="589280"/>
          </a:xfrm>
          <a:prstGeom prst="rect">
            <a:avLst/>
          </a:prstGeom>
        </p:spPr>
        <p:txBody>
          <a:bodyPr wrap="square" lIns="0" tIns="27305" rIns="0" bIns="0" rtlCol="0" vert="horz">
            <a:spAutoFit/>
          </a:bodyPr>
          <a:lstStyle/>
          <a:p>
            <a:pPr algn="ctr" marL="12065" marR="5080">
              <a:lnSpc>
                <a:spcPct val="92400"/>
              </a:lnSpc>
              <a:spcBef>
                <a:spcPts val="215"/>
              </a:spcBef>
            </a:pPr>
            <a:r>
              <a:rPr dirty="0" sz="1300" b="1">
                <a:solidFill>
                  <a:srgbClr val="1F3863"/>
                </a:solidFill>
                <a:latin typeface="Calibri"/>
                <a:cs typeface="Calibri"/>
              </a:rPr>
              <a:t>2005/8391</a:t>
            </a:r>
            <a:r>
              <a:rPr dirty="0" sz="1300" spc="-55" b="1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1300" spc="-10" b="1">
                <a:solidFill>
                  <a:srgbClr val="1F3863"/>
                </a:solidFill>
                <a:latin typeface="Calibri"/>
                <a:cs typeface="Calibri"/>
              </a:rPr>
              <a:t>Sayılı </a:t>
            </a:r>
            <a:r>
              <a:rPr dirty="0" sz="1300" b="1">
                <a:solidFill>
                  <a:srgbClr val="1F3863"/>
                </a:solidFill>
                <a:latin typeface="Calibri"/>
                <a:cs typeface="Calibri"/>
              </a:rPr>
              <a:t>Dahilde</a:t>
            </a:r>
            <a:r>
              <a:rPr dirty="0" sz="1300" spc="-40" b="1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1300" spc="-10" b="1">
                <a:solidFill>
                  <a:srgbClr val="1F3863"/>
                </a:solidFill>
                <a:latin typeface="Calibri"/>
                <a:cs typeface="Calibri"/>
              </a:rPr>
              <a:t>İşleme Rejimi</a:t>
            </a:r>
            <a:r>
              <a:rPr dirty="0" sz="1300" spc="-35" b="1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1300" spc="-10" b="1">
                <a:solidFill>
                  <a:srgbClr val="1F3863"/>
                </a:solidFill>
                <a:latin typeface="Calibri"/>
                <a:cs typeface="Calibri"/>
              </a:rPr>
              <a:t>Kararı</a:t>
            </a:r>
            <a:endParaRPr sz="1300">
              <a:latin typeface="Calibri"/>
              <a:cs typeface="Calibri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2020823" y="3419855"/>
            <a:ext cx="7292340" cy="544195"/>
            <a:chOff x="2020823" y="3419855"/>
            <a:chExt cx="7292340" cy="544195"/>
          </a:xfrm>
        </p:grpSpPr>
        <p:pic>
          <p:nvPicPr>
            <p:cNvPr id="8" name="object 8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020823" y="3419855"/>
              <a:ext cx="544068" cy="544068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2093975" y="3475608"/>
              <a:ext cx="402590" cy="402590"/>
            </a:xfrm>
            <a:custGeom>
              <a:avLst/>
              <a:gdLst/>
              <a:ahLst/>
              <a:cxnLst/>
              <a:rect l="l" t="t" r="r" b="b"/>
              <a:pathLst>
                <a:path w="402589" h="402589">
                  <a:moveTo>
                    <a:pt x="201168" y="0"/>
                  </a:moveTo>
                  <a:lnTo>
                    <a:pt x="155034" y="5311"/>
                  </a:lnTo>
                  <a:lnTo>
                    <a:pt x="112689" y="20442"/>
                  </a:lnTo>
                  <a:lnTo>
                    <a:pt x="75338" y="44187"/>
                  </a:lnTo>
                  <a:lnTo>
                    <a:pt x="44187" y="75338"/>
                  </a:lnTo>
                  <a:lnTo>
                    <a:pt x="20442" y="112689"/>
                  </a:lnTo>
                  <a:lnTo>
                    <a:pt x="5311" y="155034"/>
                  </a:lnTo>
                  <a:lnTo>
                    <a:pt x="0" y="201167"/>
                  </a:lnTo>
                  <a:lnTo>
                    <a:pt x="5311" y="247308"/>
                  </a:lnTo>
                  <a:lnTo>
                    <a:pt x="20442" y="289671"/>
                  </a:lnTo>
                  <a:lnTo>
                    <a:pt x="44187" y="327047"/>
                  </a:lnTo>
                  <a:lnTo>
                    <a:pt x="75338" y="358225"/>
                  </a:lnTo>
                  <a:lnTo>
                    <a:pt x="112689" y="381994"/>
                  </a:lnTo>
                  <a:lnTo>
                    <a:pt x="155034" y="397144"/>
                  </a:lnTo>
                  <a:lnTo>
                    <a:pt x="201168" y="402463"/>
                  </a:lnTo>
                  <a:lnTo>
                    <a:pt x="247301" y="397144"/>
                  </a:lnTo>
                  <a:lnTo>
                    <a:pt x="289646" y="381994"/>
                  </a:lnTo>
                  <a:lnTo>
                    <a:pt x="326997" y="358225"/>
                  </a:lnTo>
                  <a:lnTo>
                    <a:pt x="358148" y="327047"/>
                  </a:lnTo>
                  <a:lnTo>
                    <a:pt x="381893" y="289671"/>
                  </a:lnTo>
                  <a:lnTo>
                    <a:pt x="397024" y="247308"/>
                  </a:lnTo>
                  <a:lnTo>
                    <a:pt x="402336" y="201167"/>
                  </a:lnTo>
                  <a:lnTo>
                    <a:pt x="397024" y="155034"/>
                  </a:lnTo>
                  <a:lnTo>
                    <a:pt x="381893" y="112689"/>
                  </a:lnTo>
                  <a:lnTo>
                    <a:pt x="358148" y="75338"/>
                  </a:lnTo>
                  <a:lnTo>
                    <a:pt x="326997" y="44187"/>
                  </a:lnTo>
                  <a:lnTo>
                    <a:pt x="289646" y="20442"/>
                  </a:lnTo>
                  <a:lnTo>
                    <a:pt x="247301" y="5311"/>
                  </a:lnTo>
                  <a:lnTo>
                    <a:pt x="201168" y="0"/>
                  </a:lnTo>
                  <a:close/>
                </a:path>
              </a:pathLst>
            </a:custGeom>
            <a:solidFill>
              <a:srgbClr val="1F3863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0" name="object 10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712463" y="3419855"/>
              <a:ext cx="534924" cy="544068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3785616" y="3475608"/>
              <a:ext cx="393700" cy="402590"/>
            </a:xfrm>
            <a:custGeom>
              <a:avLst/>
              <a:gdLst/>
              <a:ahLst/>
              <a:cxnLst/>
              <a:rect l="l" t="t" r="r" b="b"/>
              <a:pathLst>
                <a:path w="393700" h="402589">
                  <a:moveTo>
                    <a:pt x="196596" y="0"/>
                  </a:moveTo>
                  <a:lnTo>
                    <a:pt x="151515" y="5311"/>
                  </a:lnTo>
                  <a:lnTo>
                    <a:pt x="110134" y="20442"/>
                  </a:lnTo>
                  <a:lnTo>
                    <a:pt x="73631" y="44187"/>
                  </a:lnTo>
                  <a:lnTo>
                    <a:pt x="43187" y="75338"/>
                  </a:lnTo>
                  <a:lnTo>
                    <a:pt x="19980" y="112689"/>
                  </a:lnTo>
                  <a:lnTo>
                    <a:pt x="5191" y="155034"/>
                  </a:lnTo>
                  <a:lnTo>
                    <a:pt x="0" y="201167"/>
                  </a:lnTo>
                  <a:lnTo>
                    <a:pt x="5191" y="247308"/>
                  </a:lnTo>
                  <a:lnTo>
                    <a:pt x="19980" y="289671"/>
                  </a:lnTo>
                  <a:lnTo>
                    <a:pt x="43187" y="327047"/>
                  </a:lnTo>
                  <a:lnTo>
                    <a:pt x="73631" y="358225"/>
                  </a:lnTo>
                  <a:lnTo>
                    <a:pt x="110134" y="381994"/>
                  </a:lnTo>
                  <a:lnTo>
                    <a:pt x="151515" y="397144"/>
                  </a:lnTo>
                  <a:lnTo>
                    <a:pt x="196596" y="402463"/>
                  </a:lnTo>
                  <a:lnTo>
                    <a:pt x="241676" y="397144"/>
                  </a:lnTo>
                  <a:lnTo>
                    <a:pt x="283057" y="381994"/>
                  </a:lnTo>
                  <a:lnTo>
                    <a:pt x="319560" y="358225"/>
                  </a:lnTo>
                  <a:lnTo>
                    <a:pt x="350004" y="327047"/>
                  </a:lnTo>
                  <a:lnTo>
                    <a:pt x="373211" y="289671"/>
                  </a:lnTo>
                  <a:lnTo>
                    <a:pt x="388000" y="247308"/>
                  </a:lnTo>
                  <a:lnTo>
                    <a:pt x="393192" y="201167"/>
                  </a:lnTo>
                  <a:lnTo>
                    <a:pt x="388000" y="155034"/>
                  </a:lnTo>
                  <a:lnTo>
                    <a:pt x="373211" y="112689"/>
                  </a:lnTo>
                  <a:lnTo>
                    <a:pt x="350004" y="75338"/>
                  </a:lnTo>
                  <a:lnTo>
                    <a:pt x="319560" y="44187"/>
                  </a:lnTo>
                  <a:lnTo>
                    <a:pt x="283057" y="20442"/>
                  </a:lnTo>
                  <a:lnTo>
                    <a:pt x="241676" y="5311"/>
                  </a:lnTo>
                  <a:lnTo>
                    <a:pt x="196596" y="0"/>
                  </a:lnTo>
                  <a:close/>
                </a:path>
              </a:pathLst>
            </a:custGeom>
            <a:solidFill>
              <a:srgbClr val="1F3863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2" name="object 12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394959" y="3419855"/>
              <a:ext cx="544067" cy="544068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5468111" y="3475608"/>
              <a:ext cx="402590" cy="402590"/>
            </a:xfrm>
            <a:custGeom>
              <a:avLst/>
              <a:gdLst/>
              <a:ahLst/>
              <a:cxnLst/>
              <a:rect l="l" t="t" r="r" b="b"/>
              <a:pathLst>
                <a:path w="402589" h="402589">
                  <a:moveTo>
                    <a:pt x="201167" y="0"/>
                  </a:moveTo>
                  <a:lnTo>
                    <a:pt x="155034" y="5311"/>
                  </a:lnTo>
                  <a:lnTo>
                    <a:pt x="112689" y="20442"/>
                  </a:lnTo>
                  <a:lnTo>
                    <a:pt x="75338" y="44187"/>
                  </a:lnTo>
                  <a:lnTo>
                    <a:pt x="44187" y="75338"/>
                  </a:lnTo>
                  <a:lnTo>
                    <a:pt x="20442" y="112689"/>
                  </a:lnTo>
                  <a:lnTo>
                    <a:pt x="5311" y="155034"/>
                  </a:lnTo>
                  <a:lnTo>
                    <a:pt x="0" y="201167"/>
                  </a:lnTo>
                  <a:lnTo>
                    <a:pt x="5311" y="247308"/>
                  </a:lnTo>
                  <a:lnTo>
                    <a:pt x="20442" y="289671"/>
                  </a:lnTo>
                  <a:lnTo>
                    <a:pt x="44187" y="327047"/>
                  </a:lnTo>
                  <a:lnTo>
                    <a:pt x="75338" y="358225"/>
                  </a:lnTo>
                  <a:lnTo>
                    <a:pt x="112689" y="381994"/>
                  </a:lnTo>
                  <a:lnTo>
                    <a:pt x="155034" y="397144"/>
                  </a:lnTo>
                  <a:lnTo>
                    <a:pt x="201167" y="402463"/>
                  </a:lnTo>
                  <a:lnTo>
                    <a:pt x="247301" y="397144"/>
                  </a:lnTo>
                  <a:lnTo>
                    <a:pt x="289646" y="381994"/>
                  </a:lnTo>
                  <a:lnTo>
                    <a:pt x="326997" y="358225"/>
                  </a:lnTo>
                  <a:lnTo>
                    <a:pt x="358148" y="327047"/>
                  </a:lnTo>
                  <a:lnTo>
                    <a:pt x="381893" y="289671"/>
                  </a:lnTo>
                  <a:lnTo>
                    <a:pt x="397024" y="247308"/>
                  </a:lnTo>
                  <a:lnTo>
                    <a:pt x="402336" y="201167"/>
                  </a:lnTo>
                  <a:lnTo>
                    <a:pt x="397024" y="155034"/>
                  </a:lnTo>
                  <a:lnTo>
                    <a:pt x="381893" y="112689"/>
                  </a:lnTo>
                  <a:lnTo>
                    <a:pt x="358148" y="75338"/>
                  </a:lnTo>
                  <a:lnTo>
                    <a:pt x="326997" y="44187"/>
                  </a:lnTo>
                  <a:lnTo>
                    <a:pt x="289646" y="20442"/>
                  </a:lnTo>
                  <a:lnTo>
                    <a:pt x="247301" y="5311"/>
                  </a:lnTo>
                  <a:lnTo>
                    <a:pt x="201167" y="0"/>
                  </a:lnTo>
                  <a:close/>
                </a:path>
              </a:pathLst>
            </a:custGeom>
            <a:solidFill>
              <a:srgbClr val="1F3863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4" name="object 1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086600" y="3419855"/>
              <a:ext cx="534924" cy="544068"/>
            </a:xfrm>
            <a:prstGeom prst="rect">
              <a:avLst/>
            </a:prstGeom>
          </p:spPr>
        </p:pic>
        <p:sp>
          <p:nvSpPr>
            <p:cNvPr id="15" name="object 15"/>
            <p:cNvSpPr/>
            <p:nvPr/>
          </p:nvSpPr>
          <p:spPr>
            <a:xfrm>
              <a:off x="7159752" y="3475608"/>
              <a:ext cx="393700" cy="402590"/>
            </a:xfrm>
            <a:custGeom>
              <a:avLst/>
              <a:gdLst/>
              <a:ahLst/>
              <a:cxnLst/>
              <a:rect l="l" t="t" r="r" b="b"/>
              <a:pathLst>
                <a:path w="393700" h="402589">
                  <a:moveTo>
                    <a:pt x="196596" y="0"/>
                  </a:moveTo>
                  <a:lnTo>
                    <a:pt x="151515" y="5311"/>
                  </a:lnTo>
                  <a:lnTo>
                    <a:pt x="110134" y="20442"/>
                  </a:lnTo>
                  <a:lnTo>
                    <a:pt x="73631" y="44187"/>
                  </a:lnTo>
                  <a:lnTo>
                    <a:pt x="43187" y="75338"/>
                  </a:lnTo>
                  <a:lnTo>
                    <a:pt x="19980" y="112689"/>
                  </a:lnTo>
                  <a:lnTo>
                    <a:pt x="5191" y="155034"/>
                  </a:lnTo>
                  <a:lnTo>
                    <a:pt x="0" y="201167"/>
                  </a:lnTo>
                  <a:lnTo>
                    <a:pt x="5191" y="247308"/>
                  </a:lnTo>
                  <a:lnTo>
                    <a:pt x="19980" y="289671"/>
                  </a:lnTo>
                  <a:lnTo>
                    <a:pt x="43187" y="327047"/>
                  </a:lnTo>
                  <a:lnTo>
                    <a:pt x="73631" y="358225"/>
                  </a:lnTo>
                  <a:lnTo>
                    <a:pt x="110134" y="381994"/>
                  </a:lnTo>
                  <a:lnTo>
                    <a:pt x="151515" y="397144"/>
                  </a:lnTo>
                  <a:lnTo>
                    <a:pt x="196596" y="402463"/>
                  </a:lnTo>
                  <a:lnTo>
                    <a:pt x="241676" y="397144"/>
                  </a:lnTo>
                  <a:lnTo>
                    <a:pt x="283057" y="381994"/>
                  </a:lnTo>
                  <a:lnTo>
                    <a:pt x="319560" y="358225"/>
                  </a:lnTo>
                  <a:lnTo>
                    <a:pt x="350004" y="327047"/>
                  </a:lnTo>
                  <a:lnTo>
                    <a:pt x="373211" y="289671"/>
                  </a:lnTo>
                  <a:lnTo>
                    <a:pt x="388000" y="247308"/>
                  </a:lnTo>
                  <a:lnTo>
                    <a:pt x="393192" y="201167"/>
                  </a:lnTo>
                  <a:lnTo>
                    <a:pt x="388000" y="155034"/>
                  </a:lnTo>
                  <a:lnTo>
                    <a:pt x="373211" y="112689"/>
                  </a:lnTo>
                  <a:lnTo>
                    <a:pt x="350004" y="75338"/>
                  </a:lnTo>
                  <a:lnTo>
                    <a:pt x="319560" y="44187"/>
                  </a:lnTo>
                  <a:lnTo>
                    <a:pt x="283057" y="20442"/>
                  </a:lnTo>
                  <a:lnTo>
                    <a:pt x="241676" y="5311"/>
                  </a:lnTo>
                  <a:lnTo>
                    <a:pt x="196596" y="0"/>
                  </a:lnTo>
                  <a:close/>
                </a:path>
              </a:pathLst>
            </a:custGeom>
            <a:solidFill>
              <a:srgbClr val="1F3863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6" name="object 1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778240" y="3419855"/>
              <a:ext cx="534924" cy="544068"/>
            </a:xfrm>
            <a:prstGeom prst="rect">
              <a:avLst/>
            </a:prstGeom>
          </p:spPr>
        </p:pic>
        <p:sp>
          <p:nvSpPr>
            <p:cNvPr id="17" name="object 17"/>
            <p:cNvSpPr/>
            <p:nvPr/>
          </p:nvSpPr>
          <p:spPr>
            <a:xfrm>
              <a:off x="8851392" y="3475608"/>
              <a:ext cx="393700" cy="402590"/>
            </a:xfrm>
            <a:custGeom>
              <a:avLst/>
              <a:gdLst/>
              <a:ahLst/>
              <a:cxnLst/>
              <a:rect l="l" t="t" r="r" b="b"/>
              <a:pathLst>
                <a:path w="393700" h="402589">
                  <a:moveTo>
                    <a:pt x="196596" y="0"/>
                  </a:moveTo>
                  <a:lnTo>
                    <a:pt x="151515" y="5311"/>
                  </a:lnTo>
                  <a:lnTo>
                    <a:pt x="110134" y="20442"/>
                  </a:lnTo>
                  <a:lnTo>
                    <a:pt x="73631" y="44187"/>
                  </a:lnTo>
                  <a:lnTo>
                    <a:pt x="43187" y="75338"/>
                  </a:lnTo>
                  <a:lnTo>
                    <a:pt x="19980" y="112689"/>
                  </a:lnTo>
                  <a:lnTo>
                    <a:pt x="5191" y="155034"/>
                  </a:lnTo>
                  <a:lnTo>
                    <a:pt x="0" y="201167"/>
                  </a:lnTo>
                  <a:lnTo>
                    <a:pt x="5191" y="247308"/>
                  </a:lnTo>
                  <a:lnTo>
                    <a:pt x="19980" y="289671"/>
                  </a:lnTo>
                  <a:lnTo>
                    <a:pt x="43187" y="327047"/>
                  </a:lnTo>
                  <a:lnTo>
                    <a:pt x="73631" y="358225"/>
                  </a:lnTo>
                  <a:lnTo>
                    <a:pt x="110134" y="381994"/>
                  </a:lnTo>
                  <a:lnTo>
                    <a:pt x="151515" y="397144"/>
                  </a:lnTo>
                  <a:lnTo>
                    <a:pt x="196596" y="402463"/>
                  </a:lnTo>
                  <a:lnTo>
                    <a:pt x="241676" y="397144"/>
                  </a:lnTo>
                  <a:lnTo>
                    <a:pt x="283057" y="381994"/>
                  </a:lnTo>
                  <a:lnTo>
                    <a:pt x="319560" y="358225"/>
                  </a:lnTo>
                  <a:lnTo>
                    <a:pt x="350004" y="327047"/>
                  </a:lnTo>
                  <a:lnTo>
                    <a:pt x="373211" y="289671"/>
                  </a:lnTo>
                  <a:lnTo>
                    <a:pt x="388000" y="247308"/>
                  </a:lnTo>
                  <a:lnTo>
                    <a:pt x="393191" y="201167"/>
                  </a:lnTo>
                  <a:lnTo>
                    <a:pt x="388000" y="155034"/>
                  </a:lnTo>
                  <a:lnTo>
                    <a:pt x="373211" y="112689"/>
                  </a:lnTo>
                  <a:lnTo>
                    <a:pt x="350004" y="75338"/>
                  </a:lnTo>
                  <a:lnTo>
                    <a:pt x="319560" y="44187"/>
                  </a:lnTo>
                  <a:lnTo>
                    <a:pt x="283057" y="20442"/>
                  </a:lnTo>
                  <a:lnTo>
                    <a:pt x="241676" y="5311"/>
                  </a:lnTo>
                  <a:lnTo>
                    <a:pt x="196596" y="0"/>
                  </a:lnTo>
                  <a:close/>
                </a:path>
              </a:pathLst>
            </a:custGeom>
            <a:solidFill>
              <a:srgbClr val="1F3863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8" name="object 18"/>
          <p:cNvSpPr txBox="1"/>
          <p:nvPr/>
        </p:nvSpPr>
        <p:spPr>
          <a:xfrm>
            <a:off x="3270250" y="4131754"/>
            <a:ext cx="1433195" cy="589915"/>
          </a:xfrm>
          <a:prstGeom prst="rect">
            <a:avLst/>
          </a:prstGeom>
        </p:spPr>
        <p:txBody>
          <a:bodyPr wrap="square" lIns="0" tIns="31115" rIns="0" bIns="0" rtlCol="0" vert="horz">
            <a:spAutoFit/>
          </a:bodyPr>
          <a:lstStyle/>
          <a:p>
            <a:pPr algn="ctr" marL="12065" marR="5080" indent="3810">
              <a:lnSpc>
                <a:spcPts val="1440"/>
              </a:lnSpc>
              <a:spcBef>
                <a:spcPts val="245"/>
              </a:spcBef>
            </a:pPr>
            <a:r>
              <a:rPr dirty="0" sz="1300" b="1">
                <a:solidFill>
                  <a:srgbClr val="1F3863"/>
                </a:solidFill>
                <a:latin typeface="Calibri"/>
                <a:cs typeface="Calibri"/>
              </a:rPr>
              <a:t>İhracat</a:t>
            </a:r>
            <a:r>
              <a:rPr dirty="0" sz="1300" spc="-90" b="1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1300" spc="-10" b="1">
                <a:solidFill>
                  <a:srgbClr val="1F3863"/>
                </a:solidFill>
                <a:latin typeface="Calibri"/>
                <a:cs typeface="Calibri"/>
              </a:rPr>
              <a:t>2006/12 </a:t>
            </a:r>
            <a:r>
              <a:rPr dirty="0" sz="1300" b="1">
                <a:solidFill>
                  <a:srgbClr val="1F3863"/>
                </a:solidFill>
                <a:latin typeface="Calibri"/>
                <a:cs typeface="Calibri"/>
              </a:rPr>
              <a:t>Sayılı</a:t>
            </a:r>
            <a:r>
              <a:rPr dirty="0" sz="1300" spc="-75" b="1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1300" b="1">
                <a:solidFill>
                  <a:srgbClr val="1F3863"/>
                </a:solidFill>
                <a:latin typeface="Calibri"/>
                <a:cs typeface="Calibri"/>
              </a:rPr>
              <a:t>Dahilde</a:t>
            </a:r>
            <a:r>
              <a:rPr dirty="0" sz="1300" spc="-25" b="1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1300" spc="-10" b="1">
                <a:solidFill>
                  <a:srgbClr val="1F3863"/>
                </a:solidFill>
                <a:latin typeface="Calibri"/>
                <a:cs typeface="Calibri"/>
              </a:rPr>
              <a:t>İşleme Rejimi</a:t>
            </a:r>
            <a:r>
              <a:rPr dirty="0" sz="1300" spc="-35" b="1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1300" spc="-10" b="1">
                <a:solidFill>
                  <a:srgbClr val="1F3863"/>
                </a:solidFill>
                <a:latin typeface="Calibri"/>
                <a:cs typeface="Calibri"/>
              </a:rPr>
              <a:t>Tebliği</a:t>
            </a:r>
            <a:endParaRPr sz="1300">
              <a:latin typeface="Calibri"/>
              <a:cs typeface="Calibri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4959730" y="2424366"/>
            <a:ext cx="1426845" cy="773430"/>
          </a:xfrm>
          <a:prstGeom prst="rect">
            <a:avLst/>
          </a:prstGeom>
        </p:spPr>
        <p:txBody>
          <a:bodyPr wrap="square" lIns="0" tIns="31115" rIns="0" bIns="0" rtlCol="0" vert="horz">
            <a:spAutoFit/>
          </a:bodyPr>
          <a:lstStyle/>
          <a:p>
            <a:pPr algn="ctr" marL="12700" marR="5080">
              <a:lnSpc>
                <a:spcPts val="1440"/>
              </a:lnSpc>
              <a:spcBef>
                <a:spcPts val="245"/>
              </a:spcBef>
            </a:pPr>
            <a:r>
              <a:rPr dirty="0" sz="1300" b="1">
                <a:solidFill>
                  <a:srgbClr val="1F3863"/>
                </a:solidFill>
                <a:latin typeface="Calibri"/>
                <a:cs typeface="Calibri"/>
              </a:rPr>
              <a:t>İhracat</a:t>
            </a:r>
            <a:r>
              <a:rPr dirty="0" sz="1300" spc="-100" b="1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1300" b="1">
                <a:solidFill>
                  <a:srgbClr val="1F3863"/>
                </a:solidFill>
                <a:latin typeface="Calibri"/>
                <a:cs typeface="Calibri"/>
              </a:rPr>
              <a:t>2005/2</a:t>
            </a:r>
            <a:r>
              <a:rPr dirty="0" sz="1300" spc="-25" b="1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1300" spc="-10" b="1">
                <a:solidFill>
                  <a:srgbClr val="1F3863"/>
                </a:solidFill>
                <a:latin typeface="Calibri"/>
                <a:cs typeface="Calibri"/>
              </a:rPr>
              <a:t>Sayılı </a:t>
            </a:r>
            <a:r>
              <a:rPr dirty="0" sz="1300" b="1">
                <a:solidFill>
                  <a:srgbClr val="1F3863"/>
                </a:solidFill>
                <a:latin typeface="Calibri"/>
                <a:cs typeface="Calibri"/>
              </a:rPr>
              <a:t>İhracat</a:t>
            </a:r>
            <a:r>
              <a:rPr dirty="0" sz="1300" spc="-75" b="1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1300" spc="-10" b="1">
                <a:solidFill>
                  <a:srgbClr val="1F3863"/>
                </a:solidFill>
                <a:latin typeface="Calibri"/>
                <a:cs typeface="Calibri"/>
              </a:rPr>
              <a:t>Sayılan</a:t>
            </a:r>
            <a:r>
              <a:rPr dirty="0" sz="1300" spc="-25" b="1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1300" spc="-20" b="1">
                <a:solidFill>
                  <a:srgbClr val="1F3863"/>
                </a:solidFill>
                <a:latin typeface="Calibri"/>
                <a:cs typeface="Calibri"/>
              </a:rPr>
              <a:t>Satış </a:t>
            </a:r>
            <a:r>
              <a:rPr dirty="0" sz="1300" b="1">
                <a:solidFill>
                  <a:srgbClr val="1F3863"/>
                </a:solidFill>
                <a:latin typeface="Calibri"/>
                <a:cs typeface="Calibri"/>
              </a:rPr>
              <a:t>ve</a:t>
            </a:r>
            <a:r>
              <a:rPr dirty="0" sz="1300" spc="10" b="1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1300" spc="-10" b="1">
                <a:solidFill>
                  <a:srgbClr val="1F3863"/>
                </a:solidFill>
                <a:latin typeface="Calibri"/>
                <a:cs typeface="Calibri"/>
              </a:rPr>
              <a:t>Teslimler Hakkında</a:t>
            </a:r>
            <a:r>
              <a:rPr dirty="0" sz="1300" spc="-20" b="1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1300" spc="-10" b="1">
                <a:solidFill>
                  <a:srgbClr val="1F3863"/>
                </a:solidFill>
                <a:latin typeface="Calibri"/>
                <a:cs typeface="Calibri"/>
              </a:rPr>
              <a:t>Tebliğ</a:t>
            </a:r>
            <a:endParaRPr sz="1300">
              <a:latin typeface="Calibri"/>
              <a:cs typeface="Calibri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6649211" y="4131754"/>
            <a:ext cx="1426845" cy="1313815"/>
          </a:xfrm>
          <a:prstGeom prst="rect">
            <a:avLst/>
          </a:prstGeom>
        </p:spPr>
        <p:txBody>
          <a:bodyPr wrap="square" lIns="0" tIns="28575" rIns="0" bIns="0" rtlCol="0" vert="horz">
            <a:spAutoFit/>
          </a:bodyPr>
          <a:lstStyle/>
          <a:p>
            <a:pPr algn="ctr" marL="12700" marR="5080">
              <a:lnSpc>
                <a:spcPct val="91700"/>
              </a:lnSpc>
              <a:spcBef>
                <a:spcPts val="225"/>
              </a:spcBef>
            </a:pPr>
            <a:r>
              <a:rPr dirty="0" sz="1300" b="1">
                <a:solidFill>
                  <a:srgbClr val="1F3863"/>
                </a:solidFill>
                <a:latin typeface="Calibri"/>
                <a:cs typeface="Calibri"/>
              </a:rPr>
              <a:t>İhracat</a:t>
            </a:r>
            <a:r>
              <a:rPr dirty="0" sz="1300" spc="-100" b="1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1300" b="1">
                <a:solidFill>
                  <a:srgbClr val="1F3863"/>
                </a:solidFill>
                <a:latin typeface="Calibri"/>
                <a:cs typeface="Calibri"/>
              </a:rPr>
              <a:t>2007/2</a:t>
            </a:r>
            <a:r>
              <a:rPr dirty="0" sz="1300" spc="-25" b="1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1300" spc="-10" b="1">
                <a:solidFill>
                  <a:srgbClr val="1F3863"/>
                </a:solidFill>
                <a:latin typeface="Calibri"/>
                <a:cs typeface="Calibri"/>
              </a:rPr>
              <a:t>Sayılı </a:t>
            </a:r>
            <a:r>
              <a:rPr dirty="0" sz="1300" b="1">
                <a:solidFill>
                  <a:srgbClr val="1F3863"/>
                </a:solidFill>
                <a:latin typeface="Calibri"/>
                <a:cs typeface="Calibri"/>
              </a:rPr>
              <a:t>Dahilde</a:t>
            </a:r>
            <a:r>
              <a:rPr dirty="0" sz="1300" spc="-40" b="1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1300" spc="-10" b="1">
                <a:solidFill>
                  <a:srgbClr val="1F3863"/>
                </a:solidFill>
                <a:latin typeface="Calibri"/>
                <a:cs typeface="Calibri"/>
              </a:rPr>
              <a:t>İşleme Rejimine İlişkin İşlemlerin</a:t>
            </a:r>
            <a:r>
              <a:rPr dirty="0" sz="1300" b="1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1300" spc="-10" b="1">
                <a:solidFill>
                  <a:srgbClr val="1F3863"/>
                </a:solidFill>
                <a:latin typeface="Calibri"/>
                <a:cs typeface="Calibri"/>
              </a:rPr>
              <a:t>Bilgisayar </a:t>
            </a:r>
            <a:r>
              <a:rPr dirty="0" sz="1300" b="1">
                <a:solidFill>
                  <a:srgbClr val="1F3863"/>
                </a:solidFill>
                <a:latin typeface="Calibri"/>
                <a:cs typeface="Calibri"/>
              </a:rPr>
              <a:t>Veri</a:t>
            </a:r>
            <a:r>
              <a:rPr dirty="0" sz="1300" spc="-65" b="1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1300" b="1">
                <a:solidFill>
                  <a:srgbClr val="1F3863"/>
                </a:solidFill>
                <a:latin typeface="Calibri"/>
                <a:cs typeface="Calibri"/>
              </a:rPr>
              <a:t>İşleme</a:t>
            </a:r>
            <a:r>
              <a:rPr dirty="0" sz="1300" spc="-75" b="1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1300" spc="-10" b="1">
                <a:solidFill>
                  <a:srgbClr val="1F3863"/>
                </a:solidFill>
                <a:latin typeface="Calibri"/>
                <a:cs typeface="Calibri"/>
              </a:rPr>
              <a:t>Tekniği Yoluyla</a:t>
            </a:r>
            <a:r>
              <a:rPr dirty="0" sz="1300" spc="-65" b="1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1300" spc="-10" b="1">
                <a:solidFill>
                  <a:srgbClr val="1F3863"/>
                </a:solidFill>
                <a:latin typeface="Calibri"/>
                <a:cs typeface="Calibri"/>
              </a:rPr>
              <a:t>Yapılmasına </a:t>
            </a:r>
            <a:r>
              <a:rPr dirty="0" sz="1300" b="1">
                <a:solidFill>
                  <a:srgbClr val="1F3863"/>
                </a:solidFill>
                <a:latin typeface="Calibri"/>
                <a:cs typeface="Calibri"/>
              </a:rPr>
              <a:t>Dair</a:t>
            </a:r>
            <a:r>
              <a:rPr dirty="0" sz="1300" spc="-35" b="1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1300" spc="-10" b="1">
                <a:solidFill>
                  <a:srgbClr val="1F3863"/>
                </a:solidFill>
                <a:latin typeface="Calibri"/>
                <a:cs typeface="Calibri"/>
              </a:rPr>
              <a:t>Tebliğ</a:t>
            </a:r>
            <a:endParaRPr sz="1300">
              <a:latin typeface="Calibri"/>
              <a:cs typeface="Calibri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8338311" y="2606548"/>
            <a:ext cx="1433195" cy="589280"/>
          </a:xfrm>
          <a:prstGeom prst="rect">
            <a:avLst/>
          </a:prstGeom>
        </p:spPr>
        <p:txBody>
          <a:bodyPr wrap="square" lIns="0" tIns="27305" rIns="0" bIns="0" rtlCol="0" vert="horz">
            <a:spAutoFit/>
          </a:bodyPr>
          <a:lstStyle/>
          <a:p>
            <a:pPr algn="ctr" marL="12700" marR="5080">
              <a:lnSpc>
                <a:spcPct val="92400"/>
              </a:lnSpc>
              <a:spcBef>
                <a:spcPts val="215"/>
              </a:spcBef>
            </a:pPr>
            <a:r>
              <a:rPr dirty="0" sz="1300" b="1">
                <a:solidFill>
                  <a:srgbClr val="1F3863"/>
                </a:solidFill>
                <a:latin typeface="Calibri"/>
                <a:cs typeface="Calibri"/>
              </a:rPr>
              <a:t>İhracat</a:t>
            </a:r>
            <a:r>
              <a:rPr dirty="0" sz="1300" spc="-90" b="1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1300" b="1">
                <a:solidFill>
                  <a:srgbClr val="1F3863"/>
                </a:solidFill>
                <a:latin typeface="Calibri"/>
                <a:cs typeface="Calibri"/>
              </a:rPr>
              <a:t>2005/1</a:t>
            </a:r>
            <a:r>
              <a:rPr dirty="0" sz="1300" spc="10" b="1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1300" spc="-10" b="1">
                <a:solidFill>
                  <a:srgbClr val="1F3863"/>
                </a:solidFill>
                <a:latin typeface="Calibri"/>
                <a:cs typeface="Calibri"/>
              </a:rPr>
              <a:t>Sayılı </a:t>
            </a:r>
            <a:r>
              <a:rPr dirty="0" sz="1300" b="1">
                <a:solidFill>
                  <a:srgbClr val="1F3863"/>
                </a:solidFill>
                <a:latin typeface="Calibri"/>
                <a:cs typeface="Calibri"/>
              </a:rPr>
              <a:t>Dahilde</a:t>
            </a:r>
            <a:r>
              <a:rPr dirty="0" sz="1300" spc="-40" b="1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1300" spc="-10" b="1">
                <a:solidFill>
                  <a:srgbClr val="1F3863"/>
                </a:solidFill>
                <a:latin typeface="Calibri"/>
                <a:cs typeface="Calibri"/>
              </a:rPr>
              <a:t>İşleme Rejimi</a:t>
            </a:r>
            <a:r>
              <a:rPr dirty="0" sz="1300" spc="-35" b="1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1300" spc="-10" b="1">
                <a:solidFill>
                  <a:srgbClr val="1F3863"/>
                </a:solidFill>
                <a:latin typeface="Calibri"/>
                <a:cs typeface="Calibri"/>
              </a:rPr>
              <a:t>Tebliği</a:t>
            </a:r>
            <a:endParaRPr sz="13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8255" rIns="0" bIns="0" rtlCol="0" vert="horz">
            <a:spAutoFit/>
          </a:bodyPr>
          <a:lstStyle/>
          <a:p>
            <a:pPr algn="ctr" marL="12065" marR="5080">
              <a:lnSpc>
                <a:spcPct val="102299"/>
              </a:lnSpc>
              <a:spcBef>
                <a:spcPts val="65"/>
              </a:spcBef>
              <a:tabLst>
                <a:tab pos="2658745" algn="l"/>
              </a:tabLst>
            </a:pPr>
            <a:r>
              <a:rPr dirty="0" spc="-325">
                <a:solidFill>
                  <a:srgbClr val="031829"/>
                </a:solidFill>
              </a:rPr>
              <a:t>DİR</a:t>
            </a:r>
            <a:r>
              <a:rPr dirty="0" spc="20">
                <a:solidFill>
                  <a:srgbClr val="031829"/>
                </a:solidFill>
              </a:rPr>
              <a:t> </a:t>
            </a:r>
            <a:r>
              <a:rPr dirty="0" spc="-10">
                <a:solidFill>
                  <a:srgbClr val="031829"/>
                </a:solidFill>
              </a:rPr>
              <a:t>KAPSAMINDA</a:t>
            </a:r>
            <a:r>
              <a:rPr dirty="0">
                <a:solidFill>
                  <a:srgbClr val="031829"/>
                </a:solidFill>
              </a:rPr>
              <a:t>	</a:t>
            </a:r>
            <a:r>
              <a:rPr dirty="0" spc="-120">
                <a:solidFill>
                  <a:srgbClr val="031829"/>
                </a:solidFill>
              </a:rPr>
              <a:t>YAPILAN</a:t>
            </a:r>
            <a:r>
              <a:rPr dirty="0" spc="-40">
                <a:solidFill>
                  <a:srgbClr val="031829"/>
                </a:solidFill>
              </a:rPr>
              <a:t> </a:t>
            </a:r>
            <a:r>
              <a:rPr dirty="0" spc="-225">
                <a:solidFill>
                  <a:srgbClr val="031829"/>
                </a:solidFill>
              </a:rPr>
              <a:t>İTHALAT</a:t>
            </a:r>
            <a:r>
              <a:rPr dirty="0" spc="55">
                <a:solidFill>
                  <a:srgbClr val="031829"/>
                </a:solidFill>
              </a:rPr>
              <a:t> </a:t>
            </a:r>
            <a:r>
              <a:rPr dirty="0">
                <a:solidFill>
                  <a:srgbClr val="031829"/>
                </a:solidFill>
              </a:rPr>
              <a:t>VE</a:t>
            </a:r>
            <a:r>
              <a:rPr dirty="0" spc="-110">
                <a:solidFill>
                  <a:srgbClr val="031829"/>
                </a:solidFill>
              </a:rPr>
              <a:t> </a:t>
            </a:r>
            <a:r>
              <a:rPr dirty="0" spc="-160">
                <a:solidFill>
                  <a:srgbClr val="031829"/>
                </a:solidFill>
              </a:rPr>
              <a:t>İHRACATIN </a:t>
            </a:r>
            <a:r>
              <a:rPr dirty="0" spc="-100">
                <a:solidFill>
                  <a:srgbClr val="031829"/>
                </a:solidFill>
              </a:rPr>
              <a:t>GENEL</a:t>
            </a:r>
            <a:r>
              <a:rPr dirty="0" spc="-70">
                <a:solidFill>
                  <a:srgbClr val="031829"/>
                </a:solidFill>
              </a:rPr>
              <a:t> </a:t>
            </a:r>
            <a:r>
              <a:rPr dirty="0" spc="-225">
                <a:solidFill>
                  <a:srgbClr val="031829"/>
                </a:solidFill>
              </a:rPr>
              <a:t>İTHALAT</a:t>
            </a:r>
            <a:r>
              <a:rPr dirty="0" spc="50">
                <a:solidFill>
                  <a:srgbClr val="031829"/>
                </a:solidFill>
              </a:rPr>
              <a:t> </a:t>
            </a:r>
            <a:r>
              <a:rPr dirty="0">
                <a:solidFill>
                  <a:srgbClr val="031829"/>
                </a:solidFill>
              </a:rPr>
              <a:t>VE</a:t>
            </a:r>
            <a:r>
              <a:rPr dirty="0" spc="-140">
                <a:solidFill>
                  <a:srgbClr val="031829"/>
                </a:solidFill>
              </a:rPr>
              <a:t> </a:t>
            </a:r>
            <a:r>
              <a:rPr dirty="0" spc="-120">
                <a:solidFill>
                  <a:srgbClr val="031829"/>
                </a:solidFill>
              </a:rPr>
              <a:t>İHRACAT</a:t>
            </a:r>
            <a:r>
              <a:rPr dirty="0" spc="35">
                <a:solidFill>
                  <a:srgbClr val="031829"/>
                </a:solidFill>
              </a:rPr>
              <a:t> </a:t>
            </a:r>
            <a:r>
              <a:rPr dirty="0" spc="-220">
                <a:solidFill>
                  <a:srgbClr val="031829"/>
                </a:solidFill>
              </a:rPr>
              <a:t>İÇİNDEKİ</a:t>
            </a:r>
            <a:r>
              <a:rPr dirty="0" spc="50">
                <a:solidFill>
                  <a:srgbClr val="031829"/>
                </a:solidFill>
              </a:rPr>
              <a:t> </a:t>
            </a:r>
            <a:r>
              <a:rPr dirty="0" spc="-325">
                <a:solidFill>
                  <a:srgbClr val="031829"/>
                </a:solidFill>
              </a:rPr>
              <a:t>YERİ</a:t>
            </a:r>
          </a:p>
          <a:p>
            <a:pPr algn="ctr" marR="12700">
              <a:lnSpc>
                <a:spcPct val="100000"/>
              </a:lnSpc>
              <a:spcBef>
                <a:spcPts val="65"/>
              </a:spcBef>
            </a:pPr>
            <a:r>
              <a:rPr dirty="0" spc="-30">
                <a:solidFill>
                  <a:srgbClr val="031829"/>
                </a:solidFill>
              </a:rPr>
              <a:t>(Milyon</a:t>
            </a:r>
            <a:r>
              <a:rPr dirty="0" spc="-114">
                <a:solidFill>
                  <a:srgbClr val="031829"/>
                </a:solidFill>
              </a:rPr>
              <a:t> </a:t>
            </a:r>
            <a:r>
              <a:rPr dirty="0" spc="-10">
                <a:solidFill>
                  <a:srgbClr val="031829"/>
                </a:solidFill>
              </a:rPr>
              <a:t>Dolar)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1627632" y="1984790"/>
            <a:ext cx="8933815" cy="4756150"/>
            <a:chOff x="1627632" y="1984790"/>
            <a:chExt cx="8933815" cy="4756150"/>
          </a:xfrm>
        </p:grpSpPr>
        <p:sp>
          <p:nvSpPr>
            <p:cNvPr id="4" name="object 4"/>
            <p:cNvSpPr/>
            <p:nvPr/>
          </p:nvSpPr>
          <p:spPr>
            <a:xfrm>
              <a:off x="1627632" y="1984790"/>
              <a:ext cx="8933815" cy="4756150"/>
            </a:xfrm>
            <a:custGeom>
              <a:avLst/>
              <a:gdLst/>
              <a:ahLst/>
              <a:cxnLst/>
              <a:rect l="l" t="t" r="r" b="b"/>
              <a:pathLst>
                <a:path w="8933815" h="4756150">
                  <a:moveTo>
                    <a:pt x="8933688" y="0"/>
                  </a:moveTo>
                  <a:lnTo>
                    <a:pt x="0" y="0"/>
                  </a:lnTo>
                  <a:lnTo>
                    <a:pt x="0" y="4756023"/>
                  </a:lnTo>
                  <a:lnTo>
                    <a:pt x="8933688" y="4756023"/>
                  </a:lnTo>
                  <a:lnTo>
                    <a:pt x="893368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331720" y="2542641"/>
              <a:ext cx="8001000" cy="3429889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2336292" y="2538094"/>
              <a:ext cx="8001000" cy="3000375"/>
            </a:xfrm>
            <a:custGeom>
              <a:avLst/>
              <a:gdLst/>
              <a:ahLst/>
              <a:cxnLst/>
              <a:rect l="l" t="t" r="r" b="b"/>
              <a:pathLst>
                <a:path w="8001000" h="3000375">
                  <a:moveTo>
                    <a:pt x="0" y="2999866"/>
                  </a:moveTo>
                  <a:lnTo>
                    <a:pt x="8001000" y="2999866"/>
                  </a:lnTo>
                </a:path>
                <a:path w="8001000" h="3000375">
                  <a:moveTo>
                    <a:pt x="0" y="2569972"/>
                  </a:moveTo>
                  <a:lnTo>
                    <a:pt x="8001000" y="2569972"/>
                  </a:lnTo>
                </a:path>
                <a:path w="8001000" h="3000375">
                  <a:moveTo>
                    <a:pt x="0" y="2149221"/>
                  </a:moveTo>
                  <a:lnTo>
                    <a:pt x="8001000" y="2149221"/>
                  </a:lnTo>
                </a:path>
                <a:path w="8001000" h="3000375">
                  <a:moveTo>
                    <a:pt x="0" y="1719325"/>
                  </a:moveTo>
                  <a:lnTo>
                    <a:pt x="8001000" y="1719325"/>
                  </a:lnTo>
                </a:path>
                <a:path w="8001000" h="3000375">
                  <a:moveTo>
                    <a:pt x="0" y="1289557"/>
                  </a:moveTo>
                  <a:lnTo>
                    <a:pt x="8001000" y="1289557"/>
                  </a:lnTo>
                </a:path>
                <a:path w="8001000" h="3000375">
                  <a:moveTo>
                    <a:pt x="0" y="859663"/>
                  </a:moveTo>
                  <a:lnTo>
                    <a:pt x="8001000" y="859663"/>
                  </a:lnTo>
                </a:path>
                <a:path w="8001000" h="3000375">
                  <a:moveTo>
                    <a:pt x="0" y="429767"/>
                  </a:moveTo>
                  <a:lnTo>
                    <a:pt x="8001000" y="429767"/>
                  </a:lnTo>
                </a:path>
                <a:path w="8001000" h="3000375">
                  <a:moveTo>
                    <a:pt x="0" y="0"/>
                  </a:moveTo>
                  <a:lnTo>
                    <a:pt x="8001000" y="0"/>
                  </a:lnTo>
                </a:path>
              </a:pathLst>
            </a:custGeom>
            <a:ln w="9525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7" name="object 7"/>
            <p:cNvSpPr/>
            <p:nvPr/>
          </p:nvSpPr>
          <p:spPr>
            <a:xfrm>
              <a:off x="2738501" y="2538094"/>
              <a:ext cx="7196455" cy="3430270"/>
            </a:xfrm>
            <a:custGeom>
              <a:avLst/>
              <a:gdLst/>
              <a:ahLst/>
              <a:cxnLst/>
              <a:rect l="l" t="t" r="r" b="b"/>
              <a:pathLst>
                <a:path w="7196455" h="3430270">
                  <a:moveTo>
                    <a:pt x="0" y="0"/>
                  </a:moveTo>
                  <a:lnTo>
                    <a:pt x="0" y="3429850"/>
                  </a:lnTo>
                </a:path>
                <a:path w="7196455" h="3430270">
                  <a:moveTo>
                    <a:pt x="795527" y="0"/>
                  </a:moveTo>
                  <a:lnTo>
                    <a:pt x="795527" y="3429850"/>
                  </a:lnTo>
                </a:path>
                <a:path w="7196455" h="3430270">
                  <a:moveTo>
                    <a:pt x="1600200" y="0"/>
                  </a:moveTo>
                  <a:lnTo>
                    <a:pt x="1600200" y="3429850"/>
                  </a:lnTo>
                </a:path>
                <a:path w="7196455" h="3430270">
                  <a:moveTo>
                    <a:pt x="2395728" y="0"/>
                  </a:moveTo>
                  <a:lnTo>
                    <a:pt x="2395728" y="3429850"/>
                  </a:lnTo>
                </a:path>
                <a:path w="7196455" h="3430270">
                  <a:moveTo>
                    <a:pt x="3200400" y="0"/>
                  </a:moveTo>
                  <a:lnTo>
                    <a:pt x="3200400" y="3429850"/>
                  </a:lnTo>
                </a:path>
                <a:path w="7196455" h="3430270">
                  <a:moveTo>
                    <a:pt x="3995801" y="0"/>
                  </a:moveTo>
                  <a:lnTo>
                    <a:pt x="3995801" y="3429850"/>
                  </a:lnTo>
                </a:path>
                <a:path w="7196455" h="3430270">
                  <a:moveTo>
                    <a:pt x="4800473" y="3179089"/>
                  </a:moveTo>
                  <a:lnTo>
                    <a:pt x="4800473" y="3429850"/>
                  </a:lnTo>
                </a:path>
                <a:path w="7196455" h="3430270">
                  <a:moveTo>
                    <a:pt x="4800473" y="0"/>
                  </a:moveTo>
                  <a:lnTo>
                    <a:pt x="4800473" y="3122701"/>
                  </a:lnTo>
                </a:path>
                <a:path w="7196455" h="3430270">
                  <a:moveTo>
                    <a:pt x="5596001" y="3179089"/>
                  </a:moveTo>
                  <a:lnTo>
                    <a:pt x="5596001" y="3429850"/>
                  </a:lnTo>
                </a:path>
                <a:path w="7196455" h="3430270">
                  <a:moveTo>
                    <a:pt x="5596001" y="0"/>
                  </a:moveTo>
                  <a:lnTo>
                    <a:pt x="5596001" y="3122701"/>
                  </a:lnTo>
                </a:path>
                <a:path w="7196455" h="3430270">
                  <a:moveTo>
                    <a:pt x="6400673" y="0"/>
                  </a:moveTo>
                  <a:lnTo>
                    <a:pt x="6400673" y="3429850"/>
                  </a:lnTo>
                </a:path>
                <a:path w="7196455" h="3430270">
                  <a:moveTo>
                    <a:pt x="7196201" y="0"/>
                  </a:moveTo>
                  <a:lnTo>
                    <a:pt x="7196201" y="3429850"/>
                  </a:lnTo>
                </a:path>
              </a:pathLst>
            </a:custGeom>
            <a:ln w="9525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8" name="object 8"/>
            <p:cNvSpPr/>
            <p:nvPr/>
          </p:nvSpPr>
          <p:spPr>
            <a:xfrm>
              <a:off x="2336292" y="2538094"/>
              <a:ext cx="8001000" cy="3430270"/>
            </a:xfrm>
            <a:custGeom>
              <a:avLst/>
              <a:gdLst/>
              <a:ahLst/>
              <a:cxnLst/>
              <a:rect l="l" t="t" r="r" b="b"/>
              <a:pathLst>
                <a:path w="8001000" h="3430270">
                  <a:moveTo>
                    <a:pt x="0" y="0"/>
                  </a:moveTo>
                  <a:lnTo>
                    <a:pt x="0" y="3429850"/>
                  </a:lnTo>
                </a:path>
                <a:path w="8001000" h="3430270">
                  <a:moveTo>
                    <a:pt x="795401" y="0"/>
                  </a:moveTo>
                  <a:lnTo>
                    <a:pt x="795401" y="3429850"/>
                  </a:lnTo>
                </a:path>
                <a:path w="8001000" h="3430270">
                  <a:moveTo>
                    <a:pt x="1600072" y="0"/>
                  </a:moveTo>
                  <a:lnTo>
                    <a:pt x="1600072" y="3429850"/>
                  </a:lnTo>
                </a:path>
                <a:path w="8001000" h="3430270">
                  <a:moveTo>
                    <a:pt x="2395600" y="0"/>
                  </a:moveTo>
                  <a:lnTo>
                    <a:pt x="2395600" y="3429850"/>
                  </a:lnTo>
                </a:path>
                <a:path w="8001000" h="3430270">
                  <a:moveTo>
                    <a:pt x="3200272" y="0"/>
                  </a:moveTo>
                  <a:lnTo>
                    <a:pt x="3200272" y="3429850"/>
                  </a:lnTo>
                </a:path>
                <a:path w="8001000" h="3430270">
                  <a:moveTo>
                    <a:pt x="3995674" y="0"/>
                  </a:moveTo>
                  <a:lnTo>
                    <a:pt x="3995674" y="3429850"/>
                  </a:lnTo>
                </a:path>
                <a:path w="8001000" h="3430270">
                  <a:moveTo>
                    <a:pt x="4800346" y="0"/>
                  </a:moveTo>
                  <a:lnTo>
                    <a:pt x="4800346" y="3429850"/>
                  </a:lnTo>
                </a:path>
                <a:path w="8001000" h="3430270">
                  <a:moveTo>
                    <a:pt x="5595874" y="3179089"/>
                  </a:moveTo>
                  <a:lnTo>
                    <a:pt x="5595874" y="3429850"/>
                  </a:lnTo>
                </a:path>
                <a:path w="8001000" h="3430270">
                  <a:moveTo>
                    <a:pt x="5595874" y="0"/>
                  </a:moveTo>
                  <a:lnTo>
                    <a:pt x="5595874" y="3122701"/>
                  </a:lnTo>
                </a:path>
                <a:path w="8001000" h="3430270">
                  <a:moveTo>
                    <a:pt x="6400546" y="0"/>
                  </a:moveTo>
                  <a:lnTo>
                    <a:pt x="6400546" y="3429850"/>
                  </a:lnTo>
                </a:path>
                <a:path w="8001000" h="3430270">
                  <a:moveTo>
                    <a:pt x="7196074" y="0"/>
                  </a:moveTo>
                  <a:lnTo>
                    <a:pt x="7196074" y="3429850"/>
                  </a:lnTo>
                </a:path>
                <a:path w="8001000" h="3430270">
                  <a:moveTo>
                    <a:pt x="8001000" y="0"/>
                  </a:moveTo>
                  <a:lnTo>
                    <a:pt x="8001000" y="3429850"/>
                  </a:lnTo>
                </a:path>
              </a:pathLst>
            </a:custGeom>
            <a:ln w="9525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9" name="object 9"/>
            <p:cNvSpPr/>
            <p:nvPr/>
          </p:nvSpPr>
          <p:spPr>
            <a:xfrm>
              <a:off x="2336292" y="5967945"/>
              <a:ext cx="8001000" cy="635"/>
            </a:xfrm>
            <a:custGeom>
              <a:avLst/>
              <a:gdLst/>
              <a:ahLst/>
              <a:cxnLst/>
              <a:rect l="l" t="t" r="r" b="b"/>
              <a:pathLst>
                <a:path w="8001000" h="635">
                  <a:moveTo>
                    <a:pt x="0" y="0"/>
                  </a:moveTo>
                  <a:lnTo>
                    <a:pt x="8001000" y="12"/>
                  </a:lnTo>
                </a:path>
              </a:pathLst>
            </a:custGeom>
            <a:ln w="9525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0" name="object 10"/>
            <p:cNvSpPr/>
            <p:nvPr/>
          </p:nvSpPr>
          <p:spPr>
            <a:xfrm>
              <a:off x="2734056" y="3951223"/>
              <a:ext cx="7196455" cy="795655"/>
            </a:xfrm>
            <a:custGeom>
              <a:avLst/>
              <a:gdLst/>
              <a:ahLst/>
              <a:cxnLst/>
              <a:rect l="l" t="t" r="r" b="b"/>
              <a:pathLst>
                <a:path w="7196455" h="795654">
                  <a:moveTo>
                    <a:pt x="0" y="713358"/>
                  </a:moveTo>
                  <a:lnTo>
                    <a:pt x="804671" y="667638"/>
                  </a:lnTo>
                </a:path>
                <a:path w="7196455" h="795654">
                  <a:moveTo>
                    <a:pt x="804671" y="667638"/>
                  </a:moveTo>
                  <a:lnTo>
                    <a:pt x="1600199" y="786511"/>
                  </a:lnTo>
                  <a:lnTo>
                    <a:pt x="2404872" y="795655"/>
                  </a:lnTo>
                </a:path>
                <a:path w="7196455" h="795654">
                  <a:moveTo>
                    <a:pt x="2404872" y="795655"/>
                  </a:moveTo>
                  <a:lnTo>
                    <a:pt x="3200399" y="676782"/>
                  </a:lnTo>
                  <a:lnTo>
                    <a:pt x="4005072" y="576199"/>
                  </a:lnTo>
                  <a:lnTo>
                    <a:pt x="4800600" y="548767"/>
                  </a:lnTo>
                </a:path>
                <a:path w="7196455" h="795654">
                  <a:moveTo>
                    <a:pt x="4800600" y="548767"/>
                  </a:moveTo>
                  <a:lnTo>
                    <a:pt x="5605272" y="640207"/>
                  </a:lnTo>
                </a:path>
                <a:path w="7196455" h="795654">
                  <a:moveTo>
                    <a:pt x="5605272" y="640207"/>
                  </a:moveTo>
                  <a:lnTo>
                    <a:pt x="6400800" y="192024"/>
                  </a:lnTo>
                  <a:lnTo>
                    <a:pt x="7196328" y="0"/>
                  </a:lnTo>
                </a:path>
              </a:pathLst>
            </a:custGeom>
            <a:ln w="38100">
              <a:solidFill>
                <a:srgbClr val="4471C4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1" name="object 11"/>
            <p:cNvSpPr/>
            <p:nvPr/>
          </p:nvSpPr>
          <p:spPr>
            <a:xfrm>
              <a:off x="2734056" y="3036569"/>
              <a:ext cx="7196455" cy="1235075"/>
            </a:xfrm>
            <a:custGeom>
              <a:avLst/>
              <a:gdLst/>
              <a:ahLst/>
              <a:cxnLst/>
              <a:rect l="l" t="t" r="r" b="b"/>
              <a:pathLst>
                <a:path w="7196455" h="1235075">
                  <a:moveTo>
                    <a:pt x="0" y="777493"/>
                  </a:moveTo>
                  <a:lnTo>
                    <a:pt x="804671" y="859789"/>
                  </a:lnTo>
                  <a:lnTo>
                    <a:pt x="1600199" y="1152397"/>
                  </a:lnTo>
                  <a:lnTo>
                    <a:pt x="2404872" y="1234693"/>
                  </a:lnTo>
                </a:path>
                <a:path w="7196455" h="1235075">
                  <a:moveTo>
                    <a:pt x="2404872" y="1234693"/>
                  </a:moveTo>
                  <a:lnTo>
                    <a:pt x="3200399" y="932941"/>
                  </a:lnTo>
                </a:path>
                <a:path w="7196455" h="1235075">
                  <a:moveTo>
                    <a:pt x="3200399" y="932941"/>
                  </a:moveTo>
                  <a:lnTo>
                    <a:pt x="4005072" y="1024381"/>
                  </a:lnTo>
                  <a:lnTo>
                    <a:pt x="4800600" y="1198117"/>
                  </a:lnTo>
                </a:path>
                <a:path w="7196455" h="1235075">
                  <a:moveTo>
                    <a:pt x="4800600" y="1198117"/>
                  </a:moveTo>
                  <a:lnTo>
                    <a:pt x="5605272" y="1134109"/>
                  </a:lnTo>
                  <a:lnTo>
                    <a:pt x="6400800" y="695070"/>
                  </a:lnTo>
                  <a:lnTo>
                    <a:pt x="7196328" y="0"/>
                  </a:lnTo>
                </a:path>
              </a:pathLst>
            </a:custGeom>
            <a:ln w="38100">
              <a:solidFill>
                <a:srgbClr val="EC7C3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2" name="object 12"/>
            <p:cNvSpPr/>
            <p:nvPr/>
          </p:nvSpPr>
          <p:spPr>
            <a:xfrm>
              <a:off x="2734056" y="5140198"/>
              <a:ext cx="7196455" cy="347980"/>
            </a:xfrm>
            <a:custGeom>
              <a:avLst/>
              <a:gdLst/>
              <a:ahLst/>
              <a:cxnLst/>
              <a:rect l="l" t="t" r="r" b="b"/>
              <a:pathLst>
                <a:path w="7196455" h="347979">
                  <a:moveTo>
                    <a:pt x="0" y="265302"/>
                  </a:moveTo>
                  <a:lnTo>
                    <a:pt x="804671" y="256158"/>
                  </a:lnTo>
                </a:path>
                <a:path w="7196455" h="347979">
                  <a:moveTo>
                    <a:pt x="804671" y="256158"/>
                  </a:moveTo>
                  <a:lnTo>
                    <a:pt x="1600199" y="338454"/>
                  </a:lnTo>
                  <a:lnTo>
                    <a:pt x="2404872" y="347598"/>
                  </a:lnTo>
                </a:path>
                <a:path w="7196455" h="347979">
                  <a:moveTo>
                    <a:pt x="2404872" y="338454"/>
                  </a:moveTo>
                  <a:lnTo>
                    <a:pt x="3200399" y="283590"/>
                  </a:lnTo>
                  <a:lnTo>
                    <a:pt x="4005072" y="192023"/>
                  </a:lnTo>
                </a:path>
                <a:path w="7196455" h="347979">
                  <a:moveTo>
                    <a:pt x="4005072" y="201294"/>
                  </a:moveTo>
                  <a:lnTo>
                    <a:pt x="4800600" y="192023"/>
                  </a:lnTo>
                </a:path>
                <a:path w="7196455" h="347979">
                  <a:moveTo>
                    <a:pt x="4800600" y="192023"/>
                  </a:moveTo>
                  <a:lnTo>
                    <a:pt x="5605272" y="237870"/>
                  </a:lnTo>
                </a:path>
                <a:path w="7196455" h="347979">
                  <a:moveTo>
                    <a:pt x="5605272" y="237870"/>
                  </a:moveTo>
                  <a:lnTo>
                    <a:pt x="6400800" y="54863"/>
                  </a:lnTo>
                  <a:lnTo>
                    <a:pt x="7196328" y="0"/>
                  </a:lnTo>
                </a:path>
              </a:pathLst>
            </a:custGeom>
            <a:ln w="38100">
              <a:solidFill>
                <a:srgbClr val="A4A4A4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3" name="object 13"/>
            <p:cNvSpPr/>
            <p:nvPr/>
          </p:nvSpPr>
          <p:spPr>
            <a:xfrm>
              <a:off x="2734056" y="5560949"/>
              <a:ext cx="7196455" cy="201295"/>
            </a:xfrm>
            <a:custGeom>
              <a:avLst/>
              <a:gdLst/>
              <a:ahLst/>
              <a:cxnLst/>
              <a:rect l="l" t="t" r="r" b="b"/>
              <a:pathLst>
                <a:path w="7196455" h="201295">
                  <a:moveTo>
                    <a:pt x="0" y="137185"/>
                  </a:moveTo>
                  <a:lnTo>
                    <a:pt x="804671" y="146329"/>
                  </a:lnTo>
                  <a:lnTo>
                    <a:pt x="1600199" y="192062"/>
                  </a:lnTo>
                  <a:lnTo>
                    <a:pt x="2404872" y="201206"/>
                  </a:lnTo>
                </a:path>
                <a:path w="7196455" h="201295">
                  <a:moveTo>
                    <a:pt x="2404872" y="201206"/>
                  </a:moveTo>
                  <a:lnTo>
                    <a:pt x="3200399" y="173774"/>
                  </a:lnTo>
                  <a:lnTo>
                    <a:pt x="4005072" y="128041"/>
                  </a:lnTo>
                  <a:lnTo>
                    <a:pt x="4800600" y="118897"/>
                  </a:lnTo>
                </a:path>
                <a:path w="7196455" h="201295">
                  <a:moveTo>
                    <a:pt x="4800600" y="118897"/>
                  </a:moveTo>
                  <a:lnTo>
                    <a:pt x="5605272" y="137185"/>
                  </a:lnTo>
                </a:path>
                <a:path w="7196455" h="201295">
                  <a:moveTo>
                    <a:pt x="5605272" y="137185"/>
                  </a:moveTo>
                  <a:lnTo>
                    <a:pt x="6400800" y="64020"/>
                  </a:lnTo>
                  <a:lnTo>
                    <a:pt x="7196328" y="0"/>
                  </a:lnTo>
                </a:path>
              </a:pathLst>
            </a:custGeom>
            <a:ln w="38100">
              <a:solidFill>
                <a:srgbClr val="FFC00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4" name="object 14"/>
          <p:cNvSpPr txBox="1"/>
          <p:nvPr/>
        </p:nvSpPr>
        <p:spPr>
          <a:xfrm>
            <a:off x="2655570" y="4404423"/>
            <a:ext cx="259715" cy="212725"/>
          </a:xfrm>
          <a:prstGeom prst="rect">
            <a:avLst/>
          </a:prstGeom>
        </p:spPr>
        <p:txBody>
          <a:bodyPr wrap="square" lIns="0" tIns="15875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125"/>
              </a:spcBef>
            </a:pPr>
            <a:r>
              <a:rPr dirty="0" sz="1200" spc="-25" b="1">
                <a:solidFill>
                  <a:srgbClr val="006FC0"/>
                </a:solidFill>
                <a:latin typeface="Calibri"/>
                <a:cs typeface="Calibri"/>
              </a:rPr>
              <a:t>152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4959477" y="4514532"/>
            <a:ext cx="259715" cy="212725"/>
          </a:xfrm>
          <a:prstGeom prst="rect">
            <a:avLst/>
          </a:prstGeom>
        </p:spPr>
        <p:txBody>
          <a:bodyPr wrap="square" lIns="0" tIns="15875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125"/>
              </a:spcBef>
            </a:pPr>
            <a:r>
              <a:rPr dirty="0" sz="1200" spc="-25" b="1">
                <a:solidFill>
                  <a:srgbClr val="006FC0"/>
                </a:solidFill>
                <a:latin typeface="Calibri"/>
                <a:cs typeface="Calibri"/>
              </a:rPr>
              <a:t>143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7319009" y="4299775"/>
            <a:ext cx="260985" cy="212725"/>
          </a:xfrm>
          <a:prstGeom prst="rect">
            <a:avLst/>
          </a:prstGeom>
        </p:spPr>
        <p:txBody>
          <a:bodyPr wrap="square" lIns="0" tIns="15875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125"/>
              </a:spcBef>
            </a:pPr>
            <a:r>
              <a:rPr dirty="0" sz="1200" spc="-25" b="1">
                <a:solidFill>
                  <a:srgbClr val="006FC0"/>
                </a:solidFill>
                <a:latin typeface="Calibri"/>
                <a:cs typeface="Calibri"/>
              </a:rPr>
              <a:t>171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9720706" y="3718369"/>
            <a:ext cx="259715" cy="212725"/>
          </a:xfrm>
          <a:prstGeom prst="rect">
            <a:avLst/>
          </a:prstGeom>
        </p:spPr>
        <p:txBody>
          <a:bodyPr wrap="square" lIns="0" tIns="15875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125"/>
              </a:spcBef>
            </a:pPr>
            <a:r>
              <a:rPr dirty="0" sz="1200" spc="-25" b="1">
                <a:solidFill>
                  <a:srgbClr val="006FC0"/>
                </a:solidFill>
                <a:latin typeface="Calibri"/>
                <a:cs typeface="Calibri"/>
              </a:rPr>
              <a:t>235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5061203" y="4147820"/>
            <a:ext cx="2478405" cy="119380"/>
          </a:xfrm>
          <a:custGeom>
            <a:avLst/>
            <a:gdLst/>
            <a:ahLst/>
            <a:cxnLst/>
            <a:rect l="l" t="t" r="r" b="b"/>
            <a:pathLst>
              <a:path w="2478404" h="119379">
                <a:moveTo>
                  <a:pt x="73151" y="118871"/>
                </a:moveTo>
                <a:lnTo>
                  <a:pt x="0" y="18287"/>
                </a:lnTo>
              </a:path>
              <a:path w="2478404" h="119379">
                <a:moveTo>
                  <a:pt x="2478024" y="82295"/>
                </a:moveTo>
                <a:lnTo>
                  <a:pt x="2377440" y="0"/>
                </a:lnTo>
              </a:path>
            </a:pathLst>
          </a:custGeom>
          <a:ln w="9525">
            <a:solidFill>
              <a:srgbClr val="A6A6A6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 txBox="1"/>
          <p:nvPr/>
        </p:nvSpPr>
        <p:spPr>
          <a:xfrm>
            <a:off x="4942840" y="3930840"/>
            <a:ext cx="2637155" cy="212725"/>
          </a:xfrm>
          <a:prstGeom prst="rect">
            <a:avLst/>
          </a:prstGeom>
        </p:spPr>
        <p:txBody>
          <a:bodyPr wrap="square" lIns="0" tIns="15875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125"/>
              </a:spcBef>
              <a:tabLst>
                <a:tab pos="2375535" algn="l"/>
              </a:tabLst>
            </a:pPr>
            <a:r>
              <a:rPr dirty="0" baseline="-4629" sz="1800" spc="-37" b="1">
                <a:solidFill>
                  <a:srgbClr val="C55A11"/>
                </a:solidFill>
                <a:latin typeface="Calibri"/>
                <a:cs typeface="Calibri"/>
              </a:rPr>
              <a:t>199</a:t>
            </a:r>
            <a:r>
              <a:rPr dirty="0" baseline="-4629" sz="1800" b="1">
                <a:solidFill>
                  <a:srgbClr val="C55A11"/>
                </a:solidFill>
                <a:latin typeface="Calibri"/>
                <a:cs typeface="Calibri"/>
              </a:rPr>
              <a:t>	</a:t>
            </a:r>
            <a:r>
              <a:rPr dirty="0" sz="1200" spc="-25" b="1">
                <a:solidFill>
                  <a:srgbClr val="C55A11"/>
                </a:solidFill>
                <a:latin typeface="Calibri"/>
                <a:cs typeface="Calibri"/>
              </a:rPr>
              <a:t>203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9699625" y="2783522"/>
            <a:ext cx="259715" cy="212725"/>
          </a:xfrm>
          <a:prstGeom prst="rect">
            <a:avLst/>
          </a:prstGeom>
        </p:spPr>
        <p:txBody>
          <a:bodyPr wrap="square" lIns="0" tIns="15875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125"/>
              </a:spcBef>
            </a:pPr>
            <a:r>
              <a:rPr dirty="0" sz="1200" spc="-25" b="1">
                <a:solidFill>
                  <a:srgbClr val="C55A11"/>
                </a:solidFill>
                <a:latin typeface="Calibri"/>
                <a:cs typeface="Calibri"/>
              </a:rPr>
              <a:t>342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2155189" y="5872886"/>
            <a:ext cx="78105" cy="17907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105"/>
              </a:spcBef>
            </a:pPr>
            <a:r>
              <a:rPr dirty="0" sz="1000" spc="-50">
                <a:solidFill>
                  <a:srgbClr val="585858"/>
                </a:solidFill>
                <a:latin typeface="Calibri"/>
                <a:cs typeface="Calibri"/>
              </a:rPr>
              <a:t>0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2090801" y="5443156"/>
            <a:ext cx="140970" cy="179705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110"/>
              </a:spcBef>
            </a:pPr>
            <a:r>
              <a:rPr dirty="0" sz="1000" spc="-25">
                <a:solidFill>
                  <a:srgbClr val="585858"/>
                </a:solidFill>
                <a:latin typeface="Calibri"/>
                <a:cs typeface="Calibri"/>
              </a:rPr>
              <a:t>50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2026539" y="5014341"/>
            <a:ext cx="205104" cy="17907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105"/>
              </a:spcBef>
            </a:pPr>
            <a:r>
              <a:rPr dirty="0" sz="1000" spc="-25">
                <a:solidFill>
                  <a:srgbClr val="585858"/>
                </a:solidFill>
                <a:latin typeface="Calibri"/>
                <a:cs typeface="Calibri"/>
              </a:rPr>
              <a:t>100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2026539" y="4584509"/>
            <a:ext cx="205104" cy="179705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110"/>
              </a:spcBef>
            </a:pPr>
            <a:r>
              <a:rPr dirty="0" sz="1000" spc="-25">
                <a:solidFill>
                  <a:srgbClr val="585858"/>
                </a:solidFill>
                <a:latin typeface="Calibri"/>
                <a:cs typeface="Calibri"/>
              </a:rPr>
              <a:t>150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2026539" y="4155376"/>
            <a:ext cx="205104" cy="179705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110"/>
              </a:spcBef>
            </a:pPr>
            <a:r>
              <a:rPr dirty="0" sz="1000" spc="-25">
                <a:solidFill>
                  <a:srgbClr val="585858"/>
                </a:solidFill>
                <a:latin typeface="Calibri"/>
                <a:cs typeface="Calibri"/>
              </a:rPr>
              <a:t>200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2026539" y="3726560"/>
            <a:ext cx="205104" cy="17907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105"/>
              </a:spcBef>
            </a:pPr>
            <a:r>
              <a:rPr dirty="0" sz="1000" spc="-25">
                <a:solidFill>
                  <a:srgbClr val="585858"/>
                </a:solidFill>
                <a:latin typeface="Calibri"/>
                <a:cs typeface="Calibri"/>
              </a:rPr>
              <a:t>250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2026539" y="3296856"/>
            <a:ext cx="866140" cy="497205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110"/>
              </a:spcBef>
            </a:pPr>
            <a:r>
              <a:rPr dirty="0" sz="1000" spc="-25">
                <a:solidFill>
                  <a:srgbClr val="585858"/>
                </a:solidFill>
                <a:latin typeface="Calibri"/>
                <a:cs typeface="Calibri"/>
              </a:rPr>
              <a:t>300</a:t>
            </a:r>
            <a:endParaRPr sz="1000">
              <a:latin typeface="Calibri"/>
              <a:cs typeface="Calibri"/>
            </a:endParaRPr>
          </a:p>
          <a:p>
            <a:pPr algn="r" marR="5080">
              <a:lnSpc>
                <a:spcPct val="100000"/>
              </a:lnSpc>
              <a:spcBef>
                <a:spcPts val="1055"/>
              </a:spcBef>
            </a:pPr>
            <a:r>
              <a:rPr dirty="0" sz="1200" spc="-25" b="1">
                <a:solidFill>
                  <a:srgbClr val="C55A11"/>
                </a:solidFill>
                <a:latin typeface="Calibri"/>
                <a:cs typeface="Calibri"/>
              </a:rPr>
              <a:t>252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2026539" y="2867913"/>
            <a:ext cx="205104" cy="17907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105"/>
              </a:spcBef>
            </a:pPr>
            <a:r>
              <a:rPr dirty="0" sz="1000" spc="-25">
                <a:solidFill>
                  <a:srgbClr val="585858"/>
                </a:solidFill>
                <a:latin typeface="Calibri"/>
                <a:cs typeface="Calibri"/>
              </a:rPr>
              <a:t>350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2608833" y="6037783"/>
            <a:ext cx="269240" cy="179705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110"/>
              </a:spcBef>
            </a:pPr>
            <a:r>
              <a:rPr dirty="0" sz="1000" spc="-20">
                <a:solidFill>
                  <a:srgbClr val="585858"/>
                </a:solidFill>
                <a:latin typeface="Calibri"/>
                <a:cs typeface="Calibri"/>
              </a:rPr>
              <a:t>2013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3409441" y="6037783"/>
            <a:ext cx="269240" cy="179705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110"/>
              </a:spcBef>
            </a:pPr>
            <a:r>
              <a:rPr dirty="0" sz="1000" spc="-20">
                <a:solidFill>
                  <a:srgbClr val="585858"/>
                </a:solidFill>
                <a:latin typeface="Calibri"/>
                <a:cs typeface="Calibri"/>
              </a:rPr>
              <a:t>2014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4210050" y="6037783"/>
            <a:ext cx="269240" cy="179705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110"/>
              </a:spcBef>
            </a:pPr>
            <a:r>
              <a:rPr dirty="0" sz="1000" spc="-20">
                <a:solidFill>
                  <a:srgbClr val="585858"/>
                </a:solidFill>
                <a:latin typeface="Calibri"/>
                <a:cs typeface="Calibri"/>
              </a:rPr>
              <a:t>2015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5010277" y="6037783"/>
            <a:ext cx="270510" cy="179705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110"/>
              </a:spcBef>
            </a:pPr>
            <a:r>
              <a:rPr dirty="0" sz="1000" spc="-20">
                <a:solidFill>
                  <a:srgbClr val="585858"/>
                </a:solidFill>
                <a:latin typeface="Calibri"/>
                <a:cs typeface="Calibri"/>
              </a:rPr>
              <a:t>2016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5810884" y="6037783"/>
            <a:ext cx="269240" cy="179705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110"/>
              </a:spcBef>
            </a:pPr>
            <a:r>
              <a:rPr dirty="0" sz="1000" spc="-20">
                <a:solidFill>
                  <a:srgbClr val="585858"/>
                </a:solidFill>
                <a:latin typeface="Calibri"/>
                <a:cs typeface="Calibri"/>
              </a:rPr>
              <a:t>2017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6611366" y="6037783"/>
            <a:ext cx="269240" cy="179705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110"/>
              </a:spcBef>
            </a:pPr>
            <a:r>
              <a:rPr dirty="0" sz="1000" spc="-20">
                <a:solidFill>
                  <a:srgbClr val="585858"/>
                </a:solidFill>
                <a:latin typeface="Calibri"/>
                <a:cs typeface="Calibri"/>
              </a:rPr>
              <a:t>2018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7411973" y="6037783"/>
            <a:ext cx="269240" cy="179705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110"/>
              </a:spcBef>
            </a:pPr>
            <a:r>
              <a:rPr dirty="0" sz="1000" spc="-20">
                <a:solidFill>
                  <a:srgbClr val="585858"/>
                </a:solidFill>
                <a:latin typeface="Calibri"/>
                <a:cs typeface="Calibri"/>
              </a:rPr>
              <a:t>2019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8212201" y="6037783"/>
            <a:ext cx="269240" cy="179705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110"/>
              </a:spcBef>
            </a:pPr>
            <a:r>
              <a:rPr dirty="0" sz="1000" spc="-20">
                <a:solidFill>
                  <a:srgbClr val="585858"/>
                </a:solidFill>
                <a:latin typeface="Calibri"/>
                <a:cs typeface="Calibri"/>
              </a:rPr>
              <a:t>2020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9012808" y="6037783"/>
            <a:ext cx="269240" cy="179705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110"/>
              </a:spcBef>
            </a:pPr>
            <a:r>
              <a:rPr dirty="0" sz="1000" spc="-20">
                <a:solidFill>
                  <a:srgbClr val="585858"/>
                </a:solidFill>
                <a:latin typeface="Calibri"/>
                <a:cs typeface="Calibri"/>
              </a:rPr>
              <a:t>2021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9813417" y="6037783"/>
            <a:ext cx="269240" cy="179705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110"/>
              </a:spcBef>
            </a:pPr>
            <a:r>
              <a:rPr dirty="0" sz="1000" spc="-20">
                <a:solidFill>
                  <a:srgbClr val="585858"/>
                </a:solidFill>
                <a:latin typeface="Calibri"/>
                <a:cs typeface="Calibri"/>
              </a:rPr>
              <a:t>2022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39" name="object 39"/>
          <p:cNvSpPr/>
          <p:nvPr/>
        </p:nvSpPr>
        <p:spPr>
          <a:xfrm>
            <a:off x="4133088" y="6539598"/>
            <a:ext cx="247015" cy="0"/>
          </a:xfrm>
          <a:custGeom>
            <a:avLst/>
            <a:gdLst/>
            <a:ahLst/>
            <a:cxnLst/>
            <a:rect l="l" t="t" r="r" b="b"/>
            <a:pathLst>
              <a:path w="247014" h="0">
                <a:moveTo>
                  <a:pt x="0" y="0"/>
                </a:moveTo>
                <a:lnTo>
                  <a:pt x="246887" y="0"/>
                </a:lnTo>
              </a:path>
            </a:pathLst>
          </a:custGeom>
          <a:ln w="38100">
            <a:solidFill>
              <a:srgbClr val="4471C4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0" name="object 40"/>
          <p:cNvSpPr txBox="1"/>
          <p:nvPr/>
        </p:nvSpPr>
        <p:spPr>
          <a:xfrm>
            <a:off x="4409313" y="6422148"/>
            <a:ext cx="448945" cy="212725"/>
          </a:xfrm>
          <a:prstGeom prst="rect">
            <a:avLst/>
          </a:prstGeom>
        </p:spPr>
        <p:txBody>
          <a:bodyPr wrap="square" lIns="0" tIns="15875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125"/>
              </a:spcBef>
            </a:pPr>
            <a:r>
              <a:rPr dirty="0" sz="1200" spc="-10">
                <a:solidFill>
                  <a:srgbClr val="585858"/>
                </a:solidFill>
                <a:latin typeface="Calibri"/>
                <a:cs typeface="Calibri"/>
              </a:rPr>
              <a:t>İhracat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41" name="object 41"/>
          <p:cNvSpPr/>
          <p:nvPr/>
        </p:nvSpPr>
        <p:spPr>
          <a:xfrm>
            <a:off x="5020055" y="6539598"/>
            <a:ext cx="238125" cy="0"/>
          </a:xfrm>
          <a:custGeom>
            <a:avLst/>
            <a:gdLst/>
            <a:ahLst/>
            <a:cxnLst/>
            <a:rect l="l" t="t" r="r" b="b"/>
            <a:pathLst>
              <a:path w="238125" h="0">
                <a:moveTo>
                  <a:pt x="0" y="0"/>
                </a:moveTo>
                <a:lnTo>
                  <a:pt x="237744" y="0"/>
                </a:lnTo>
              </a:path>
            </a:pathLst>
          </a:custGeom>
          <a:ln w="38100">
            <a:solidFill>
              <a:srgbClr val="EC7C3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2" name="object 42"/>
          <p:cNvSpPr txBox="1"/>
          <p:nvPr/>
        </p:nvSpPr>
        <p:spPr>
          <a:xfrm>
            <a:off x="5289041" y="6422148"/>
            <a:ext cx="413384" cy="212725"/>
          </a:xfrm>
          <a:prstGeom prst="rect">
            <a:avLst/>
          </a:prstGeom>
        </p:spPr>
        <p:txBody>
          <a:bodyPr wrap="square" lIns="0" tIns="15875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125"/>
              </a:spcBef>
            </a:pPr>
            <a:r>
              <a:rPr dirty="0" sz="1200" spc="-10">
                <a:solidFill>
                  <a:srgbClr val="585858"/>
                </a:solidFill>
                <a:latin typeface="Calibri"/>
                <a:cs typeface="Calibri"/>
              </a:rPr>
              <a:t>İthalat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43" name="object 43"/>
          <p:cNvSpPr/>
          <p:nvPr/>
        </p:nvSpPr>
        <p:spPr>
          <a:xfrm>
            <a:off x="5861303" y="6539598"/>
            <a:ext cx="247015" cy="0"/>
          </a:xfrm>
          <a:custGeom>
            <a:avLst/>
            <a:gdLst/>
            <a:ahLst/>
            <a:cxnLst/>
            <a:rect l="l" t="t" r="r" b="b"/>
            <a:pathLst>
              <a:path w="247014" h="0">
                <a:moveTo>
                  <a:pt x="0" y="0"/>
                </a:moveTo>
                <a:lnTo>
                  <a:pt x="246887" y="0"/>
                </a:lnTo>
              </a:path>
            </a:pathLst>
          </a:custGeom>
          <a:ln w="38100">
            <a:solidFill>
              <a:srgbClr val="A4A4A4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4" name="object 44"/>
          <p:cNvSpPr txBox="1"/>
          <p:nvPr/>
        </p:nvSpPr>
        <p:spPr>
          <a:xfrm>
            <a:off x="6137528" y="6422148"/>
            <a:ext cx="782320" cy="212725"/>
          </a:xfrm>
          <a:prstGeom prst="rect">
            <a:avLst/>
          </a:prstGeom>
        </p:spPr>
        <p:txBody>
          <a:bodyPr wrap="square" lIns="0" tIns="15875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125"/>
              </a:spcBef>
            </a:pPr>
            <a:r>
              <a:rPr dirty="0" sz="1200">
                <a:solidFill>
                  <a:srgbClr val="585858"/>
                </a:solidFill>
                <a:latin typeface="Calibri"/>
                <a:cs typeface="Calibri"/>
              </a:rPr>
              <a:t>İhracat</a:t>
            </a:r>
            <a:r>
              <a:rPr dirty="0" sz="1200" spc="-3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z="1200" spc="-10">
                <a:solidFill>
                  <a:srgbClr val="585858"/>
                </a:solidFill>
                <a:latin typeface="Calibri"/>
                <a:cs typeface="Calibri"/>
              </a:rPr>
              <a:t>(DİR)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45" name="object 45"/>
          <p:cNvSpPr/>
          <p:nvPr/>
        </p:nvSpPr>
        <p:spPr>
          <a:xfrm>
            <a:off x="7086600" y="6539598"/>
            <a:ext cx="238125" cy="0"/>
          </a:xfrm>
          <a:custGeom>
            <a:avLst/>
            <a:gdLst/>
            <a:ahLst/>
            <a:cxnLst/>
            <a:rect l="l" t="t" r="r" b="b"/>
            <a:pathLst>
              <a:path w="238125" h="0">
                <a:moveTo>
                  <a:pt x="0" y="0"/>
                </a:moveTo>
                <a:lnTo>
                  <a:pt x="237744" y="0"/>
                </a:lnTo>
              </a:path>
            </a:pathLst>
          </a:custGeom>
          <a:ln w="38100">
            <a:solidFill>
              <a:srgbClr val="FFC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6" name="object 46"/>
          <p:cNvSpPr txBox="1"/>
          <p:nvPr/>
        </p:nvSpPr>
        <p:spPr>
          <a:xfrm>
            <a:off x="7358760" y="6422148"/>
            <a:ext cx="755015" cy="212725"/>
          </a:xfrm>
          <a:prstGeom prst="rect">
            <a:avLst/>
          </a:prstGeom>
        </p:spPr>
        <p:txBody>
          <a:bodyPr wrap="square" lIns="0" tIns="15875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125"/>
              </a:spcBef>
            </a:pPr>
            <a:r>
              <a:rPr dirty="0" sz="1200">
                <a:solidFill>
                  <a:srgbClr val="585858"/>
                </a:solidFill>
                <a:latin typeface="Calibri"/>
                <a:cs typeface="Calibri"/>
              </a:rPr>
              <a:t>İthalat </a:t>
            </a:r>
            <a:r>
              <a:rPr dirty="0" sz="1200" spc="-10">
                <a:solidFill>
                  <a:srgbClr val="585858"/>
                </a:solidFill>
                <a:latin typeface="Calibri"/>
                <a:cs typeface="Calibri"/>
              </a:rPr>
              <a:t>(DİR)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47" name="object 47"/>
          <p:cNvSpPr/>
          <p:nvPr/>
        </p:nvSpPr>
        <p:spPr>
          <a:xfrm>
            <a:off x="1632204" y="1989363"/>
            <a:ext cx="8924925" cy="4756150"/>
          </a:xfrm>
          <a:custGeom>
            <a:avLst/>
            <a:gdLst/>
            <a:ahLst/>
            <a:cxnLst/>
            <a:rect l="l" t="t" r="r" b="b"/>
            <a:pathLst>
              <a:path w="8924925" h="4756150">
                <a:moveTo>
                  <a:pt x="0" y="4756023"/>
                </a:moveTo>
                <a:lnTo>
                  <a:pt x="8924544" y="4756023"/>
                </a:lnTo>
                <a:lnTo>
                  <a:pt x="8924544" y="0"/>
                </a:lnTo>
                <a:lnTo>
                  <a:pt x="0" y="0"/>
                </a:lnTo>
                <a:lnTo>
                  <a:pt x="0" y="4756023"/>
                </a:lnTo>
                <a:close/>
              </a:path>
            </a:pathLst>
          </a:custGeom>
          <a:ln w="9524">
            <a:solidFill>
              <a:srgbClr val="D9D9D9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8" name="object 48"/>
          <p:cNvSpPr txBox="1"/>
          <p:nvPr/>
        </p:nvSpPr>
        <p:spPr>
          <a:xfrm>
            <a:off x="9864217" y="5584113"/>
            <a:ext cx="430530" cy="374015"/>
          </a:xfrm>
          <a:prstGeom prst="rect">
            <a:avLst/>
          </a:prstGeom>
        </p:spPr>
        <p:txBody>
          <a:bodyPr wrap="square" lIns="0" tIns="26034" rIns="0" bIns="0" rtlCol="0" vert="horz">
            <a:spAutoFit/>
          </a:bodyPr>
          <a:lstStyle/>
          <a:p>
            <a:pPr algn="ctr" marR="1905">
              <a:lnSpc>
                <a:spcPct val="100000"/>
              </a:lnSpc>
              <a:spcBef>
                <a:spcPts val="204"/>
              </a:spcBef>
            </a:pPr>
            <a:r>
              <a:rPr dirty="0" sz="1050" spc="-25" b="1">
                <a:solidFill>
                  <a:srgbClr val="BE9000"/>
                </a:solidFill>
                <a:latin typeface="Calibri"/>
                <a:cs typeface="Calibri"/>
              </a:rPr>
              <a:t>48</a:t>
            </a:r>
            <a:endParaRPr sz="1050">
              <a:latin typeface="Calibri"/>
              <a:cs typeface="Calibri"/>
            </a:endParaRPr>
          </a:p>
          <a:p>
            <a:pPr algn="ctr" marR="5080">
              <a:lnSpc>
                <a:spcPct val="100000"/>
              </a:lnSpc>
              <a:spcBef>
                <a:spcPts val="110"/>
              </a:spcBef>
            </a:pPr>
            <a:r>
              <a:rPr dirty="0" sz="1050" spc="-10" b="1">
                <a:solidFill>
                  <a:srgbClr val="BE9000"/>
                </a:solidFill>
                <a:latin typeface="Calibri"/>
                <a:cs typeface="Calibri"/>
              </a:rPr>
              <a:t>(%14,1)</a:t>
            </a:r>
            <a:endParaRPr sz="1050">
              <a:latin typeface="Calibri"/>
              <a:cs typeface="Calibri"/>
            </a:endParaRPr>
          </a:p>
        </p:txBody>
      </p:sp>
      <p:sp>
        <p:nvSpPr>
          <p:cNvPr id="49" name="object 49"/>
          <p:cNvSpPr txBox="1"/>
          <p:nvPr/>
        </p:nvSpPr>
        <p:spPr>
          <a:xfrm>
            <a:off x="7364983" y="5489841"/>
            <a:ext cx="427990" cy="374015"/>
          </a:xfrm>
          <a:prstGeom prst="rect">
            <a:avLst/>
          </a:prstGeom>
        </p:spPr>
        <p:txBody>
          <a:bodyPr wrap="square" lIns="0" tIns="26034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204"/>
              </a:spcBef>
            </a:pPr>
            <a:r>
              <a:rPr dirty="0" sz="1050" spc="-25" b="1">
                <a:solidFill>
                  <a:srgbClr val="BE9000"/>
                </a:solidFill>
                <a:latin typeface="Calibri"/>
                <a:cs typeface="Calibri"/>
              </a:rPr>
              <a:t>34</a:t>
            </a:r>
            <a:endParaRPr sz="1050">
              <a:latin typeface="Calibri"/>
              <a:cs typeface="Calibri"/>
            </a:endParaRPr>
          </a:p>
          <a:p>
            <a:pPr algn="ctr" marR="5080">
              <a:lnSpc>
                <a:spcPct val="100000"/>
              </a:lnSpc>
              <a:spcBef>
                <a:spcPts val="110"/>
              </a:spcBef>
            </a:pPr>
            <a:r>
              <a:rPr dirty="0" sz="1050" spc="-10" b="1">
                <a:solidFill>
                  <a:srgbClr val="BE9000"/>
                </a:solidFill>
                <a:latin typeface="Calibri"/>
                <a:cs typeface="Calibri"/>
              </a:rPr>
              <a:t>(%16,6</a:t>
            </a:r>
            <a:r>
              <a:rPr dirty="0" sz="1000" spc="-10" b="1">
                <a:solidFill>
                  <a:srgbClr val="BE9000"/>
                </a:solidFill>
                <a:latin typeface="Calibri"/>
                <a:cs typeface="Calibri"/>
              </a:rPr>
              <a:t>)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50" name="object 50"/>
          <p:cNvSpPr txBox="1"/>
          <p:nvPr/>
        </p:nvSpPr>
        <p:spPr>
          <a:xfrm>
            <a:off x="4926457" y="5546915"/>
            <a:ext cx="430530" cy="374015"/>
          </a:xfrm>
          <a:prstGeom prst="rect">
            <a:avLst/>
          </a:prstGeom>
        </p:spPr>
        <p:txBody>
          <a:bodyPr wrap="square" lIns="0" tIns="26034" rIns="0" bIns="0" rtlCol="0" vert="horz">
            <a:spAutoFit/>
          </a:bodyPr>
          <a:lstStyle/>
          <a:p>
            <a:pPr algn="ctr" marR="1270">
              <a:lnSpc>
                <a:spcPct val="100000"/>
              </a:lnSpc>
              <a:spcBef>
                <a:spcPts val="204"/>
              </a:spcBef>
            </a:pPr>
            <a:r>
              <a:rPr dirty="0" sz="1050" spc="-25" b="1">
                <a:solidFill>
                  <a:srgbClr val="BE9000"/>
                </a:solidFill>
                <a:latin typeface="Calibri"/>
                <a:cs typeface="Calibri"/>
              </a:rPr>
              <a:t>24</a:t>
            </a:r>
            <a:endParaRPr sz="1050">
              <a:latin typeface="Calibri"/>
              <a:cs typeface="Calibri"/>
            </a:endParaRPr>
          </a:p>
          <a:p>
            <a:pPr algn="ctr" marR="5080">
              <a:lnSpc>
                <a:spcPct val="100000"/>
              </a:lnSpc>
              <a:spcBef>
                <a:spcPts val="110"/>
              </a:spcBef>
            </a:pPr>
            <a:r>
              <a:rPr dirty="0" sz="1050" spc="-10" b="1">
                <a:solidFill>
                  <a:srgbClr val="BE9000"/>
                </a:solidFill>
                <a:latin typeface="Calibri"/>
                <a:cs typeface="Calibri"/>
              </a:rPr>
              <a:t>(%12,1)</a:t>
            </a:r>
            <a:endParaRPr sz="1050">
              <a:latin typeface="Calibri"/>
              <a:cs typeface="Calibri"/>
            </a:endParaRPr>
          </a:p>
        </p:txBody>
      </p:sp>
      <p:sp>
        <p:nvSpPr>
          <p:cNvPr id="51" name="object 51"/>
          <p:cNvSpPr txBox="1"/>
          <p:nvPr/>
        </p:nvSpPr>
        <p:spPr>
          <a:xfrm>
            <a:off x="2516504" y="5512231"/>
            <a:ext cx="430530" cy="374015"/>
          </a:xfrm>
          <a:prstGeom prst="rect">
            <a:avLst/>
          </a:prstGeom>
        </p:spPr>
        <p:txBody>
          <a:bodyPr wrap="square" lIns="0" tIns="26034" rIns="0" bIns="0" rtlCol="0" vert="horz">
            <a:spAutoFit/>
          </a:bodyPr>
          <a:lstStyle/>
          <a:p>
            <a:pPr algn="ctr" marR="1270">
              <a:lnSpc>
                <a:spcPct val="100000"/>
              </a:lnSpc>
              <a:spcBef>
                <a:spcPts val="204"/>
              </a:spcBef>
            </a:pPr>
            <a:r>
              <a:rPr dirty="0" sz="1050" spc="-25" b="1">
                <a:solidFill>
                  <a:srgbClr val="BE9000"/>
                </a:solidFill>
                <a:latin typeface="Calibri"/>
                <a:cs typeface="Calibri"/>
              </a:rPr>
              <a:t>31</a:t>
            </a:r>
            <a:endParaRPr sz="1050">
              <a:latin typeface="Calibri"/>
              <a:cs typeface="Calibri"/>
            </a:endParaRPr>
          </a:p>
          <a:p>
            <a:pPr algn="ctr" marR="5080">
              <a:lnSpc>
                <a:spcPct val="100000"/>
              </a:lnSpc>
              <a:spcBef>
                <a:spcPts val="110"/>
              </a:spcBef>
            </a:pPr>
            <a:r>
              <a:rPr dirty="0" sz="1050" spc="-10" b="1">
                <a:solidFill>
                  <a:srgbClr val="BE9000"/>
                </a:solidFill>
                <a:latin typeface="Calibri"/>
                <a:cs typeface="Calibri"/>
              </a:rPr>
              <a:t>(%12,5)</a:t>
            </a:r>
            <a:endParaRPr sz="1050">
              <a:latin typeface="Calibri"/>
              <a:cs typeface="Calibri"/>
            </a:endParaRPr>
          </a:p>
        </p:txBody>
      </p:sp>
      <p:sp>
        <p:nvSpPr>
          <p:cNvPr id="52" name="object 52"/>
          <p:cNvSpPr txBox="1"/>
          <p:nvPr/>
        </p:nvSpPr>
        <p:spPr>
          <a:xfrm>
            <a:off x="4946903" y="5083639"/>
            <a:ext cx="431165" cy="372745"/>
          </a:xfrm>
          <a:prstGeom prst="rect">
            <a:avLst/>
          </a:prstGeom>
        </p:spPr>
        <p:txBody>
          <a:bodyPr wrap="square" lIns="0" tIns="25400" rIns="0" bIns="0" rtlCol="0" vert="horz">
            <a:spAutoFit/>
          </a:bodyPr>
          <a:lstStyle/>
          <a:p>
            <a:pPr algn="ctr" marR="1270">
              <a:lnSpc>
                <a:spcPct val="100000"/>
              </a:lnSpc>
              <a:spcBef>
                <a:spcPts val="200"/>
              </a:spcBef>
            </a:pPr>
            <a:r>
              <a:rPr dirty="0" sz="1050" spc="-25" b="1">
                <a:solidFill>
                  <a:srgbClr val="525252"/>
                </a:solidFill>
                <a:latin typeface="Calibri"/>
                <a:cs typeface="Calibri"/>
              </a:rPr>
              <a:t>57</a:t>
            </a:r>
            <a:endParaRPr sz="1050">
              <a:latin typeface="Calibri"/>
              <a:cs typeface="Calibri"/>
            </a:endParaRPr>
          </a:p>
          <a:p>
            <a:pPr algn="ctr" marR="5080">
              <a:lnSpc>
                <a:spcPct val="100000"/>
              </a:lnSpc>
              <a:spcBef>
                <a:spcPts val="105"/>
              </a:spcBef>
            </a:pPr>
            <a:r>
              <a:rPr dirty="0" sz="1050" spc="-10" b="1">
                <a:solidFill>
                  <a:srgbClr val="525252"/>
                </a:solidFill>
                <a:latin typeface="Calibri"/>
                <a:cs typeface="Calibri"/>
              </a:rPr>
              <a:t>(%40,1)</a:t>
            </a:r>
            <a:endParaRPr sz="1050">
              <a:latin typeface="Calibri"/>
              <a:cs typeface="Calibri"/>
            </a:endParaRPr>
          </a:p>
        </p:txBody>
      </p:sp>
      <p:sp>
        <p:nvSpPr>
          <p:cNvPr id="53" name="object 53"/>
          <p:cNvSpPr txBox="1"/>
          <p:nvPr/>
        </p:nvSpPr>
        <p:spPr>
          <a:xfrm>
            <a:off x="9699625" y="4724971"/>
            <a:ext cx="430530" cy="373380"/>
          </a:xfrm>
          <a:prstGeom prst="rect">
            <a:avLst/>
          </a:prstGeom>
        </p:spPr>
        <p:txBody>
          <a:bodyPr wrap="square" lIns="0" tIns="25400" rIns="0" bIns="0" rtlCol="0" vert="horz">
            <a:spAutoFit/>
          </a:bodyPr>
          <a:lstStyle/>
          <a:p>
            <a:pPr algn="ctr" marR="1905">
              <a:lnSpc>
                <a:spcPct val="100000"/>
              </a:lnSpc>
              <a:spcBef>
                <a:spcPts val="200"/>
              </a:spcBef>
            </a:pPr>
            <a:r>
              <a:rPr dirty="0" sz="1050" spc="-25" b="1">
                <a:solidFill>
                  <a:srgbClr val="525252"/>
                </a:solidFill>
                <a:latin typeface="Calibri"/>
                <a:cs typeface="Calibri"/>
              </a:rPr>
              <a:t>97</a:t>
            </a:r>
            <a:endParaRPr sz="1050">
              <a:latin typeface="Calibri"/>
              <a:cs typeface="Calibri"/>
            </a:endParaRPr>
          </a:p>
          <a:p>
            <a:pPr algn="ctr" marR="5080">
              <a:lnSpc>
                <a:spcPct val="100000"/>
              </a:lnSpc>
              <a:spcBef>
                <a:spcPts val="110"/>
              </a:spcBef>
            </a:pPr>
            <a:r>
              <a:rPr dirty="0" sz="1050" spc="-10" b="1">
                <a:solidFill>
                  <a:srgbClr val="525252"/>
                </a:solidFill>
                <a:latin typeface="Calibri"/>
                <a:cs typeface="Calibri"/>
              </a:rPr>
              <a:t>(%41,2)</a:t>
            </a:r>
            <a:endParaRPr sz="1050">
              <a:latin typeface="Calibri"/>
              <a:cs typeface="Calibri"/>
            </a:endParaRPr>
          </a:p>
        </p:txBody>
      </p:sp>
      <p:sp>
        <p:nvSpPr>
          <p:cNvPr id="54" name="object 54"/>
          <p:cNvSpPr txBox="1"/>
          <p:nvPr/>
        </p:nvSpPr>
        <p:spPr>
          <a:xfrm>
            <a:off x="7370698" y="4933696"/>
            <a:ext cx="430530" cy="373380"/>
          </a:xfrm>
          <a:prstGeom prst="rect">
            <a:avLst/>
          </a:prstGeom>
        </p:spPr>
        <p:txBody>
          <a:bodyPr wrap="square" lIns="0" tIns="25400" rIns="0" bIns="0" rtlCol="0" vert="horz">
            <a:spAutoFit/>
          </a:bodyPr>
          <a:lstStyle/>
          <a:p>
            <a:pPr algn="ctr" marR="635">
              <a:lnSpc>
                <a:spcPct val="100000"/>
              </a:lnSpc>
              <a:spcBef>
                <a:spcPts val="200"/>
              </a:spcBef>
            </a:pPr>
            <a:r>
              <a:rPr dirty="0" sz="1050" spc="-25" b="1">
                <a:solidFill>
                  <a:srgbClr val="525252"/>
                </a:solidFill>
                <a:latin typeface="Calibri"/>
                <a:cs typeface="Calibri"/>
              </a:rPr>
              <a:t>74</a:t>
            </a:r>
            <a:endParaRPr sz="1050">
              <a:latin typeface="Calibri"/>
              <a:cs typeface="Calibri"/>
            </a:endParaRPr>
          </a:p>
          <a:p>
            <a:pPr algn="ctr" marR="5080">
              <a:lnSpc>
                <a:spcPct val="100000"/>
              </a:lnSpc>
              <a:spcBef>
                <a:spcPts val="110"/>
              </a:spcBef>
            </a:pPr>
            <a:r>
              <a:rPr dirty="0" sz="1050" spc="-10" b="1">
                <a:solidFill>
                  <a:srgbClr val="525252"/>
                </a:solidFill>
                <a:latin typeface="Calibri"/>
                <a:cs typeface="Calibri"/>
              </a:rPr>
              <a:t>(%43,4)</a:t>
            </a:r>
            <a:endParaRPr sz="1050">
              <a:latin typeface="Calibri"/>
              <a:cs typeface="Calibri"/>
            </a:endParaRPr>
          </a:p>
        </p:txBody>
      </p:sp>
      <p:sp>
        <p:nvSpPr>
          <p:cNvPr id="55" name="object 55"/>
          <p:cNvSpPr txBox="1"/>
          <p:nvPr/>
        </p:nvSpPr>
        <p:spPr>
          <a:xfrm>
            <a:off x="1720976" y="2083435"/>
            <a:ext cx="708660" cy="534670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130"/>
              </a:spcBef>
            </a:pPr>
            <a:r>
              <a:rPr dirty="0" sz="1050" i="1">
                <a:latin typeface="Calibri"/>
                <a:cs typeface="Calibri"/>
              </a:rPr>
              <a:t>Milyar</a:t>
            </a:r>
            <a:r>
              <a:rPr dirty="0" sz="1050" spc="75" i="1">
                <a:latin typeface="Calibri"/>
                <a:cs typeface="Calibri"/>
              </a:rPr>
              <a:t> </a:t>
            </a:r>
            <a:r>
              <a:rPr dirty="0" sz="1050" spc="-10" i="1">
                <a:latin typeface="Calibri"/>
                <a:cs typeface="Calibri"/>
              </a:rPr>
              <a:t>Dolar</a:t>
            </a:r>
            <a:endParaRPr sz="105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29"/>
              </a:spcBef>
            </a:pPr>
            <a:endParaRPr sz="1050">
              <a:latin typeface="Calibri"/>
              <a:cs typeface="Calibri"/>
            </a:endParaRPr>
          </a:p>
          <a:p>
            <a:pPr marL="305435">
              <a:lnSpc>
                <a:spcPct val="100000"/>
              </a:lnSpc>
            </a:pPr>
            <a:r>
              <a:rPr dirty="0" sz="1000" spc="-25">
                <a:solidFill>
                  <a:srgbClr val="585858"/>
                </a:solidFill>
                <a:latin typeface="Calibri"/>
                <a:cs typeface="Calibri"/>
              </a:rPr>
              <a:t>400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56" name="object 56"/>
          <p:cNvSpPr txBox="1"/>
          <p:nvPr/>
        </p:nvSpPr>
        <p:spPr>
          <a:xfrm>
            <a:off x="2583942" y="5017642"/>
            <a:ext cx="329565" cy="374015"/>
          </a:xfrm>
          <a:prstGeom prst="rect">
            <a:avLst/>
          </a:prstGeom>
        </p:spPr>
        <p:txBody>
          <a:bodyPr wrap="square" lIns="0" tIns="26034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204"/>
              </a:spcBef>
            </a:pPr>
            <a:r>
              <a:rPr dirty="0" sz="1050" spc="-25" b="1">
                <a:solidFill>
                  <a:srgbClr val="525252"/>
                </a:solidFill>
                <a:latin typeface="Calibri"/>
                <a:cs typeface="Calibri"/>
              </a:rPr>
              <a:t>67</a:t>
            </a:r>
            <a:endParaRPr sz="1050">
              <a:latin typeface="Calibri"/>
              <a:cs typeface="Calibri"/>
            </a:endParaRPr>
          </a:p>
          <a:p>
            <a:pPr algn="ctr" marR="5080">
              <a:lnSpc>
                <a:spcPct val="100000"/>
              </a:lnSpc>
              <a:spcBef>
                <a:spcPts val="110"/>
              </a:spcBef>
            </a:pPr>
            <a:r>
              <a:rPr dirty="0" sz="1050" spc="-10" b="1">
                <a:solidFill>
                  <a:srgbClr val="525252"/>
                </a:solidFill>
                <a:latin typeface="Calibri"/>
                <a:cs typeface="Calibri"/>
              </a:rPr>
              <a:t>(%44)</a:t>
            </a:r>
            <a:endParaRPr sz="105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231304" rIns="0" bIns="0" rtlCol="0" vert="horz">
            <a:spAutoFit/>
          </a:bodyPr>
          <a:lstStyle/>
          <a:p>
            <a:pPr marL="711200">
              <a:lnSpc>
                <a:spcPct val="100000"/>
              </a:lnSpc>
              <a:spcBef>
                <a:spcPts val="125"/>
              </a:spcBef>
            </a:pPr>
            <a:r>
              <a:rPr dirty="0" spc="-180"/>
              <a:t>DAHİLDE</a:t>
            </a:r>
            <a:r>
              <a:rPr dirty="0" spc="130"/>
              <a:t> </a:t>
            </a:r>
            <a:r>
              <a:rPr dirty="0" spc="-250"/>
              <a:t>İŞLEME</a:t>
            </a:r>
            <a:r>
              <a:rPr dirty="0" spc="20"/>
              <a:t> </a:t>
            </a:r>
            <a:r>
              <a:rPr dirty="0" spc="-260"/>
              <a:t>REJİMİ</a:t>
            </a:r>
            <a:r>
              <a:rPr dirty="0" spc="80"/>
              <a:t> </a:t>
            </a:r>
            <a:r>
              <a:rPr dirty="0" spc="-335"/>
              <a:t>İLE</a:t>
            </a:r>
            <a:r>
              <a:rPr dirty="0" spc="20"/>
              <a:t> </a:t>
            </a:r>
            <a:r>
              <a:rPr dirty="0" spc="-300"/>
              <a:t>İLGİLİ</a:t>
            </a:r>
            <a:r>
              <a:rPr dirty="0" spc="-60"/>
              <a:t> </a:t>
            </a:r>
            <a:r>
              <a:rPr dirty="0" spc="-315"/>
              <a:t>BİRİMLER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5009134" y="2266442"/>
            <a:ext cx="5261610" cy="946150"/>
            <a:chOff x="5009134" y="2266442"/>
            <a:chExt cx="5261610" cy="946150"/>
          </a:xfrm>
        </p:grpSpPr>
        <p:sp>
          <p:nvSpPr>
            <p:cNvPr id="4" name="object 4"/>
            <p:cNvSpPr/>
            <p:nvPr/>
          </p:nvSpPr>
          <p:spPr>
            <a:xfrm>
              <a:off x="5015484" y="2272792"/>
              <a:ext cx="5248910" cy="933450"/>
            </a:xfrm>
            <a:custGeom>
              <a:avLst/>
              <a:gdLst/>
              <a:ahLst/>
              <a:cxnLst/>
              <a:rect l="l" t="t" r="r" b="b"/>
              <a:pathLst>
                <a:path w="5248909" h="933450">
                  <a:moveTo>
                    <a:pt x="5093208" y="0"/>
                  </a:moveTo>
                  <a:lnTo>
                    <a:pt x="0" y="0"/>
                  </a:lnTo>
                  <a:lnTo>
                    <a:pt x="0" y="932942"/>
                  </a:lnTo>
                  <a:lnTo>
                    <a:pt x="5093208" y="932942"/>
                  </a:lnTo>
                  <a:lnTo>
                    <a:pt x="5142341" y="925017"/>
                  </a:lnTo>
                  <a:lnTo>
                    <a:pt x="5185013" y="902949"/>
                  </a:lnTo>
                  <a:lnTo>
                    <a:pt x="5218663" y="869299"/>
                  </a:lnTo>
                  <a:lnTo>
                    <a:pt x="5240731" y="826627"/>
                  </a:lnTo>
                  <a:lnTo>
                    <a:pt x="5248656" y="777494"/>
                  </a:lnTo>
                  <a:lnTo>
                    <a:pt x="5248656" y="155575"/>
                  </a:lnTo>
                  <a:lnTo>
                    <a:pt x="5240731" y="106428"/>
                  </a:lnTo>
                  <a:lnTo>
                    <a:pt x="5218663" y="63724"/>
                  </a:lnTo>
                  <a:lnTo>
                    <a:pt x="5185013" y="30037"/>
                  </a:lnTo>
                  <a:lnTo>
                    <a:pt x="5142341" y="7938"/>
                  </a:lnTo>
                  <a:lnTo>
                    <a:pt x="5093208" y="0"/>
                  </a:lnTo>
                  <a:close/>
                </a:path>
              </a:pathLst>
            </a:custGeom>
            <a:solidFill>
              <a:srgbClr val="FFFFFF">
                <a:alpha val="90194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/>
            <p:cNvSpPr/>
            <p:nvPr/>
          </p:nvSpPr>
          <p:spPr>
            <a:xfrm>
              <a:off x="5015484" y="2272792"/>
              <a:ext cx="5248910" cy="933450"/>
            </a:xfrm>
            <a:custGeom>
              <a:avLst/>
              <a:gdLst/>
              <a:ahLst/>
              <a:cxnLst/>
              <a:rect l="l" t="t" r="r" b="b"/>
              <a:pathLst>
                <a:path w="5248909" h="933450">
                  <a:moveTo>
                    <a:pt x="5248656" y="155575"/>
                  </a:moveTo>
                  <a:lnTo>
                    <a:pt x="5248656" y="777494"/>
                  </a:lnTo>
                  <a:lnTo>
                    <a:pt x="5240731" y="826627"/>
                  </a:lnTo>
                  <a:lnTo>
                    <a:pt x="5218663" y="869299"/>
                  </a:lnTo>
                  <a:lnTo>
                    <a:pt x="5185013" y="902949"/>
                  </a:lnTo>
                  <a:lnTo>
                    <a:pt x="5142341" y="925017"/>
                  </a:lnTo>
                  <a:lnTo>
                    <a:pt x="5093208" y="932942"/>
                  </a:lnTo>
                  <a:lnTo>
                    <a:pt x="0" y="932942"/>
                  </a:lnTo>
                  <a:lnTo>
                    <a:pt x="0" y="0"/>
                  </a:lnTo>
                  <a:lnTo>
                    <a:pt x="5093208" y="0"/>
                  </a:lnTo>
                  <a:lnTo>
                    <a:pt x="5142341" y="7938"/>
                  </a:lnTo>
                  <a:lnTo>
                    <a:pt x="5185013" y="30037"/>
                  </a:lnTo>
                  <a:lnTo>
                    <a:pt x="5218663" y="63724"/>
                  </a:lnTo>
                  <a:lnTo>
                    <a:pt x="5240731" y="106428"/>
                  </a:lnTo>
                  <a:lnTo>
                    <a:pt x="5248656" y="155575"/>
                  </a:lnTo>
                  <a:close/>
                </a:path>
              </a:pathLst>
            </a:custGeom>
            <a:ln w="12700">
              <a:solidFill>
                <a:srgbClr val="1F3863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6" name="object 6"/>
          <p:cNvSpPr txBox="1"/>
          <p:nvPr/>
        </p:nvSpPr>
        <p:spPr>
          <a:xfrm>
            <a:off x="5253609" y="2252992"/>
            <a:ext cx="4664075" cy="904875"/>
          </a:xfrm>
          <a:prstGeom prst="rect">
            <a:avLst/>
          </a:prstGeom>
        </p:spPr>
        <p:txBody>
          <a:bodyPr wrap="square" lIns="0" tIns="34925" rIns="0" bIns="0" rtlCol="0" vert="horz">
            <a:spAutoFit/>
          </a:bodyPr>
          <a:lstStyle/>
          <a:p>
            <a:pPr marL="130175" indent="-117475">
              <a:lnSpc>
                <a:spcPct val="100000"/>
              </a:lnSpc>
              <a:spcBef>
                <a:spcPts val="275"/>
              </a:spcBef>
              <a:buChar char="•"/>
              <a:tabLst>
                <a:tab pos="130175" algn="l"/>
              </a:tabLst>
            </a:pPr>
            <a:r>
              <a:rPr dirty="0" sz="1350">
                <a:solidFill>
                  <a:srgbClr val="1F3863"/>
                </a:solidFill>
                <a:latin typeface="Calibri"/>
                <a:cs typeface="Calibri"/>
              </a:rPr>
              <a:t>Belge</a:t>
            </a:r>
            <a:r>
              <a:rPr dirty="0" sz="1350" spc="9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1350" spc="-10">
                <a:solidFill>
                  <a:srgbClr val="1F3863"/>
                </a:solidFill>
                <a:latin typeface="Calibri"/>
                <a:cs typeface="Calibri"/>
              </a:rPr>
              <a:t>düzenleme</a:t>
            </a:r>
            <a:endParaRPr sz="1350">
              <a:latin typeface="Calibri"/>
              <a:cs typeface="Calibri"/>
            </a:endParaRPr>
          </a:p>
          <a:p>
            <a:pPr marL="130175" indent="-117475">
              <a:lnSpc>
                <a:spcPts val="1565"/>
              </a:lnSpc>
              <a:spcBef>
                <a:spcPts val="185"/>
              </a:spcBef>
              <a:buChar char="•"/>
              <a:tabLst>
                <a:tab pos="130175" algn="l"/>
              </a:tabLst>
            </a:pPr>
            <a:r>
              <a:rPr dirty="0" sz="1350">
                <a:solidFill>
                  <a:srgbClr val="1F3863"/>
                </a:solidFill>
                <a:latin typeface="Calibri"/>
                <a:cs typeface="Calibri"/>
              </a:rPr>
              <a:t>DİR</a:t>
            </a:r>
            <a:r>
              <a:rPr dirty="0" sz="1350" spc="-5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1350">
                <a:solidFill>
                  <a:srgbClr val="1F3863"/>
                </a:solidFill>
                <a:latin typeface="Calibri"/>
                <a:cs typeface="Calibri"/>
              </a:rPr>
              <a:t>ile</a:t>
            </a:r>
            <a:r>
              <a:rPr dirty="0" sz="1350" spc="8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1350">
                <a:solidFill>
                  <a:srgbClr val="1F3863"/>
                </a:solidFill>
                <a:latin typeface="Calibri"/>
                <a:cs typeface="Calibri"/>
              </a:rPr>
              <a:t>ilgili</a:t>
            </a:r>
            <a:r>
              <a:rPr dirty="0" sz="1350" spc="16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1350">
                <a:solidFill>
                  <a:srgbClr val="1F3863"/>
                </a:solidFill>
                <a:latin typeface="Calibri"/>
                <a:cs typeface="Calibri"/>
              </a:rPr>
              <a:t>düzenleme</a:t>
            </a:r>
            <a:r>
              <a:rPr dirty="0" sz="1350" spc="145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1350">
                <a:solidFill>
                  <a:srgbClr val="1F3863"/>
                </a:solidFill>
                <a:latin typeface="Calibri"/>
                <a:cs typeface="Calibri"/>
              </a:rPr>
              <a:t>yapma,</a:t>
            </a:r>
            <a:r>
              <a:rPr dirty="0" sz="1350" spc="65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1350">
                <a:solidFill>
                  <a:srgbClr val="1F3863"/>
                </a:solidFill>
                <a:latin typeface="Calibri"/>
                <a:cs typeface="Calibri"/>
              </a:rPr>
              <a:t>önlem</a:t>
            </a:r>
            <a:r>
              <a:rPr dirty="0" sz="1350" spc="165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1350">
                <a:solidFill>
                  <a:srgbClr val="1F3863"/>
                </a:solidFill>
                <a:latin typeface="Calibri"/>
                <a:cs typeface="Calibri"/>
              </a:rPr>
              <a:t>alma,</a:t>
            </a:r>
            <a:r>
              <a:rPr dirty="0" sz="1350" spc="135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1350">
                <a:solidFill>
                  <a:srgbClr val="1F3863"/>
                </a:solidFill>
                <a:latin typeface="Calibri"/>
                <a:cs typeface="Calibri"/>
              </a:rPr>
              <a:t>sorunları</a:t>
            </a:r>
            <a:r>
              <a:rPr dirty="0" sz="1350" spc="2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1350">
                <a:solidFill>
                  <a:srgbClr val="1F3863"/>
                </a:solidFill>
                <a:latin typeface="Calibri"/>
                <a:cs typeface="Calibri"/>
              </a:rPr>
              <a:t>çözme</a:t>
            </a:r>
            <a:r>
              <a:rPr dirty="0" sz="1350" spc="1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1350" spc="-25">
                <a:solidFill>
                  <a:srgbClr val="1F3863"/>
                </a:solidFill>
                <a:latin typeface="Calibri"/>
                <a:cs typeface="Calibri"/>
              </a:rPr>
              <a:t>ve</a:t>
            </a:r>
            <a:endParaRPr sz="1350">
              <a:latin typeface="Calibri"/>
              <a:cs typeface="Calibri"/>
            </a:endParaRPr>
          </a:p>
          <a:p>
            <a:pPr marL="131445">
              <a:lnSpc>
                <a:spcPts val="1565"/>
              </a:lnSpc>
            </a:pPr>
            <a:r>
              <a:rPr dirty="0" sz="1350">
                <a:solidFill>
                  <a:srgbClr val="1F3863"/>
                </a:solidFill>
                <a:latin typeface="Calibri"/>
                <a:cs typeface="Calibri"/>
              </a:rPr>
              <a:t>talimat</a:t>
            </a:r>
            <a:r>
              <a:rPr dirty="0" sz="1350" spc="65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1350" spc="-10">
                <a:solidFill>
                  <a:srgbClr val="1F3863"/>
                </a:solidFill>
                <a:latin typeface="Calibri"/>
                <a:cs typeface="Calibri"/>
              </a:rPr>
              <a:t>verme,</a:t>
            </a:r>
            <a:endParaRPr sz="1350">
              <a:latin typeface="Calibri"/>
              <a:cs typeface="Calibri"/>
            </a:endParaRPr>
          </a:p>
          <a:p>
            <a:pPr marL="130175" indent="-117475">
              <a:lnSpc>
                <a:spcPct val="100000"/>
              </a:lnSpc>
              <a:spcBef>
                <a:spcPts val="180"/>
              </a:spcBef>
              <a:buChar char="•"/>
              <a:tabLst>
                <a:tab pos="130175" algn="l"/>
              </a:tabLst>
            </a:pPr>
            <a:r>
              <a:rPr dirty="0" sz="1350">
                <a:solidFill>
                  <a:srgbClr val="1F3863"/>
                </a:solidFill>
                <a:latin typeface="Calibri"/>
                <a:cs typeface="Calibri"/>
              </a:rPr>
              <a:t>Koordinasyonu</a:t>
            </a:r>
            <a:r>
              <a:rPr dirty="0" sz="1350" spc="15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1350" spc="-10">
                <a:solidFill>
                  <a:srgbClr val="1F3863"/>
                </a:solidFill>
                <a:latin typeface="Calibri"/>
                <a:cs typeface="Calibri"/>
              </a:rPr>
              <a:t>sağlama</a:t>
            </a:r>
            <a:endParaRPr sz="1350">
              <a:latin typeface="Calibri"/>
              <a:cs typeface="Calibri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2064766" y="2202433"/>
            <a:ext cx="2957195" cy="1064895"/>
            <a:chOff x="2064766" y="2202433"/>
            <a:chExt cx="2957195" cy="1064895"/>
          </a:xfrm>
        </p:grpSpPr>
        <p:sp>
          <p:nvSpPr>
            <p:cNvPr id="8" name="object 8"/>
            <p:cNvSpPr/>
            <p:nvPr/>
          </p:nvSpPr>
          <p:spPr>
            <a:xfrm>
              <a:off x="2071116" y="2208783"/>
              <a:ext cx="2944495" cy="1052195"/>
            </a:xfrm>
            <a:custGeom>
              <a:avLst/>
              <a:gdLst/>
              <a:ahLst/>
              <a:cxnLst/>
              <a:rect l="l" t="t" r="r" b="b"/>
              <a:pathLst>
                <a:path w="2944495" h="1052195">
                  <a:moveTo>
                    <a:pt x="2769108" y="0"/>
                  </a:moveTo>
                  <a:lnTo>
                    <a:pt x="175259" y="0"/>
                  </a:lnTo>
                  <a:lnTo>
                    <a:pt x="128675" y="6262"/>
                  </a:lnTo>
                  <a:lnTo>
                    <a:pt x="86811" y="23937"/>
                  </a:lnTo>
                  <a:lnTo>
                    <a:pt x="51339" y="51355"/>
                  </a:lnTo>
                  <a:lnTo>
                    <a:pt x="23932" y="86849"/>
                  </a:lnTo>
                  <a:lnTo>
                    <a:pt x="6261" y="128749"/>
                  </a:lnTo>
                  <a:lnTo>
                    <a:pt x="0" y="175387"/>
                  </a:lnTo>
                  <a:lnTo>
                    <a:pt x="0" y="876553"/>
                  </a:lnTo>
                  <a:lnTo>
                    <a:pt x="6261" y="923138"/>
                  </a:lnTo>
                  <a:lnTo>
                    <a:pt x="23932" y="965002"/>
                  </a:lnTo>
                  <a:lnTo>
                    <a:pt x="51339" y="1000474"/>
                  </a:lnTo>
                  <a:lnTo>
                    <a:pt x="86811" y="1027881"/>
                  </a:lnTo>
                  <a:lnTo>
                    <a:pt x="128675" y="1045552"/>
                  </a:lnTo>
                  <a:lnTo>
                    <a:pt x="175259" y="1051814"/>
                  </a:lnTo>
                  <a:lnTo>
                    <a:pt x="2769108" y="1051814"/>
                  </a:lnTo>
                  <a:lnTo>
                    <a:pt x="2815692" y="1045552"/>
                  </a:lnTo>
                  <a:lnTo>
                    <a:pt x="2857556" y="1027881"/>
                  </a:lnTo>
                  <a:lnTo>
                    <a:pt x="2893028" y="1000474"/>
                  </a:lnTo>
                  <a:lnTo>
                    <a:pt x="2920435" y="965002"/>
                  </a:lnTo>
                  <a:lnTo>
                    <a:pt x="2938106" y="923138"/>
                  </a:lnTo>
                  <a:lnTo>
                    <a:pt x="2944368" y="876553"/>
                  </a:lnTo>
                  <a:lnTo>
                    <a:pt x="2944368" y="175387"/>
                  </a:lnTo>
                  <a:lnTo>
                    <a:pt x="2938106" y="128749"/>
                  </a:lnTo>
                  <a:lnTo>
                    <a:pt x="2920435" y="86849"/>
                  </a:lnTo>
                  <a:lnTo>
                    <a:pt x="2893028" y="51355"/>
                  </a:lnTo>
                  <a:lnTo>
                    <a:pt x="2857556" y="23937"/>
                  </a:lnTo>
                  <a:lnTo>
                    <a:pt x="2815692" y="6262"/>
                  </a:lnTo>
                  <a:lnTo>
                    <a:pt x="2769108" y="0"/>
                  </a:lnTo>
                  <a:close/>
                </a:path>
              </a:pathLst>
            </a:custGeom>
            <a:solidFill>
              <a:srgbClr val="1F386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" name="object 9"/>
            <p:cNvSpPr/>
            <p:nvPr/>
          </p:nvSpPr>
          <p:spPr>
            <a:xfrm>
              <a:off x="2071116" y="2208783"/>
              <a:ext cx="2944495" cy="1052195"/>
            </a:xfrm>
            <a:custGeom>
              <a:avLst/>
              <a:gdLst/>
              <a:ahLst/>
              <a:cxnLst/>
              <a:rect l="l" t="t" r="r" b="b"/>
              <a:pathLst>
                <a:path w="2944495" h="1052195">
                  <a:moveTo>
                    <a:pt x="0" y="175387"/>
                  </a:moveTo>
                  <a:lnTo>
                    <a:pt x="6261" y="128749"/>
                  </a:lnTo>
                  <a:lnTo>
                    <a:pt x="23932" y="86849"/>
                  </a:lnTo>
                  <a:lnTo>
                    <a:pt x="51339" y="51355"/>
                  </a:lnTo>
                  <a:lnTo>
                    <a:pt x="86811" y="23937"/>
                  </a:lnTo>
                  <a:lnTo>
                    <a:pt x="128675" y="6262"/>
                  </a:lnTo>
                  <a:lnTo>
                    <a:pt x="175259" y="0"/>
                  </a:lnTo>
                  <a:lnTo>
                    <a:pt x="2769108" y="0"/>
                  </a:lnTo>
                  <a:lnTo>
                    <a:pt x="2815692" y="6262"/>
                  </a:lnTo>
                  <a:lnTo>
                    <a:pt x="2857556" y="23937"/>
                  </a:lnTo>
                  <a:lnTo>
                    <a:pt x="2893028" y="51355"/>
                  </a:lnTo>
                  <a:lnTo>
                    <a:pt x="2920435" y="86849"/>
                  </a:lnTo>
                  <a:lnTo>
                    <a:pt x="2938106" y="128749"/>
                  </a:lnTo>
                  <a:lnTo>
                    <a:pt x="2944368" y="175387"/>
                  </a:lnTo>
                  <a:lnTo>
                    <a:pt x="2944368" y="876553"/>
                  </a:lnTo>
                  <a:lnTo>
                    <a:pt x="2938106" y="923138"/>
                  </a:lnTo>
                  <a:lnTo>
                    <a:pt x="2920435" y="965002"/>
                  </a:lnTo>
                  <a:lnTo>
                    <a:pt x="2893028" y="1000474"/>
                  </a:lnTo>
                  <a:lnTo>
                    <a:pt x="2857556" y="1027881"/>
                  </a:lnTo>
                  <a:lnTo>
                    <a:pt x="2815692" y="1045552"/>
                  </a:lnTo>
                  <a:lnTo>
                    <a:pt x="2769108" y="1051814"/>
                  </a:lnTo>
                  <a:lnTo>
                    <a:pt x="175259" y="1051814"/>
                  </a:lnTo>
                  <a:lnTo>
                    <a:pt x="128675" y="1045552"/>
                  </a:lnTo>
                  <a:lnTo>
                    <a:pt x="86811" y="1027881"/>
                  </a:lnTo>
                  <a:lnTo>
                    <a:pt x="51339" y="1000474"/>
                  </a:lnTo>
                  <a:lnTo>
                    <a:pt x="23932" y="965002"/>
                  </a:lnTo>
                  <a:lnTo>
                    <a:pt x="6261" y="923138"/>
                  </a:lnTo>
                  <a:lnTo>
                    <a:pt x="0" y="876553"/>
                  </a:lnTo>
                  <a:lnTo>
                    <a:pt x="0" y="175387"/>
                  </a:lnTo>
                  <a:close/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0" name="object 10"/>
          <p:cNvSpPr txBox="1"/>
          <p:nvPr/>
        </p:nvSpPr>
        <p:spPr>
          <a:xfrm>
            <a:off x="2475357" y="2576004"/>
            <a:ext cx="2125345" cy="267335"/>
          </a:xfrm>
          <a:prstGeom prst="rect">
            <a:avLst/>
          </a:prstGeom>
        </p:spPr>
        <p:txBody>
          <a:bodyPr wrap="square" lIns="0" tIns="1714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dirty="0" sz="1550" b="1">
                <a:solidFill>
                  <a:srgbClr val="FFFFFF"/>
                </a:solidFill>
                <a:latin typeface="Calibri"/>
                <a:cs typeface="Calibri"/>
              </a:rPr>
              <a:t>İhracat</a:t>
            </a:r>
            <a:r>
              <a:rPr dirty="0" sz="1550" spc="25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550" b="1">
                <a:solidFill>
                  <a:srgbClr val="FFFFFF"/>
                </a:solidFill>
                <a:latin typeface="Calibri"/>
                <a:cs typeface="Calibri"/>
              </a:rPr>
              <a:t>Genel</a:t>
            </a:r>
            <a:r>
              <a:rPr dirty="0" sz="1550" spc="145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550" spc="-10" b="1">
                <a:solidFill>
                  <a:srgbClr val="FFFFFF"/>
                </a:solidFill>
                <a:latin typeface="Calibri"/>
                <a:cs typeface="Calibri"/>
              </a:rPr>
              <a:t>Müdürlüğü</a:t>
            </a:r>
            <a:endParaRPr sz="1550">
              <a:latin typeface="Calibri"/>
              <a:cs typeface="Calibri"/>
            </a:endParaRPr>
          </a:p>
        </p:txBody>
      </p:sp>
      <p:grpSp>
        <p:nvGrpSpPr>
          <p:cNvPr id="11" name="object 11"/>
          <p:cNvGrpSpPr/>
          <p:nvPr/>
        </p:nvGrpSpPr>
        <p:grpSpPr>
          <a:xfrm>
            <a:off x="5009134" y="3428110"/>
            <a:ext cx="5270500" cy="708025"/>
            <a:chOff x="5009134" y="3428110"/>
            <a:chExt cx="5270500" cy="708025"/>
          </a:xfrm>
        </p:grpSpPr>
        <p:sp>
          <p:nvSpPr>
            <p:cNvPr id="12" name="object 12"/>
            <p:cNvSpPr/>
            <p:nvPr/>
          </p:nvSpPr>
          <p:spPr>
            <a:xfrm>
              <a:off x="5015484" y="3434460"/>
              <a:ext cx="5257800" cy="695325"/>
            </a:xfrm>
            <a:custGeom>
              <a:avLst/>
              <a:gdLst/>
              <a:ahLst/>
              <a:cxnLst/>
              <a:rect l="l" t="t" r="r" b="b"/>
              <a:pathLst>
                <a:path w="5257800" h="695325">
                  <a:moveTo>
                    <a:pt x="5141975" y="0"/>
                  </a:moveTo>
                  <a:lnTo>
                    <a:pt x="0" y="0"/>
                  </a:lnTo>
                  <a:lnTo>
                    <a:pt x="0" y="695070"/>
                  </a:lnTo>
                  <a:lnTo>
                    <a:pt x="5141975" y="695070"/>
                  </a:lnTo>
                  <a:lnTo>
                    <a:pt x="5187076" y="685974"/>
                  </a:lnTo>
                  <a:lnTo>
                    <a:pt x="5223891" y="661162"/>
                  </a:lnTo>
                  <a:lnTo>
                    <a:pt x="5248703" y="624347"/>
                  </a:lnTo>
                  <a:lnTo>
                    <a:pt x="5257799" y="579246"/>
                  </a:lnTo>
                  <a:lnTo>
                    <a:pt x="5257799" y="115824"/>
                  </a:lnTo>
                  <a:lnTo>
                    <a:pt x="5248703" y="70723"/>
                  </a:lnTo>
                  <a:lnTo>
                    <a:pt x="5223890" y="33909"/>
                  </a:lnTo>
                  <a:lnTo>
                    <a:pt x="5187076" y="9096"/>
                  </a:lnTo>
                  <a:lnTo>
                    <a:pt x="5141975" y="0"/>
                  </a:lnTo>
                  <a:close/>
                </a:path>
              </a:pathLst>
            </a:custGeom>
            <a:solidFill>
              <a:srgbClr val="FFFFFF">
                <a:alpha val="90194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" name="object 13"/>
            <p:cNvSpPr/>
            <p:nvPr/>
          </p:nvSpPr>
          <p:spPr>
            <a:xfrm>
              <a:off x="5015484" y="3434460"/>
              <a:ext cx="5257800" cy="695325"/>
            </a:xfrm>
            <a:custGeom>
              <a:avLst/>
              <a:gdLst/>
              <a:ahLst/>
              <a:cxnLst/>
              <a:rect l="l" t="t" r="r" b="b"/>
              <a:pathLst>
                <a:path w="5257800" h="695325">
                  <a:moveTo>
                    <a:pt x="5257799" y="115824"/>
                  </a:moveTo>
                  <a:lnTo>
                    <a:pt x="5257799" y="579246"/>
                  </a:lnTo>
                  <a:lnTo>
                    <a:pt x="5248703" y="624347"/>
                  </a:lnTo>
                  <a:lnTo>
                    <a:pt x="5223891" y="661162"/>
                  </a:lnTo>
                  <a:lnTo>
                    <a:pt x="5187076" y="685974"/>
                  </a:lnTo>
                  <a:lnTo>
                    <a:pt x="5141975" y="695070"/>
                  </a:lnTo>
                  <a:lnTo>
                    <a:pt x="0" y="695070"/>
                  </a:lnTo>
                  <a:lnTo>
                    <a:pt x="0" y="0"/>
                  </a:lnTo>
                  <a:lnTo>
                    <a:pt x="5141975" y="0"/>
                  </a:lnTo>
                  <a:lnTo>
                    <a:pt x="5187076" y="9096"/>
                  </a:lnTo>
                  <a:lnTo>
                    <a:pt x="5223890" y="33909"/>
                  </a:lnTo>
                  <a:lnTo>
                    <a:pt x="5248703" y="70723"/>
                  </a:lnTo>
                  <a:lnTo>
                    <a:pt x="5257799" y="115824"/>
                  </a:lnTo>
                  <a:close/>
                </a:path>
              </a:pathLst>
            </a:custGeom>
            <a:ln w="12700">
              <a:solidFill>
                <a:srgbClr val="1F3863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4" name="object 14"/>
          <p:cNvSpPr txBox="1"/>
          <p:nvPr/>
        </p:nvSpPr>
        <p:spPr>
          <a:xfrm>
            <a:off x="5253609" y="3508895"/>
            <a:ext cx="3230880" cy="483234"/>
          </a:xfrm>
          <a:prstGeom prst="rect">
            <a:avLst/>
          </a:prstGeom>
        </p:spPr>
        <p:txBody>
          <a:bodyPr wrap="square" lIns="0" tIns="34925" rIns="0" bIns="0" rtlCol="0" vert="horz">
            <a:spAutoFit/>
          </a:bodyPr>
          <a:lstStyle/>
          <a:p>
            <a:pPr marL="130175" indent="-117475">
              <a:lnSpc>
                <a:spcPct val="100000"/>
              </a:lnSpc>
              <a:spcBef>
                <a:spcPts val="275"/>
              </a:spcBef>
              <a:buChar char="•"/>
              <a:tabLst>
                <a:tab pos="130175" algn="l"/>
              </a:tabLst>
            </a:pPr>
            <a:r>
              <a:rPr dirty="0" sz="1350">
                <a:solidFill>
                  <a:srgbClr val="001F5F"/>
                </a:solidFill>
                <a:latin typeface="Calibri"/>
                <a:cs typeface="Calibri"/>
              </a:rPr>
              <a:t>DİR</a:t>
            </a:r>
            <a:r>
              <a:rPr dirty="0" sz="1350" spc="-5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dirty="0" sz="1350">
                <a:solidFill>
                  <a:srgbClr val="001F5F"/>
                </a:solidFill>
                <a:latin typeface="Calibri"/>
                <a:cs typeface="Calibri"/>
              </a:rPr>
              <a:t>ile</a:t>
            </a:r>
            <a:r>
              <a:rPr dirty="0" sz="1350" spc="8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dirty="0" sz="1350">
                <a:solidFill>
                  <a:srgbClr val="001F5F"/>
                </a:solidFill>
                <a:latin typeface="Calibri"/>
                <a:cs typeface="Calibri"/>
              </a:rPr>
              <a:t>ilgili</a:t>
            </a:r>
            <a:r>
              <a:rPr dirty="0" sz="1350" spc="155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dirty="0" sz="1350">
                <a:solidFill>
                  <a:srgbClr val="001F5F"/>
                </a:solidFill>
                <a:latin typeface="Calibri"/>
                <a:cs typeface="Calibri"/>
              </a:rPr>
              <a:t>gümrük</a:t>
            </a:r>
            <a:r>
              <a:rPr dirty="0" sz="1350" spc="7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dirty="0" sz="1350">
                <a:solidFill>
                  <a:srgbClr val="001F5F"/>
                </a:solidFill>
                <a:latin typeface="Calibri"/>
                <a:cs typeface="Calibri"/>
              </a:rPr>
              <a:t>işlemleri</a:t>
            </a:r>
            <a:r>
              <a:rPr dirty="0" sz="1350" spc="225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dirty="0" sz="1350">
                <a:solidFill>
                  <a:srgbClr val="001F5F"/>
                </a:solidFill>
                <a:latin typeface="Calibri"/>
                <a:cs typeface="Calibri"/>
              </a:rPr>
              <a:t>ve</a:t>
            </a:r>
            <a:r>
              <a:rPr dirty="0" sz="1350" spc="15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dirty="0" sz="1350">
                <a:solidFill>
                  <a:srgbClr val="001F5F"/>
                </a:solidFill>
                <a:latin typeface="Calibri"/>
                <a:cs typeface="Calibri"/>
              </a:rPr>
              <a:t>saha</a:t>
            </a:r>
            <a:r>
              <a:rPr dirty="0" sz="1350" spc="35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dirty="0" sz="1350" spc="-10">
                <a:solidFill>
                  <a:srgbClr val="001F5F"/>
                </a:solidFill>
                <a:latin typeface="Calibri"/>
                <a:cs typeface="Calibri"/>
              </a:rPr>
              <a:t>takibi,</a:t>
            </a:r>
            <a:endParaRPr sz="1350">
              <a:latin typeface="Calibri"/>
              <a:cs typeface="Calibri"/>
            </a:endParaRPr>
          </a:p>
          <a:p>
            <a:pPr marL="130175" indent="-117475">
              <a:lnSpc>
                <a:spcPct val="100000"/>
              </a:lnSpc>
              <a:spcBef>
                <a:spcPts val="185"/>
              </a:spcBef>
              <a:buChar char="•"/>
              <a:tabLst>
                <a:tab pos="130175" algn="l"/>
              </a:tabLst>
            </a:pPr>
            <a:r>
              <a:rPr dirty="0" sz="1350">
                <a:solidFill>
                  <a:srgbClr val="001F5F"/>
                </a:solidFill>
                <a:latin typeface="Calibri"/>
                <a:cs typeface="Calibri"/>
              </a:rPr>
              <a:t>Dahilde</a:t>
            </a:r>
            <a:r>
              <a:rPr dirty="0" sz="1350" spc="19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dirty="0" sz="1350">
                <a:solidFill>
                  <a:srgbClr val="001F5F"/>
                </a:solidFill>
                <a:latin typeface="Calibri"/>
                <a:cs typeface="Calibri"/>
              </a:rPr>
              <a:t>İşleme</a:t>
            </a:r>
            <a:r>
              <a:rPr dirty="0" sz="1350" spc="125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dirty="0" sz="1350">
                <a:solidFill>
                  <a:srgbClr val="001F5F"/>
                </a:solidFill>
                <a:latin typeface="Calibri"/>
                <a:cs typeface="Calibri"/>
              </a:rPr>
              <a:t>İzni</a:t>
            </a:r>
            <a:r>
              <a:rPr dirty="0" sz="1350" spc="-25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dirty="0" sz="1350">
                <a:solidFill>
                  <a:srgbClr val="001F5F"/>
                </a:solidFill>
                <a:latin typeface="Calibri"/>
                <a:cs typeface="Calibri"/>
              </a:rPr>
              <a:t>(Dİİ)</a:t>
            </a:r>
            <a:r>
              <a:rPr dirty="0" sz="1350" spc="-55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dirty="0" sz="1350">
                <a:solidFill>
                  <a:srgbClr val="001F5F"/>
                </a:solidFill>
                <a:latin typeface="Calibri"/>
                <a:cs typeface="Calibri"/>
              </a:rPr>
              <a:t>ile</a:t>
            </a:r>
            <a:r>
              <a:rPr dirty="0" sz="1350" spc="5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dirty="0" sz="1350">
                <a:solidFill>
                  <a:srgbClr val="001F5F"/>
                </a:solidFill>
                <a:latin typeface="Calibri"/>
                <a:cs typeface="Calibri"/>
              </a:rPr>
              <a:t>ilgili</a:t>
            </a:r>
            <a:r>
              <a:rPr dirty="0" sz="1350" spc="125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dirty="0" sz="1350" spc="-10">
                <a:solidFill>
                  <a:srgbClr val="001F5F"/>
                </a:solidFill>
                <a:latin typeface="Calibri"/>
                <a:cs typeface="Calibri"/>
              </a:rPr>
              <a:t>uygulama</a:t>
            </a:r>
            <a:endParaRPr sz="1350">
              <a:latin typeface="Calibri"/>
              <a:cs typeface="Calibri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2064766" y="3300095"/>
            <a:ext cx="2966720" cy="882015"/>
            <a:chOff x="2064766" y="3300095"/>
            <a:chExt cx="2966720" cy="882015"/>
          </a:xfrm>
        </p:grpSpPr>
        <p:sp>
          <p:nvSpPr>
            <p:cNvPr id="16" name="object 16"/>
            <p:cNvSpPr/>
            <p:nvPr/>
          </p:nvSpPr>
          <p:spPr>
            <a:xfrm>
              <a:off x="2071116" y="3306445"/>
              <a:ext cx="2954020" cy="869315"/>
            </a:xfrm>
            <a:custGeom>
              <a:avLst/>
              <a:gdLst/>
              <a:ahLst/>
              <a:cxnLst/>
              <a:rect l="l" t="t" r="r" b="b"/>
              <a:pathLst>
                <a:path w="2954020" h="869314">
                  <a:moveTo>
                    <a:pt x="2808732" y="0"/>
                  </a:moveTo>
                  <a:lnTo>
                    <a:pt x="144779" y="0"/>
                  </a:lnTo>
                  <a:lnTo>
                    <a:pt x="98999" y="7376"/>
                  </a:lnTo>
                  <a:lnTo>
                    <a:pt x="59253" y="27919"/>
                  </a:lnTo>
                  <a:lnTo>
                    <a:pt x="27919" y="59253"/>
                  </a:lnTo>
                  <a:lnTo>
                    <a:pt x="7376" y="98999"/>
                  </a:lnTo>
                  <a:lnTo>
                    <a:pt x="0" y="144779"/>
                  </a:lnTo>
                  <a:lnTo>
                    <a:pt x="0" y="724026"/>
                  </a:lnTo>
                  <a:lnTo>
                    <a:pt x="7376" y="769807"/>
                  </a:lnTo>
                  <a:lnTo>
                    <a:pt x="27919" y="809553"/>
                  </a:lnTo>
                  <a:lnTo>
                    <a:pt x="59253" y="840887"/>
                  </a:lnTo>
                  <a:lnTo>
                    <a:pt x="98999" y="861430"/>
                  </a:lnTo>
                  <a:lnTo>
                    <a:pt x="144779" y="868806"/>
                  </a:lnTo>
                  <a:lnTo>
                    <a:pt x="2808732" y="868806"/>
                  </a:lnTo>
                  <a:lnTo>
                    <a:pt x="2854512" y="861430"/>
                  </a:lnTo>
                  <a:lnTo>
                    <a:pt x="2894258" y="840887"/>
                  </a:lnTo>
                  <a:lnTo>
                    <a:pt x="2925592" y="809553"/>
                  </a:lnTo>
                  <a:lnTo>
                    <a:pt x="2946135" y="769807"/>
                  </a:lnTo>
                  <a:lnTo>
                    <a:pt x="2953511" y="724026"/>
                  </a:lnTo>
                  <a:lnTo>
                    <a:pt x="2953511" y="144779"/>
                  </a:lnTo>
                  <a:lnTo>
                    <a:pt x="2946135" y="98999"/>
                  </a:lnTo>
                  <a:lnTo>
                    <a:pt x="2925592" y="59253"/>
                  </a:lnTo>
                  <a:lnTo>
                    <a:pt x="2894258" y="27919"/>
                  </a:lnTo>
                  <a:lnTo>
                    <a:pt x="2854512" y="7376"/>
                  </a:lnTo>
                  <a:lnTo>
                    <a:pt x="2808732" y="0"/>
                  </a:lnTo>
                  <a:close/>
                </a:path>
              </a:pathLst>
            </a:custGeom>
            <a:solidFill>
              <a:srgbClr val="1F386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7" name="object 17"/>
            <p:cNvSpPr/>
            <p:nvPr/>
          </p:nvSpPr>
          <p:spPr>
            <a:xfrm>
              <a:off x="2071116" y="3306445"/>
              <a:ext cx="2954020" cy="869315"/>
            </a:xfrm>
            <a:custGeom>
              <a:avLst/>
              <a:gdLst/>
              <a:ahLst/>
              <a:cxnLst/>
              <a:rect l="l" t="t" r="r" b="b"/>
              <a:pathLst>
                <a:path w="2954020" h="869314">
                  <a:moveTo>
                    <a:pt x="0" y="144779"/>
                  </a:moveTo>
                  <a:lnTo>
                    <a:pt x="7376" y="98999"/>
                  </a:lnTo>
                  <a:lnTo>
                    <a:pt x="27919" y="59253"/>
                  </a:lnTo>
                  <a:lnTo>
                    <a:pt x="59253" y="27919"/>
                  </a:lnTo>
                  <a:lnTo>
                    <a:pt x="98999" y="7376"/>
                  </a:lnTo>
                  <a:lnTo>
                    <a:pt x="144779" y="0"/>
                  </a:lnTo>
                  <a:lnTo>
                    <a:pt x="2808732" y="0"/>
                  </a:lnTo>
                  <a:lnTo>
                    <a:pt x="2854512" y="7376"/>
                  </a:lnTo>
                  <a:lnTo>
                    <a:pt x="2894258" y="27919"/>
                  </a:lnTo>
                  <a:lnTo>
                    <a:pt x="2925592" y="59253"/>
                  </a:lnTo>
                  <a:lnTo>
                    <a:pt x="2946135" y="98999"/>
                  </a:lnTo>
                  <a:lnTo>
                    <a:pt x="2953511" y="144779"/>
                  </a:lnTo>
                  <a:lnTo>
                    <a:pt x="2953511" y="724026"/>
                  </a:lnTo>
                  <a:lnTo>
                    <a:pt x="2946135" y="769807"/>
                  </a:lnTo>
                  <a:lnTo>
                    <a:pt x="2925592" y="809553"/>
                  </a:lnTo>
                  <a:lnTo>
                    <a:pt x="2894258" y="840887"/>
                  </a:lnTo>
                  <a:lnTo>
                    <a:pt x="2854512" y="861430"/>
                  </a:lnTo>
                  <a:lnTo>
                    <a:pt x="2808732" y="868806"/>
                  </a:lnTo>
                  <a:lnTo>
                    <a:pt x="144779" y="868806"/>
                  </a:lnTo>
                  <a:lnTo>
                    <a:pt x="98999" y="861430"/>
                  </a:lnTo>
                  <a:lnTo>
                    <a:pt x="59253" y="840887"/>
                  </a:lnTo>
                  <a:lnTo>
                    <a:pt x="27919" y="809553"/>
                  </a:lnTo>
                  <a:lnTo>
                    <a:pt x="7376" y="769807"/>
                  </a:lnTo>
                  <a:lnTo>
                    <a:pt x="0" y="724026"/>
                  </a:lnTo>
                  <a:lnTo>
                    <a:pt x="0" y="144779"/>
                  </a:lnTo>
                  <a:close/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8" name="object 18"/>
          <p:cNvSpPr txBox="1"/>
          <p:nvPr/>
        </p:nvSpPr>
        <p:spPr>
          <a:xfrm>
            <a:off x="2319908" y="3579939"/>
            <a:ext cx="2445385" cy="267335"/>
          </a:xfrm>
          <a:prstGeom prst="rect">
            <a:avLst/>
          </a:prstGeom>
        </p:spPr>
        <p:txBody>
          <a:bodyPr wrap="square" lIns="0" tIns="1714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dirty="0" sz="1550" b="1">
                <a:solidFill>
                  <a:srgbClr val="FFFFFF"/>
                </a:solidFill>
                <a:latin typeface="Calibri"/>
                <a:cs typeface="Calibri"/>
              </a:rPr>
              <a:t>Gümrükler</a:t>
            </a:r>
            <a:r>
              <a:rPr dirty="0" sz="1550" spc="110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550" b="1">
                <a:solidFill>
                  <a:srgbClr val="FFFFFF"/>
                </a:solidFill>
                <a:latin typeface="Calibri"/>
                <a:cs typeface="Calibri"/>
              </a:rPr>
              <a:t>Genel</a:t>
            </a:r>
            <a:r>
              <a:rPr dirty="0" sz="1550" spc="160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550" spc="-10" b="1">
                <a:solidFill>
                  <a:srgbClr val="FFFFFF"/>
                </a:solidFill>
                <a:latin typeface="Calibri"/>
                <a:cs typeface="Calibri"/>
              </a:rPr>
              <a:t>Müdürlüğü</a:t>
            </a:r>
            <a:endParaRPr sz="1550">
              <a:latin typeface="Calibri"/>
              <a:cs typeface="Calibri"/>
            </a:endParaRPr>
          </a:p>
        </p:txBody>
      </p:sp>
      <p:grpSp>
        <p:nvGrpSpPr>
          <p:cNvPr id="19" name="object 19"/>
          <p:cNvGrpSpPr/>
          <p:nvPr/>
        </p:nvGrpSpPr>
        <p:grpSpPr>
          <a:xfrm>
            <a:off x="5018278" y="4296917"/>
            <a:ext cx="5261610" cy="708025"/>
            <a:chOff x="5018278" y="4296917"/>
            <a:chExt cx="5261610" cy="708025"/>
          </a:xfrm>
        </p:grpSpPr>
        <p:sp>
          <p:nvSpPr>
            <p:cNvPr id="20" name="object 20"/>
            <p:cNvSpPr/>
            <p:nvPr/>
          </p:nvSpPr>
          <p:spPr>
            <a:xfrm>
              <a:off x="5024628" y="4303267"/>
              <a:ext cx="5248910" cy="695325"/>
            </a:xfrm>
            <a:custGeom>
              <a:avLst/>
              <a:gdLst/>
              <a:ahLst/>
              <a:cxnLst/>
              <a:rect l="l" t="t" r="r" b="b"/>
              <a:pathLst>
                <a:path w="5248909" h="695325">
                  <a:moveTo>
                    <a:pt x="5132832" y="0"/>
                  </a:moveTo>
                  <a:lnTo>
                    <a:pt x="0" y="0"/>
                  </a:lnTo>
                  <a:lnTo>
                    <a:pt x="0" y="695197"/>
                  </a:lnTo>
                  <a:lnTo>
                    <a:pt x="5132832" y="695197"/>
                  </a:lnTo>
                  <a:lnTo>
                    <a:pt x="5177932" y="686083"/>
                  </a:lnTo>
                  <a:lnTo>
                    <a:pt x="5214747" y="661241"/>
                  </a:lnTo>
                  <a:lnTo>
                    <a:pt x="5239559" y="624421"/>
                  </a:lnTo>
                  <a:lnTo>
                    <a:pt x="5248656" y="579373"/>
                  </a:lnTo>
                  <a:lnTo>
                    <a:pt x="5248656" y="115950"/>
                  </a:lnTo>
                  <a:lnTo>
                    <a:pt x="5239559" y="70830"/>
                  </a:lnTo>
                  <a:lnTo>
                    <a:pt x="5214746" y="33972"/>
                  </a:lnTo>
                  <a:lnTo>
                    <a:pt x="5177932" y="9116"/>
                  </a:lnTo>
                  <a:lnTo>
                    <a:pt x="5132832" y="0"/>
                  </a:lnTo>
                  <a:close/>
                </a:path>
              </a:pathLst>
            </a:custGeom>
            <a:solidFill>
              <a:srgbClr val="FFFFFF">
                <a:alpha val="90194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1" name="object 21"/>
            <p:cNvSpPr/>
            <p:nvPr/>
          </p:nvSpPr>
          <p:spPr>
            <a:xfrm>
              <a:off x="5024628" y="4303267"/>
              <a:ext cx="5248910" cy="695325"/>
            </a:xfrm>
            <a:custGeom>
              <a:avLst/>
              <a:gdLst/>
              <a:ahLst/>
              <a:cxnLst/>
              <a:rect l="l" t="t" r="r" b="b"/>
              <a:pathLst>
                <a:path w="5248909" h="695325">
                  <a:moveTo>
                    <a:pt x="5248656" y="115950"/>
                  </a:moveTo>
                  <a:lnTo>
                    <a:pt x="5248656" y="579373"/>
                  </a:lnTo>
                  <a:lnTo>
                    <a:pt x="5239559" y="624421"/>
                  </a:lnTo>
                  <a:lnTo>
                    <a:pt x="5214747" y="661241"/>
                  </a:lnTo>
                  <a:lnTo>
                    <a:pt x="5177932" y="686083"/>
                  </a:lnTo>
                  <a:lnTo>
                    <a:pt x="5132832" y="695197"/>
                  </a:lnTo>
                  <a:lnTo>
                    <a:pt x="0" y="695197"/>
                  </a:lnTo>
                  <a:lnTo>
                    <a:pt x="0" y="0"/>
                  </a:lnTo>
                  <a:lnTo>
                    <a:pt x="5132832" y="0"/>
                  </a:lnTo>
                  <a:lnTo>
                    <a:pt x="5177932" y="9116"/>
                  </a:lnTo>
                  <a:lnTo>
                    <a:pt x="5214746" y="33972"/>
                  </a:lnTo>
                  <a:lnTo>
                    <a:pt x="5239559" y="70830"/>
                  </a:lnTo>
                  <a:lnTo>
                    <a:pt x="5248656" y="115950"/>
                  </a:lnTo>
                  <a:close/>
                </a:path>
              </a:pathLst>
            </a:custGeom>
            <a:ln w="12700">
              <a:solidFill>
                <a:srgbClr val="1F3863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22" name="object 22"/>
          <p:cNvSpPr txBox="1"/>
          <p:nvPr/>
        </p:nvSpPr>
        <p:spPr>
          <a:xfrm>
            <a:off x="5030978" y="4335690"/>
            <a:ext cx="5172075" cy="557530"/>
          </a:xfrm>
          <a:prstGeom prst="rect">
            <a:avLst/>
          </a:prstGeom>
        </p:spPr>
        <p:txBody>
          <a:bodyPr wrap="square" lIns="0" tIns="41275" rIns="0" bIns="0" rtlCol="0" vert="horz">
            <a:spAutoFit/>
          </a:bodyPr>
          <a:lstStyle/>
          <a:p>
            <a:pPr marL="410209" indent="-172085">
              <a:lnSpc>
                <a:spcPct val="100000"/>
              </a:lnSpc>
              <a:spcBef>
                <a:spcPts val="325"/>
              </a:spcBef>
              <a:buFont typeface="Arial"/>
              <a:buChar char="•"/>
              <a:tabLst>
                <a:tab pos="410209" algn="l"/>
              </a:tabLst>
            </a:pPr>
            <a:r>
              <a:rPr dirty="0" sz="1550">
                <a:solidFill>
                  <a:srgbClr val="001F5F"/>
                </a:solidFill>
                <a:latin typeface="Calibri"/>
                <a:cs typeface="Calibri"/>
              </a:rPr>
              <a:t>DİİB</a:t>
            </a:r>
            <a:r>
              <a:rPr dirty="0" sz="1550" spc="2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dirty="0" sz="1550">
                <a:solidFill>
                  <a:srgbClr val="001F5F"/>
                </a:solidFill>
                <a:latin typeface="Calibri"/>
                <a:cs typeface="Calibri"/>
              </a:rPr>
              <a:t>ile</a:t>
            </a:r>
            <a:r>
              <a:rPr dirty="0" sz="1550" spc="12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dirty="0" sz="1550">
                <a:solidFill>
                  <a:srgbClr val="001F5F"/>
                </a:solidFill>
                <a:latin typeface="Calibri"/>
                <a:cs typeface="Calibri"/>
              </a:rPr>
              <a:t>ilgili</a:t>
            </a:r>
            <a:r>
              <a:rPr dirty="0" sz="1550" spc="204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dirty="0" sz="1550">
                <a:solidFill>
                  <a:srgbClr val="001F5F"/>
                </a:solidFill>
                <a:latin typeface="Calibri"/>
                <a:cs typeface="Calibri"/>
              </a:rPr>
              <a:t>kapatma</a:t>
            </a:r>
            <a:r>
              <a:rPr dirty="0" sz="1550" spc="65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dirty="0" sz="1550" spc="-10">
                <a:solidFill>
                  <a:srgbClr val="001F5F"/>
                </a:solidFill>
                <a:latin typeface="Calibri"/>
                <a:cs typeface="Calibri"/>
              </a:rPr>
              <a:t>işlemleri,</a:t>
            </a:r>
            <a:endParaRPr sz="1550">
              <a:latin typeface="Calibri"/>
              <a:cs typeface="Calibri"/>
            </a:endParaRPr>
          </a:p>
          <a:p>
            <a:pPr marL="411480" indent="-173355">
              <a:lnSpc>
                <a:spcPct val="100000"/>
              </a:lnSpc>
              <a:spcBef>
                <a:spcPts val="229"/>
              </a:spcBef>
              <a:buChar char="•"/>
              <a:tabLst>
                <a:tab pos="411480" algn="l"/>
              </a:tabLst>
            </a:pPr>
            <a:r>
              <a:rPr dirty="0" sz="1550">
                <a:solidFill>
                  <a:srgbClr val="001F5F"/>
                </a:solidFill>
                <a:latin typeface="Calibri"/>
                <a:cs typeface="Calibri"/>
              </a:rPr>
              <a:t>DİİB</a:t>
            </a:r>
            <a:r>
              <a:rPr dirty="0" sz="1550" spc="2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dirty="0" sz="1550">
                <a:solidFill>
                  <a:srgbClr val="001F5F"/>
                </a:solidFill>
                <a:latin typeface="Calibri"/>
                <a:cs typeface="Calibri"/>
              </a:rPr>
              <a:t>Revize</a:t>
            </a:r>
            <a:r>
              <a:rPr dirty="0" sz="1550" spc="105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dirty="0" sz="1550" spc="-10">
                <a:solidFill>
                  <a:srgbClr val="001F5F"/>
                </a:solidFill>
                <a:latin typeface="Calibri"/>
                <a:cs typeface="Calibri"/>
              </a:rPr>
              <a:t>işlemleri</a:t>
            </a:r>
            <a:endParaRPr sz="1550">
              <a:latin typeface="Calibri"/>
              <a:cs typeface="Calibri"/>
            </a:endParaRPr>
          </a:p>
        </p:txBody>
      </p:sp>
      <p:grpSp>
        <p:nvGrpSpPr>
          <p:cNvPr id="23" name="object 23"/>
          <p:cNvGrpSpPr/>
          <p:nvPr/>
        </p:nvGrpSpPr>
        <p:grpSpPr>
          <a:xfrm>
            <a:off x="2064766" y="4205478"/>
            <a:ext cx="2966720" cy="882015"/>
            <a:chOff x="2064766" y="4205478"/>
            <a:chExt cx="2966720" cy="882015"/>
          </a:xfrm>
        </p:grpSpPr>
        <p:sp>
          <p:nvSpPr>
            <p:cNvPr id="24" name="object 24"/>
            <p:cNvSpPr/>
            <p:nvPr/>
          </p:nvSpPr>
          <p:spPr>
            <a:xfrm>
              <a:off x="2071116" y="4211828"/>
              <a:ext cx="2954020" cy="869315"/>
            </a:xfrm>
            <a:custGeom>
              <a:avLst/>
              <a:gdLst/>
              <a:ahLst/>
              <a:cxnLst/>
              <a:rect l="l" t="t" r="r" b="b"/>
              <a:pathLst>
                <a:path w="2954020" h="869314">
                  <a:moveTo>
                    <a:pt x="2808732" y="0"/>
                  </a:moveTo>
                  <a:lnTo>
                    <a:pt x="144779" y="0"/>
                  </a:lnTo>
                  <a:lnTo>
                    <a:pt x="98999" y="7389"/>
                  </a:lnTo>
                  <a:lnTo>
                    <a:pt x="59253" y="27964"/>
                  </a:lnTo>
                  <a:lnTo>
                    <a:pt x="27919" y="59335"/>
                  </a:lnTo>
                  <a:lnTo>
                    <a:pt x="7376" y="99112"/>
                  </a:lnTo>
                  <a:lnTo>
                    <a:pt x="0" y="144907"/>
                  </a:lnTo>
                  <a:lnTo>
                    <a:pt x="0" y="724154"/>
                  </a:lnTo>
                  <a:lnTo>
                    <a:pt x="7376" y="769886"/>
                  </a:lnTo>
                  <a:lnTo>
                    <a:pt x="27919" y="809626"/>
                  </a:lnTo>
                  <a:lnTo>
                    <a:pt x="59253" y="840977"/>
                  </a:lnTo>
                  <a:lnTo>
                    <a:pt x="98999" y="861545"/>
                  </a:lnTo>
                  <a:lnTo>
                    <a:pt x="144779" y="868934"/>
                  </a:lnTo>
                  <a:lnTo>
                    <a:pt x="2808732" y="868934"/>
                  </a:lnTo>
                  <a:lnTo>
                    <a:pt x="2854512" y="861545"/>
                  </a:lnTo>
                  <a:lnTo>
                    <a:pt x="2894258" y="840977"/>
                  </a:lnTo>
                  <a:lnTo>
                    <a:pt x="2925592" y="809626"/>
                  </a:lnTo>
                  <a:lnTo>
                    <a:pt x="2946135" y="769886"/>
                  </a:lnTo>
                  <a:lnTo>
                    <a:pt x="2953511" y="724154"/>
                  </a:lnTo>
                  <a:lnTo>
                    <a:pt x="2953511" y="144907"/>
                  </a:lnTo>
                  <a:lnTo>
                    <a:pt x="2946135" y="99112"/>
                  </a:lnTo>
                  <a:lnTo>
                    <a:pt x="2925592" y="59335"/>
                  </a:lnTo>
                  <a:lnTo>
                    <a:pt x="2894258" y="27964"/>
                  </a:lnTo>
                  <a:lnTo>
                    <a:pt x="2854512" y="7389"/>
                  </a:lnTo>
                  <a:lnTo>
                    <a:pt x="2808732" y="0"/>
                  </a:lnTo>
                  <a:close/>
                </a:path>
              </a:pathLst>
            </a:custGeom>
            <a:solidFill>
              <a:srgbClr val="1F386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5" name="object 25"/>
            <p:cNvSpPr/>
            <p:nvPr/>
          </p:nvSpPr>
          <p:spPr>
            <a:xfrm>
              <a:off x="2071116" y="4211828"/>
              <a:ext cx="2954020" cy="869315"/>
            </a:xfrm>
            <a:custGeom>
              <a:avLst/>
              <a:gdLst/>
              <a:ahLst/>
              <a:cxnLst/>
              <a:rect l="l" t="t" r="r" b="b"/>
              <a:pathLst>
                <a:path w="2954020" h="869314">
                  <a:moveTo>
                    <a:pt x="0" y="144907"/>
                  </a:moveTo>
                  <a:lnTo>
                    <a:pt x="7376" y="99112"/>
                  </a:lnTo>
                  <a:lnTo>
                    <a:pt x="27919" y="59335"/>
                  </a:lnTo>
                  <a:lnTo>
                    <a:pt x="59253" y="27964"/>
                  </a:lnTo>
                  <a:lnTo>
                    <a:pt x="98999" y="7389"/>
                  </a:lnTo>
                  <a:lnTo>
                    <a:pt x="144779" y="0"/>
                  </a:lnTo>
                  <a:lnTo>
                    <a:pt x="2808732" y="0"/>
                  </a:lnTo>
                  <a:lnTo>
                    <a:pt x="2854512" y="7389"/>
                  </a:lnTo>
                  <a:lnTo>
                    <a:pt x="2894258" y="27964"/>
                  </a:lnTo>
                  <a:lnTo>
                    <a:pt x="2925592" y="59335"/>
                  </a:lnTo>
                  <a:lnTo>
                    <a:pt x="2946135" y="99112"/>
                  </a:lnTo>
                  <a:lnTo>
                    <a:pt x="2953511" y="144907"/>
                  </a:lnTo>
                  <a:lnTo>
                    <a:pt x="2953511" y="724154"/>
                  </a:lnTo>
                  <a:lnTo>
                    <a:pt x="2946135" y="769886"/>
                  </a:lnTo>
                  <a:lnTo>
                    <a:pt x="2925592" y="809626"/>
                  </a:lnTo>
                  <a:lnTo>
                    <a:pt x="2894258" y="840977"/>
                  </a:lnTo>
                  <a:lnTo>
                    <a:pt x="2854512" y="861545"/>
                  </a:lnTo>
                  <a:lnTo>
                    <a:pt x="2808732" y="868934"/>
                  </a:lnTo>
                  <a:lnTo>
                    <a:pt x="144779" y="868934"/>
                  </a:lnTo>
                  <a:lnTo>
                    <a:pt x="98999" y="861545"/>
                  </a:lnTo>
                  <a:lnTo>
                    <a:pt x="59253" y="840977"/>
                  </a:lnTo>
                  <a:lnTo>
                    <a:pt x="27919" y="809626"/>
                  </a:lnTo>
                  <a:lnTo>
                    <a:pt x="7376" y="769886"/>
                  </a:lnTo>
                  <a:lnTo>
                    <a:pt x="0" y="724154"/>
                  </a:lnTo>
                  <a:lnTo>
                    <a:pt x="0" y="144907"/>
                  </a:lnTo>
                  <a:close/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26" name="object 26"/>
          <p:cNvSpPr txBox="1"/>
          <p:nvPr/>
        </p:nvSpPr>
        <p:spPr>
          <a:xfrm>
            <a:off x="2621660" y="4378261"/>
            <a:ext cx="1848485" cy="496570"/>
          </a:xfrm>
          <a:prstGeom prst="rect">
            <a:avLst/>
          </a:prstGeom>
        </p:spPr>
        <p:txBody>
          <a:bodyPr wrap="square" lIns="0" tIns="17145" rIns="0" bIns="0" rtlCol="0" vert="horz">
            <a:spAutoFit/>
          </a:bodyPr>
          <a:lstStyle/>
          <a:p>
            <a:pPr algn="ctr">
              <a:lnSpc>
                <a:spcPts val="1830"/>
              </a:lnSpc>
              <a:spcBef>
                <a:spcPts val="135"/>
              </a:spcBef>
            </a:pPr>
            <a:r>
              <a:rPr dirty="0" sz="1550" b="0">
                <a:solidFill>
                  <a:srgbClr val="FFFFFF"/>
                </a:solidFill>
                <a:latin typeface="Calibri Light"/>
                <a:cs typeface="Calibri Light"/>
              </a:rPr>
              <a:t>Ticaret</a:t>
            </a:r>
            <a:r>
              <a:rPr dirty="0" sz="1550" spc="75" b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dirty="0" sz="1550" b="0">
                <a:solidFill>
                  <a:srgbClr val="FFFFFF"/>
                </a:solidFill>
                <a:latin typeface="Calibri Light"/>
                <a:cs typeface="Calibri Light"/>
              </a:rPr>
              <a:t>Bakanlığı</a:t>
            </a:r>
            <a:r>
              <a:rPr dirty="0" sz="1550" spc="114" b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dirty="0" sz="1550" spc="-20" b="0">
                <a:solidFill>
                  <a:srgbClr val="FFFFFF"/>
                </a:solidFill>
                <a:latin typeface="Calibri Light"/>
                <a:cs typeface="Calibri Light"/>
              </a:rPr>
              <a:t>Bölge</a:t>
            </a:r>
            <a:endParaRPr sz="1550">
              <a:latin typeface="Calibri Light"/>
              <a:cs typeface="Calibri Light"/>
            </a:endParaRPr>
          </a:p>
          <a:p>
            <a:pPr algn="ctr">
              <a:lnSpc>
                <a:spcPts val="1830"/>
              </a:lnSpc>
            </a:pPr>
            <a:r>
              <a:rPr dirty="0" sz="1550" spc="-10" b="0">
                <a:solidFill>
                  <a:srgbClr val="FFFFFF"/>
                </a:solidFill>
                <a:latin typeface="Calibri Light"/>
                <a:cs typeface="Calibri Light"/>
              </a:rPr>
              <a:t>Müdürlükleri</a:t>
            </a:r>
            <a:endParaRPr sz="1550">
              <a:latin typeface="Calibri Light"/>
              <a:cs typeface="Calibri Light"/>
            </a:endParaRPr>
          </a:p>
        </p:txBody>
      </p:sp>
      <p:grpSp>
        <p:nvGrpSpPr>
          <p:cNvPr id="27" name="object 27"/>
          <p:cNvGrpSpPr/>
          <p:nvPr/>
        </p:nvGrpSpPr>
        <p:grpSpPr>
          <a:xfrm>
            <a:off x="5009134" y="5174996"/>
            <a:ext cx="5261610" cy="982344"/>
            <a:chOff x="5009134" y="5174996"/>
            <a:chExt cx="5261610" cy="982344"/>
          </a:xfrm>
        </p:grpSpPr>
        <p:sp>
          <p:nvSpPr>
            <p:cNvPr id="28" name="object 28"/>
            <p:cNvSpPr/>
            <p:nvPr/>
          </p:nvSpPr>
          <p:spPr>
            <a:xfrm>
              <a:off x="5015484" y="5181346"/>
              <a:ext cx="5248910" cy="969644"/>
            </a:xfrm>
            <a:custGeom>
              <a:avLst/>
              <a:gdLst/>
              <a:ahLst/>
              <a:cxnLst/>
              <a:rect l="l" t="t" r="r" b="b"/>
              <a:pathLst>
                <a:path w="5248909" h="969645">
                  <a:moveTo>
                    <a:pt x="5087112" y="0"/>
                  </a:moveTo>
                  <a:lnTo>
                    <a:pt x="0" y="0"/>
                  </a:lnTo>
                  <a:lnTo>
                    <a:pt x="0" y="969530"/>
                  </a:lnTo>
                  <a:lnTo>
                    <a:pt x="5087112" y="969530"/>
                  </a:lnTo>
                  <a:lnTo>
                    <a:pt x="5130078" y="963759"/>
                  </a:lnTo>
                  <a:lnTo>
                    <a:pt x="5168674" y="947470"/>
                  </a:lnTo>
                  <a:lnTo>
                    <a:pt x="5201364" y="922205"/>
                  </a:lnTo>
                  <a:lnTo>
                    <a:pt x="5226614" y="889503"/>
                  </a:lnTo>
                  <a:lnTo>
                    <a:pt x="5242889" y="850904"/>
                  </a:lnTo>
                  <a:lnTo>
                    <a:pt x="5248656" y="807948"/>
                  </a:lnTo>
                  <a:lnTo>
                    <a:pt x="5248656" y="161670"/>
                  </a:lnTo>
                  <a:lnTo>
                    <a:pt x="5242889" y="118695"/>
                  </a:lnTo>
                  <a:lnTo>
                    <a:pt x="5226614" y="80075"/>
                  </a:lnTo>
                  <a:lnTo>
                    <a:pt x="5201364" y="47355"/>
                  </a:lnTo>
                  <a:lnTo>
                    <a:pt x="5168674" y="22074"/>
                  </a:lnTo>
                  <a:lnTo>
                    <a:pt x="5130078" y="5775"/>
                  </a:lnTo>
                  <a:lnTo>
                    <a:pt x="5087112" y="0"/>
                  </a:lnTo>
                  <a:close/>
                </a:path>
              </a:pathLst>
            </a:custGeom>
            <a:solidFill>
              <a:srgbClr val="FFFFFF">
                <a:alpha val="90194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9" name="object 29"/>
            <p:cNvSpPr/>
            <p:nvPr/>
          </p:nvSpPr>
          <p:spPr>
            <a:xfrm>
              <a:off x="5015484" y="5181346"/>
              <a:ext cx="5248910" cy="969644"/>
            </a:xfrm>
            <a:custGeom>
              <a:avLst/>
              <a:gdLst/>
              <a:ahLst/>
              <a:cxnLst/>
              <a:rect l="l" t="t" r="r" b="b"/>
              <a:pathLst>
                <a:path w="5248909" h="969645">
                  <a:moveTo>
                    <a:pt x="5248656" y="161670"/>
                  </a:moveTo>
                  <a:lnTo>
                    <a:pt x="5248656" y="807948"/>
                  </a:lnTo>
                  <a:lnTo>
                    <a:pt x="5242889" y="850904"/>
                  </a:lnTo>
                  <a:lnTo>
                    <a:pt x="5226614" y="889503"/>
                  </a:lnTo>
                  <a:lnTo>
                    <a:pt x="5201364" y="922205"/>
                  </a:lnTo>
                  <a:lnTo>
                    <a:pt x="5168674" y="947470"/>
                  </a:lnTo>
                  <a:lnTo>
                    <a:pt x="5130078" y="963759"/>
                  </a:lnTo>
                  <a:lnTo>
                    <a:pt x="5087112" y="969530"/>
                  </a:lnTo>
                  <a:lnTo>
                    <a:pt x="0" y="969530"/>
                  </a:lnTo>
                  <a:lnTo>
                    <a:pt x="0" y="0"/>
                  </a:lnTo>
                  <a:lnTo>
                    <a:pt x="5087112" y="0"/>
                  </a:lnTo>
                  <a:lnTo>
                    <a:pt x="5130078" y="5775"/>
                  </a:lnTo>
                  <a:lnTo>
                    <a:pt x="5168674" y="22074"/>
                  </a:lnTo>
                  <a:lnTo>
                    <a:pt x="5201364" y="47355"/>
                  </a:lnTo>
                  <a:lnTo>
                    <a:pt x="5226614" y="80075"/>
                  </a:lnTo>
                  <a:lnTo>
                    <a:pt x="5242889" y="118695"/>
                  </a:lnTo>
                  <a:lnTo>
                    <a:pt x="5248656" y="161670"/>
                  </a:lnTo>
                  <a:close/>
                </a:path>
              </a:pathLst>
            </a:custGeom>
            <a:ln w="12700">
              <a:solidFill>
                <a:srgbClr val="1F3863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30" name="object 30"/>
          <p:cNvSpPr txBox="1"/>
          <p:nvPr/>
        </p:nvSpPr>
        <p:spPr>
          <a:xfrm>
            <a:off x="5021834" y="5166029"/>
            <a:ext cx="5123815" cy="941705"/>
          </a:xfrm>
          <a:prstGeom prst="rect">
            <a:avLst/>
          </a:prstGeom>
        </p:spPr>
        <p:txBody>
          <a:bodyPr wrap="square" lIns="0" tIns="34925" rIns="0" bIns="0" rtlCol="0" vert="horz">
            <a:spAutoFit/>
          </a:bodyPr>
          <a:lstStyle/>
          <a:p>
            <a:pPr marL="362585" indent="-118110">
              <a:lnSpc>
                <a:spcPct val="100000"/>
              </a:lnSpc>
              <a:spcBef>
                <a:spcPts val="275"/>
              </a:spcBef>
              <a:buFont typeface="Arial"/>
              <a:buChar char="•"/>
              <a:tabLst>
                <a:tab pos="362585" algn="l"/>
              </a:tabLst>
            </a:pPr>
            <a:r>
              <a:rPr dirty="0" sz="1350">
                <a:solidFill>
                  <a:srgbClr val="001F5F"/>
                </a:solidFill>
                <a:latin typeface="Calibri"/>
                <a:cs typeface="Calibri"/>
              </a:rPr>
              <a:t>Hazine</a:t>
            </a:r>
            <a:r>
              <a:rPr dirty="0" sz="1350" spc="95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dirty="0" sz="1350">
                <a:solidFill>
                  <a:srgbClr val="001F5F"/>
                </a:solidFill>
                <a:latin typeface="Calibri"/>
                <a:cs typeface="Calibri"/>
              </a:rPr>
              <a:t>ve</a:t>
            </a:r>
            <a:r>
              <a:rPr dirty="0" sz="1350" spc="2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dirty="0" sz="1350">
                <a:solidFill>
                  <a:srgbClr val="001F5F"/>
                </a:solidFill>
                <a:latin typeface="Calibri"/>
                <a:cs typeface="Calibri"/>
              </a:rPr>
              <a:t>Maliye</a:t>
            </a:r>
            <a:r>
              <a:rPr dirty="0" sz="1350" spc="95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dirty="0" sz="1350" spc="-10">
                <a:solidFill>
                  <a:srgbClr val="001F5F"/>
                </a:solidFill>
                <a:latin typeface="Calibri"/>
                <a:cs typeface="Calibri"/>
              </a:rPr>
              <a:t>Bakanlığı,</a:t>
            </a:r>
            <a:endParaRPr sz="1350">
              <a:latin typeface="Calibri"/>
              <a:cs typeface="Calibri"/>
            </a:endParaRPr>
          </a:p>
          <a:p>
            <a:pPr marL="361950" indent="-117475">
              <a:lnSpc>
                <a:spcPct val="100000"/>
              </a:lnSpc>
              <a:spcBef>
                <a:spcPts val="185"/>
              </a:spcBef>
              <a:buChar char="•"/>
              <a:tabLst>
                <a:tab pos="361950" algn="l"/>
              </a:tabLst>
            </a:pPr>
            <a:r>
              <a:rPr dirty="0" sz="1350" spc="-10">
                <a:solidFill>
                  <a:srgbClr val="001F5F"/>
                </a:solidFill>
                <a:latin typeface="Calibri"/>
                <a:cs typeface="Calibri"/>
              </a:rPr>
              <a:t>Toprak</a:t>
            </a:r>
            <a:r>
              <a:rPr dirty="0" sz="1350" spc="5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dirty="0" sz="1350">
                <a:solidFill>
                  <a:srgbClr val="001F5F"/>
                </a:solidFill>
                <a:latin typeface="Calibri"/>
                <a:cs typeface="Calibri"/>
              </a:rPr>
              <a:t>Mahsulleri</a:t>
            </a:r>
            <a:r>
              <a:rPr dirty="0" sz="1350" spc="14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dirty="0" sz="1350">
                <a:solidFill>
                  <a:srgbClr val="001F5F"/>
                </a:solidFill>
                <a:latin typeface="Calibri"/>
                <a:cs typeface="Calibri"/>
              </a:rPr>
              <a:t>Ofisi</a:t>
            </a:r>
            <a:r>
              <a:rPr dirty="0" sz="1350" spc="5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dirty="0" sz="1350" spc="-10">
                <a:solidFill>
                  <a:srgbClr val="001F5F"/>
                </a:solidFill>
                <a:latin typeface="Calibri"/>
                <a:cs typeface="Calibri"/>
              </a:rPr>
              <a:t>(T.M.O.),</a:t>
            </a:r>
            <a:endParaRPr sz="1350">
              <a:latin typeface="Calibri"/>
              <a:cs typeface="Calibri"/>
            </a:endParaRPr>
          </a:p>
          <a:p>
            <a:pPr marL="361950" indent="-117475">
              <a:lnSpc>
                <a:spcPct val="100000"/>
              </a:lnSpc>
              <a:spcBef>
                <a:spcPts val="185"/>
              </a:spcBef>
              <a:buChar char="•"/>
              <a:tabLst>
                <a:tab pos="361950" algn="l"/>
              </a:tabLst>
            </a:pPr>
            <a:r>
              <a:rPr dirty="0" sz="1350">
                <a:solidFill>
                  <a:srgbClr val="001F5F"/>
                </a:solidFill>
                <a:latin typeface="Calibri"/>
                <a:cs typeface="Calibri"/>
              </a:rPr>
              <a:t>Türkiye</a:t>
            </a:r>
            <a:r>
              <a:rPr dirty="0" sz="1350" spc="5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dirty="0" sz="1350">
                <a:solidFill>
                  <a:srgbClr val="001F5F"/>
                </a:solidFill>
                <a:latin typeface="Calibri"/>
                <a:cs typeface="Calibri"/>
              </a:rPr>
              <a:t>Odalar</a:t>
            </a:r>
            <a:r>
              <a:rPr dirty="0" sz="1350" spc="135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dirty="0" sz="1350">
                <a:solidFill>
                  <a:srgbClr val="001F5F"/>
                </a:solidFill>
                <a:latin typeface="Calibri"/>
                <a:cs typeface="Calibri"/>
              </a:rPr>
              <a:t>ve</a:t>
            </a:r>
            <a:r>
              <a:rPr dirty="0" sz="1350" spc="-55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dirty="0" sz="1350">
                <a:solidFill>
                  <a:srgbClr val="001F5F"/>
                </a:solidFill>
                <a:latin typeface="Calibri"/>
                <a:cs typeface="Calibri"/>
              </a:rPr>
              <a:t>Borsalar</a:t>
            </a:r>
            <a:r>
              <a:rPr dirty="0" sz="1350" spc="6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dirty="0" sz="1350" spc="-10">
                <a:solidFill>
                  <a:srgbClr val="001F5F"/>
                </a:solidFill>
                <a:latin typeface="Calibri"/>
                <a:cs typeface="Calibri"/>
              </a:rPr>
              <a:t>Birliği</a:t>
            </a:r>
            <a:endParaRPr sz="1350">
              <a:latin typeface="Calibri"/>
              <a:cs typeface="Calibri"/>
            </a:endParaRPr>
          </a:p>
          <a:p>
            <a:pPr marL="361950" indent="-117475">
              <a:lnSpc>
                <a:spcPct val="100000"/>
              </a:lnSpc>
              <a:spcBef>
                <a:spcPts val="180"/>
              </a:spcBef>
              <a:buChar char="•"/>
              <a:tabLst>
                <a:tab pos="361950" algn="l"/>
              </a:tabLst>
            </a:pPr>
            <a:r>
              <a:rPr dirty="0" sz="1350">
                <a:solidFill>
                  <a:srgbClr val="001F5F"/>
                </a:solidFill>
                <a:latin typeface="Calibri"/>
                <a:cs typeface="Calibri"/>
              </a:rPr>
              <a:t>Şeker</a:t>
            </a:r>
            <a:r>
              <a:rPr dirty="0" sz="1350" spc="114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dirty="0" sz="1350">
                <a:solidFill>
                  <a:srgbClr val="001F5F"/>
                </a:solidFill>
                <a:latin typeface="Calibri"/>
                <a:cs typeface="Calibri"/>
              </a:rPr>
              <a:t>Dairesi ve</a:t>
            </a:r>
            <a:r>
              <a:rPr dirty="0" sz="1350" spc="-5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dirty="0" sz="1350">
                <a:solidFill>
                  <a:srgbClr val="001F5F"/>
                </a:solidFill>
                <a:latin typeface="Calibri"/>
                <a:cs typeface="Calibri"/>
              </a:rPr>
              <a:t>ilgili</a:t>
            </a:r>
            <a:r>
              <a:rPr dirty="0" sz="1350" spc="13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dirty="0" sz="1350">
                <a:solidFill>
                  <a:srgbClr val="001F5F"/>
                </a:solidFill>
                <a:latin typeface="Calibri"/>
                <a:cs typeface="Calibri"/>
              </a:rPr>
              <a:t>fabrikaları,</a:t>
            </a:r>
            <a:r>
              <a:rPr dirty="0" sz="1350" spc="4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dirty="0" sz="1350" spc="-25">
                <a:solidFill>
                  <a:srgbClr val="001F5F"/>
                </a:solidFill>
                <a:latin typeface="Calibri"/>
                <a:cs typeface="Calibri"/>
              </a:rPr>
              <a:t>vb.</a:t>
            </a:r>
            <a:endParaRPr sz="1350">
              <a:latin typeface="Calibri"/>
              <a:cs typeface="Calibri"/>
            </a:endParaRPr>
          </a:p>
        </p:txBody>
      </p:sp>
      <p:grpSp>
        <p:nvGrpSpPr>
          <p:cNvPr id="31" name="object 31"/>
          <p:cNvGrpSpPr/>
          <p:nvPr/>
        </p:nvGrpSpPr>
        <p:grpSpPr>
          <a:xfrm>
            <a:off x="2064766" y="5120132"/>
            <a:ext cx="2957195" cy="1083310"/>
            <a:chOff x="2064766" y="5120132"/>
            <a:chExt cx="2957195" cy="1083310"/>
          </a:xfrm>
        </p:grpSpPr>
        <p:sp>
          <p:nvSpPr>
            <p:cNvPr id="32" name="object 32"/>
            <p:cNvSpPr/>
            <p:nvPr/>
          </p:nvSpPr>
          <p:spPr>
            <a:xfrm>
              <a:off x="2071116" y="5126482"/>
              <a:ext cx="2944495" cy="1070610"/>
            </a:xfrm>
            <a:custGeom>
              <a:avLst/>
              <a:gdLst/>
              <a:ahLst/>
              <a:cxnLst/>
              <a:rect l="l" t="t" r="r" b="b"/>
              <a:pathLst>
                <a:path w="2944495" h="1070610">
                  <a:moveTo>
                    <a:pt x="2766060" y="0"/>
                  </a:moveTo>
                  <a:lnTo>
                    <a:pt x="178307" y="0"/>
                  </a:lnTo>
                  <a:lnTo>
                    <a:pt x="130924" y="6372"/>
                  </a:lnTo>
                  <a:lnTo>
                    <a:pt x="88335" y="24355"/>
                  </a:lnTo>
                  <a:lnTo>
                    <a:pt x="52244" y="52244"/>
                  </a:lnTo>
                  <a:lnTo>
                    <a:pt x="24355" y="88335"/>
                  </a:lnTo>
                  <a:lnTo>
                    <a:pt x="6372" y="130924"/>
                  </a:lnTo>
                  <a:lnTo>
                    <a:pt x="0" y="178308"/>
                  </a:lnTo>
                  <a:lnTo>
                    <a:pt x="0" y="891768"/>
                  </a:lnTo>
                  <a:lnTo>
                    <a:pt x="6372" y="939182"/>
                  </a:lnTo>
                  <a:lnTo>
                    <a:pt x="24355" y="981788"/>
                  </a:lnTo>
                  <a:lnTo>
                    <a:pt x="52244" y="1017885"/>
                  </a:lnTo>
                  <a:lnTo>
                    <a:pt x="88335" y="1045775"/>
                  </a:lnTo>
                  <a:lnTo>
                    <a:pt x="130924" y="1063755"/>
                  </a:lnTo>
                  <a:lnTo>
                    <a:pt x="178307" y="1070127"/>
                  </a:lnTo>
                  <a:lnTo>
                    <a:pt x="2766060" y="1070127"/>
                  </a:lnTo>
                  <a:lnTo>
                    <a:pt x="2813443" y="1063755"/>
                  </a:lnTo>
                  <a:lnTo>
                    <a:pt x="2856032" y="1045775"/>
                  </a:lnTo>
                  <a:lnTo>
                    <a:pt x="2892123" y="1017885"/>
                  </a:lnTo>
                  <a:lnTo>
                    <a:pt x="2920012" y="981788"/>
                  </a:lnTo>
                  <a:lnTo>
                    <a:pt x="2937995" y="939182"/>
                  </a:lnTo>
                  <a:lnTo>
                    <a:pt x="2944368" y="891768"/>
                  </a:lnTo>
                  <a:lnTo>
                    <a:pt x="2944368" y="178308"/>
                  </a:lnTo>
                  <a:lnTo>
                    <a:pt x="2937995" y="130924"/>
                  </a:lnTo>
                  <a:lnTo>
                    <a:pt x="2920012" y="88335"/>
                  </a:lnTo>
                  <a:lnTo>
                    <a:pt x="2892123" y="52244"/>
                  </a:lnTo>
                  <a:lnTo>
                    <a:pt x="2856032" y="24355"/>
                  </a:lnTo>
                  <a:lnTo>
                    <a:pt x="2813443" y="6372"/>
                  </a:lnTo>
                  <a:lnTo>
                    <a:pt x="2766060" y="0"/>
                  </a:lnTo>
                  <a:close/>
                </a:path>
              </a:pathLst>
            </a:custGeom>
            <a:solidFill>
              <a:srgbClr val="1F386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3" name="object 33"/>
            <p:cNvSpPr/>
            <p:nvPr/>
          </p:nvSpPr>
          <p:spPr>
            <a:xfrm>
              <a:off x="2071116" y="5126482"/>
              <a:ext cx="2944495" cy="1070610"/>
            </a:xfrm>
            <a:custGeom>
              <a:avLst/>
              <a:gdLst/>
              <a:ahLst/>
              <a:cxnLst/>
              <a:rect l="l" t="t" r="r" b="b"/>
              <a:pathLst>
                <a:path w="2944495" h="1070610">
                  <a:moveTo>
                    <a:pt x="0" y="178308"/>
                  </a:moveTo>
                  <a:lnTo>
                    <a:pt x="6372" y="130924"/>
                  </a:lnTo>
                  <a:lnTo>
                    <a:pt x="24355" y="88335"/>
                  </a:lnTo>
                  <a:lnTo>
                    <a:pt x="52244" y="52244"/>
                  </a:lnTo>
                  <a:lnTo>
                    <a:pt x="88335" y="24355"/>
                  </a:lnTo>
                  <a:lnTo>
                    <a:pt x="130924" y="6372"/>
                  </a:lnTo>
                  <a:lnTo>
                    <a:pt x="178307" y="0"/>
                  </a:lnTo>
                  <a:lnTo>
                    <a:pt x="2766060" y="0"/>
                  </a:lnTo>
                  <a:lnTo>
                    <a:pt x="2813443" y="6372"/>
                  </a:lnTo>
                  <a:lnTo>
                    <a:pt x="2856032" y="24355"/>
                  </a:lnTo>
                  <a:lnTo>
                    <a:pt x="2892123" y="52244"/>
                  </a:lnTo>
                  <a:lnTo>
                    <a:pt x="2920012" y="88335"/>
                  </a:lnTo>
                  <a:lnTo>
                    <a:pt x="2937995" y="130924"/>
                  </a:lnTo>
                  <a:lnTo>
                    <a:pt x="2944368" y="178308"/>
                  </a:lnTo>
                  <a:lnTo>
                    <a:pt x="2944368" y="891768"/>
                  </a:lnTo>
                  <a:lnTo>
                    <a:pt x="2937995" y="939182"/>
                  </a:lnTo>
                  <a:lnTo>
                    <a:pt x="2920012" y="981788"/>
                  </a:lnTo>
                  <a:lnTo>
                    <a:pt x="2892123" y="1017885"/>
                  </a:lnTo>
                  <a:lnTo>
                    <a:pt x="2856032" y="1045775"/>
                  </a:lnTo>
                  <a:lnTo>
                    <a:pt x="2813443" y="1063755"/>
                  </a:lnTo>
                  <a:lnTo>
                    <a:pt x="2766060" y="1070127"/>
                  </a:lnTo>
                  <a:lnTo>
                    <a:pt x="178307" y="1070127"/>
                  </a:lnTo>
                  <a:lnTo>
                    <a:pt x="130924" y="1063755"/>
                  </a:lnTo>
                  <a:lnTo>
                    <a:pt x="88335" y="1045775"/>
                  </a:lnTo>
                  <a:lnTo>
                    <a:pt x="52244" y="1017885"/>
                  </a:lnTo>
                  <a:lnTo>
                    <a:pt x="24355" y="981788"/>
                  </a:lnTo>
                  <a:lnTo>
                    <a:pt x="6372" y="939182"/>
                  </a:lnTo>
                  <a:lnTo>
                    <a:pt x="0" y="891768"/>
                  </a:lnTo>
                  <a:lnTo>
                    <a:pt x="0" y="178308"/>
                  </a:lnTo>
                  <a:close/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34" name="object 34"/>
          <p:cNvSpPr txBox="1"/>
          <p:nvPr/>
        </p:nvSpPr>
        <p:spPr>
          <a:xfrm>
            <a:off x="2831973" y="5491670"/>
            <a:ext cx="1410970" cy="3003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b="0">
                <a:solidFill>
                  <a:srgbClr val="FFFFFF"/>
                </a:solidFill>
                <a:latin typeface="Calibri Light"/>
                <a:cs typeface="Calibri Light"/>
              </a:rPr>
              <a:t>Diğer</a:t>
            </a:r>
            <a:r>
              <a:rPr dirty="0" sz="1800" spc="-40" b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dirty="0" sz="1800" spc="-10" b="0">
                <a:solidFill>
                  <a:srgbClr val="FFFFFF"/>
                </a:solidFill>
                <a:latin typeface="Calibri Light"/>
                <a:cs typeface="Calibri Light"/>
              </a:rPr>
              <a:t>Kurumlar</a:t>
            </a:r>
            <a:endParaRPr sz="1800">
              <a:latin typeface="Calibri Light"/>
              <a:cs typeface="Calibri Light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43293" rIns="0" bIns="0" rtlCol="0" vert="horz">
            <a:spAutoFit/>
          </a:bodyPr>
          <a:lstStyle/>
          <a:p>
            <a:pPr marL="2033905" marR="5080" indent="-1281430">
              <a:lnSpc>
                <a:spcPts val="2600"/>
              </a:lnSpc>
              <a:spcBef>
                <a:spcPts val="395"/>
              </a:spcBef>
            </a:pPr>
            <a:r>
              <a:rPr dirty="0" spc="-180"/>
              <a:t>DAHİLDE</a:t>
            </a:r>
            <a:r>
              <a:rPr dirty="0" spc="10"/>
              <a:t> </a:t>
            </a:r>
            <a:r>
              <a:rPr dirty="0" spc="-250"/>
              <a:t>İŞLEME</a:t>
            </a:r>
            <a:r>
              <a:rPr dirty="0" spc="20"/>
              <a:t> </a:t>
            </a:r>
            <a:r>
              <a:rPr dirty="0" spc="-330"/>
              <a:t>İZNİ</a:t>
            </a:r>
            <a:r>
              <a:rPr dirty="0" spc="85"/>
              <a:t> </a:t>
            </a:r>
            <a:r>
              <a:rPr dirty="0"/>
              <a:t>VE</a:t>
            </a:r>
            <a:r>
              <a:rPr dirty="0" spc="-30"/>
              <a:t> </a:t>
            </a:r>
            <a:r>
              <a:rPr dirty="0" spc="-190"/>
              <a:t>DAHİLDE</a:t>
            </a:r>
            <a:r>
              <a:rPr dirty="0" spc="50"/>
              <a:t> </a:t>
            </a:r>
            <a:r>
              <a:rPr dirty="0" spc="-240"/>
              <a:t>İŞLEME</a:t>
            </a:r>
            <a:r>
              <a:rPr dirty="0" spc="65"/>
              <a:t> </a:t>
            </a:r>
            <a:r>
              <a:rPr dirty="0" spc="-345"/>
              <a:t>İZİN </a:t>
            </a:r>
            <a:r>
              <a:rPr dirty="0" spc="-204"/>
              <a:t>BELGESİ</a:t>
            </a:r>
            <a:r>
              <a:rPr dirty="0" spc="35"/>
              <a:t> </a:t>
            </a:r>
            <a:r>
              <a:rPr dirty="0" spc="-140"/>
              <a:t>ARASINDAKİ</a:t>
            </a:r>
            <a:r>
              <a:rPr dirty="0" spc="65"/>
              <a:t> </a:t>
            </a:r>
            <a:r>
              <a:rPr dirty="0" spc="-20"/>
              <a:t>FARK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3326638" y="3592703"/>
            <a:ext cx="5544820" cy="817880"/>
            <a:chOff x="3326638" y="3592703"/>
            <a:chExt cx="5544820" cy="817880"/>
          </a:xfrm>
        </p:grpSpPr>
        <p:sp>
          <p:nvSpPr>
            <p:cNvPr id="4" name="object 4"/>
            <p:cNvSpPr/>
            <p:nvPr/>
          </p:nvSpPr>
          <p:spPr>
            <a:xfrm>
              <a:off x="3735324" y="3599053"/>
              <a:ext cx="5130165" cy="805180"/>
            </a:xfrm>
            <a:custGeom>
              <a:avLst/>
              <a:gdLst/>
              <a:ahLst/>
              <a:cxnLst/>
              <a:rect l="l" t="t" r="r" b="b"/>
              <a:pathLst>
                <a:path w="5130165" h="805179">
                  <a:moveTo>
                    <a:pt x="5129783" y="0"/>
                  </a:moveTo>
                  <a:lnTo>
                    <a:pt x="402336" y="0"/>
                  </a:lnTo>
                  <a:lnTo>
                    <a:pt x="0" y="402463"/>
                  </a:lnTo>
                  <a:lnTo>
                    <a:pt x="402336" y="804926"/>
                  </a:lnTo>
                  <a:lnTo>
                    <a:pt x="5129783" y="804926"/>
                  </a:lnTo>
                  <a:lnTo>
                    <a:pt x="512978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/>
            <p:cNvSpPr/>
            <p:nvPr/>
          </p:nvSpPr>
          <p:spPr>
            <a:xfrm>
              <a:off x="3735324" y="3599053"/>
              <a:ext cx="5130165" cy="805180"/>
            </a:xfrm>
            <a:custGeom>
              <a:avLst/>
              <a:gdLst/>
              <a:ahLst/>
              <a:cxnLst/>
              <a:rect l="l" t="t" r="r" b="b"/>
              <a:pathLst>
                <a:path w="5130165" h="805179">
                  <a:moveTo>
                    <a:pt x="5129783" y="804926"/>
                  </a:moveTo>
                  <a:lnTo>
                    <a:pt x="402336" y="804926"/>
                  </a:lnTo>
                  <a:lnTo>
                    <a:pt x="0" y="402463"/>
                  </a:lnTo>
                  <a:lnTo>
                    <a:pt x="402336" y="0"/>
                  </a:lnTo>
                  <a:lnTo>
                    <a:pt x="5129783" y="0"/>
                  </a:lnTo>
                  <a:lnTo>
                    <a:pt x="5129783" y="804926"/>
                  </a:lnTo>
                  <a:close/>
                </a:path>
              </a:pathLst>
            </a:custGeom>
            <a:ln w="12700">
              <a:solidFill>
                <a:srgbClr val="1F3863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/>
            <p:cNvSpPr/>
            <p:nvPr/>
          </p:nvSpPr>
          <p:spPr>
            <a:xfrm>
              <a:off x="3332988" y="3599053"/>
              <a:ext cx="805180" cy="805180"/>
            </a:xfrm>
            <a:custGeom>
              <a:avLst/>
              <a:gdLst/>
              <a:ahLst/>
              <a:cxnLst/>
              <a:rect l="l" t="t" r="r" b="b"/>
              <a:pathLst>
                <a:path w="805179" h="805179">
                  <a:moveTo>
                    <a:pt x="402336" y="0"/>
                  </a:moveTo>
                  <a:lnTo>
                    <a:pt x="355406" y="2708"/>
                  </a:lnTo>
                  <a:lnTo>
                    <a:pt x="310069" y="10630"/>
                  </a:lnTo>
                  <a:lnTo>
                    <a:pt x="266626" y="23465"/>
                  </a:lnTo>
                  <a:lnTo>
                    <a:pt x="225378" y="40911"/>
                  </a:lnTo>
                  <a:lnTo>
                    <a:pt x="186628" y="62664"/>
                  </a:lnTo>
                  <a:lnTo>
                    <a:pt x="150676" y="88424"/>
                  </a:lnTo>
                  <a:lnTo>
                    <a:pt x="117824" y="117887"/>
                  </a:lnTo>
                  <a:lnTo>
                    <a:pt x="88374" y="150753"/>
                  </a:lnTo>
                  <a:lnTo>
                    <a:pt x="62627" y="186718"/>
                  </a:lnTo>
                  <a:lnTo>
                    <a:pt x="40885" y="225480"/>
                  </a:lnTo>
                  <a:lnTo>
                    <a:pt x="23450" y="266738"/>
                  </a:lnTo>
                  <a:lnTo>
                    <a:pt x="10623" y="310189"/>
                  </a:lnTo>
                  <a:lnTo>
                    <a:pt x="2706" y="355531"/>
                  </a:lnTo>
                  <a:lnTo>
                    <a:pt x="0" y="402463"/>
                  </a:lnTo>
                  <a:lnTo>
                    <a:pt x="2706" y="449394"/>
                  </a:lnTo>
                  <a:lnTo>
                    <a:pt x="10623" y="494736"/>
                  </a:lnTo>
                  <a:lnTo>
                    <a:pt x="23450" y="538187"/>
                  </a:lnTo>
                  <a:lnTo>
                    <a:pt x="40885" y="579445"/>
                  </a:lnTo>
                  <a:lnTo>
                    <a:pt x="62627" y="618207"/>
                  </a:lnTo>
                  <a:lnTo>
                    <a:pt x="88374" y="654172"/>
                  </a:lnTo>
                  <a:lnTo>
                    <a:pt x="117824" y="687038"/>
                  </a:lnTo>
                  <a:lnTo>
                    <a:pt x="150676" y="716501"/>
                  </a:lnTo>
                  <a:lnTo>
                    <a:pt x="186628" y="742261"/>
                  </a:lnTo>
                  <a:lnTo>
                    <a:pt x="225378" y="764014"/>
                  </a:lnTo>
                  <a:lnTo>
                    <a:pt x="266626" y="781460"/>
                  </a:lnTo>
                  <a:lnTo>
                    <a:pt x="310069" y="794295"/>
                  </a:lnTo>
                  <a:lnTo>
                    <a:pt x="355406" y="802217"/>
                  </a:lnTo>
                  <a:lnTo>
                    <a:pt x="402336" y="804926"/>
                  </a:lnTo>
                  <a:lnTo>
                    <a:pt x="449265" y="802217"/>
                  </a:lnTo>
                  <a:lnTo>
                    <a:pt x="494602" y="794295"/>
                  </a:lnTo>
                  <a:lnTo>
                    <a:pt x="538045" y="781460"/>
                  </a:lnTo>
                  <a:lnTo>
                    <a:pt x="579293" y="764014"/>
                  </a:lnTo>
                  <a:lnTo>
                    <a:pt x="618043" y="742261"/>
                  </a:lnTo>
                  <a:lnTo>
                    <a:pt x="653995" y="716501"/>
                  </a:lnTo>
                  <a:lnTo>
                    <a:pt x="686847" y="687038"/>
                  </a:lnTo>
                  <a:lnTo>
                    <a:pt x="716297" y="654172"/>
                  </a:lnTo>
                  <a:lnTo>
                    <a:pt x="742044" y="618207"/>
                  </a:lnTo>
                  <a:lnTo>
                    <a:pt x="763786" y="579445"/>
                  </a:lnTo>
                  <a:lnTo>
                    <a:pt x="781221" y="538187"/>
                  </a:lnTo>
                  <a:lnTo>
                    <a:pt x="794048" y="494736"/>
                  </a:lnTo>
                  <a:lnTo>
                    <a:pt x="801965" y="449394"/>
                  </a:lnTo>
                  <a:lnTo>
                    <a:pt x="804672" y="402463"/>
                  </a:lnTo>
                  <a:lnTo>
                    <a:pt x="801965" y="355531"/>
                  </a:lnTo>
                  <a:lnTo>
                    <a:pt x="794048" y="310189"/>
                  </a:lnTo>
                  <a:lnTo>
                    <a:pt x="781221" y="266738"/>
                  </a:lnTo>
                  <a:lnTo>
                    <a:pt x="763786" y="225480"/>
                  </a:lnTo>
                  <a:lnTo>
                    <a:pt x="742044" y="186718"/>
                  </a:lnTo>
                  <a:lnTo>
                    <a:pt x="716297" y="150753"/>
                  </a:lnTo>
                  <a:lnTo>
                    <a:pt x="686847" y="117887"/>
                  </a:lnTo>
                  <a:lnTo>
                    <a:pt x="653995" y="88424"/>
                  </a:lnTo>
                  <a:lnTo>
                    <a:pt x="618043" y="62664"/>
                  </a:lnTo>
                  <a:lnTo>
                    <a:pt x="579293" y="40911"/>
                  </a:lnTo>
                  <a:lnTo>
                    <a:pt x="538045" y="23465"/>
                  </a:lnTo>
                  <a:lnTo>
                    <a:pt x="494602" y="10630"/>
                  </a:lnTo>
                  <a:lnTo>
                    <a:pt x="449265" y="2708"/>
                  </a:lnTo>
                  <a:lnTo>
                    <a:pt x="402336" y="0"/>
                  </a:lnTo>
                  <a:close/>
                </a:path>
              </a:pathLst>
            </a:custGeom>
            <a:solidFill>
              <a:srgbClr val="1F386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" name="object 7"/>
            <p:cNvSpPr/>
            <p:nvPr/>
          </p:nvSpPr>
          <p:spPr>
            <a:xfrm>
              <a:off x="3332988" y="3599053"/>
              <a:ext cx="805180" cy="805180"/>
            </a:xfrm>
            <a:custGeom>
              <a:avLst/>
              <a:gdLst/>
              <a:ahLst/>
              <a:cxnLst/>
              <a:rect l="l" t="t" r="r" b="b"/>
              <a:pathLst>
                <a:path w="805179" h="805179">
                  <a:moveTo>
                    <a:pt x="0" y="402463"/>
                  </a:moveTo>
                  <a:lnTo>
                    <a:pt x="2706" y="355531"/>
                  </a:lnTo>
                  <a:lnTo>
                    <a:pt x="10623" y="310189"/>
                  </a:lnTo>
                  <a:lnTo>
                    <a:pt x="23450" y="266738"/>
                  </a:lnTo>
                  <a:lnTo>
                    <a:pt x="40885" y="225480"/>
                  </a:lnTo>
                  <a:lnTo>
                    <a:pt x="62627" y="186718"/>
                  </a:lnTo>
                  <a:lnTo>
                    <a:pt x="88374" y="150753"/>
                  </a:lnTo>
                  <a:lnTo>
                    <a:pt x="117824" y="117887"/>
                  </a:lnTo>
                  <a:lnTo>
                    <a:pt x="150676" y="88424"/>
                  </a:lnTo>
                  <a:lnTo>
                    <a:pt x="186628" y="62664"/>
                  </a:lnTo>
                  <a:lnTo>
                    <a:pt x="225378" y="40911"/>
                  </a:lnTo>
                  <a:lnTo>
                    <a:pt x="266626" y="23465"/>
                  </a:lnTo>
                  <a:lnTo>
                    <a:pt x="310069" y="10630"/>
                  </a:lnTo>
                  <a:lnTo>
                    <a:pt x="355406" y="2708"/>
                  </a:lnTo>
                  <a:lnTo>
                    <a:pt x="402336" y="0"/>
                  </a:lnTo>
                  <a:lnTo>
                    <a:pt x="449265" y="2708"/>
                  </a:lnTo>
                  <a:lnTo>
                    <a:pt x="494602" y="10630"/>
                  </a:lnTo>
                  <a:lnTo>
                    <a:pt x="538045" y="23465"/>
                  </a:lnTo>
                  <a:lnTo>
                    <a:pt x="579293" y="40911"/>
                  </a:lnTo>
                  <a:lnTo>
                    <a:pt x="618043" y="62664"/>
                  </a:lnTo>
                  <a:lnTo>
                    <a:pt x="653995" y="88424"/>
                  </a:lnTo>
                  <a:lnTo>
                    <a:pt x="686847" y="117887"/>
                  </a:lnTo>
                  <a:lnTo>
                    <a:pt x="716297" y="150753"/>
                  </a:lnTo>
                  <a:lnTo>
                    <a:pt x="742044" y="186718"/>
                  </a:lnTo>
                  <a:lnTo>
                    <a:pt x="763786" y="225480"/>
                  </a:lnTo>
                  <a:lnTo>
                    <a:pt x="781221" y="266738"/>
                  </a:lnTo>
                  <a:lnTo>
                    <a:pt x="794048" y="310189"/>
                  </a:lnTo>
                  <a:lnTo>
                    <a:pt x="801965" y="355531"/>
                  </a:lnTo>
                  <a:lnTo>
                    <a:pt x="804672" y="402463"/>
                  </a:lnTo>
                  <a:lnTo>
                    <a:pt x="801965" y="449394"/>
                  </a:lnTo>
                  <a:lnTo>
                    <a:pt x="794048" y="494736"/>
                  </a:lnTo>
                  <a:lnTo>
                    <a:pt x="781221" y="538187"/>
                  </a:lnTo>
                  <a:lnTo>
                    <a:pt x="763786" y="579445"/>
                  </a:lnTo>
                  <a:lnTo>
                    <a:pt x="742044" y="618207"/>
                  </a:lnTo>
                  <a:lnTo>
                    <a:pt x="716297" y="654172"/>
                  </a:lnTo>
                  <a:lnTo>
                    <a:pt x="686847" y="687038"/>
                  </a:lnTo>
                  <a:lnTo>
                    <a:pt x="653995" y="716501"/>
                  </a:lnTo>
                  <a:lnTo>
                    <a:pt x="618043" y="742261"/>
                  </a:lnTo>
                  <a:lnTo>
                    <a:pt x="579293" y="764014"/>
                  </a:lnTo>
                  <a:lnTo>
                    <a:pt x="538045" y="781460"/>
                  </a:lnTo>
                  <a:lnTo>
                    <a:pt x="494602" y="794295"/>
                  </a:lnTo>
                  <a:lnTo>
                    <a:pt x="449265" y="802217"/>
                  </a:lnTo>
                  <a:lnTo>
                    <a:pt x="402336" y="804926"/>
                  </a:lnTo>
                  <a:lnTo>
                    <a:pt x="355406" y="802217"/>
                  </a:lnTo>
                  <a:lnTo>
                    <a:pt x="310069" y="794295"/>
                  </a:lnTo>
                  <a:lnTo>
                    <a:pt x="266626" y="781460"/>
                  </a:lnTo>
                  <a:lnTo>
                    <a:pt x="225378" y="764014"/>
                  </a:lnTo>
                  <a:lnTo>
                    <a:pt x="186628" y="742261"/>
                  </a:lnTo>
                  <a:lnTo>
                    <a:pt x="150676" y="716501"/>
                  </a:lnTo>
                  <a:lnTo>
                    <a:pt x="117824" y="687038"/>
                  </a:lnTo>
                  <a:lnTo>
                    <a:pt x="88374" y="654172"/>
                  </a:lnTo>
                  <a:lnTo>
                    <a:pt x="62627" y="618207"/>
                  </a:lnTo>
                  <a:lnTo>
                    <a:pt x="40885" y="579445"/>
                  </a:lnTo>
                  <a:lnTo>
                    <a:pt x="23450" y="538187"/>
                  </a:lnTo>
                  <a:lnTo>
                    <a:pt x="10623" y="494736"/>
                  </a:lnTo>
                  <a:lnTo>
                    <a:pt x="2706" y="449394"/>
                  </a:lnTo>
                  <a:lnTo>
                    <a:pt x="0" y="402463"/>
                  </a:lnTo>
                  <a:close/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8" name="object 8"/>
          <p:cNvGrpSpPr/>
          <p:nvPr/>
        </p:nvGrpSpPr>
        <p:grpSpPr>
          <a:xfrm>
            <a:off x="3326638" y="4617084"/>
            <a:ext cx="5544820" cy="817880"/>
            <a:chOff x="3326638" y="4617084"/>
            <a:chExt cx="5544820" cy="817880"/>
          </a:xfrm>
        </p:grpSpPr>
        <p:sp>
          <p:nvSpPr>
            <p:cNvPr id="9" name="object 9"/>
            <p:cNvSpPr/>
            <p:nvPr/>
          </p:nvSpPr>
          <p:spPr>
            <a:xfrm>
              <a:off x="3735324" y="4623434"/>
              <a:ext cx="5130165" cy="805180"/>
            </a:xfrm>
            <a:custGeom>
              <a:avLst/>
              <a:gdLst/>
              <a:ahLst/>
              <a:cxnLst/>
              <a:rect l="l" t="t" r="r" b="b"/>
              <a:pathLst>
                <a:path w="5130165" h="805179">
                  <a:moveTo>
                    <a:pt x="5129783" y="0"/>
                  </a:moveTo>
                  <a:lnTo>
                    <a:pt x="402336" y="0"/>
                  </a:lnTo>
                  <a:lnTo>
                    <a:pt x="0" y="402463"/>
                  </a:lnTo>
                  <a:lnTo>
                    <a:pt x="402336" y="804926"/>
                  </a:lnTo>
                  <a:lnTo>
                    <a:pt x="5129783" y="804926"/>
                  </a:lnTo>
                  <a:lnTo>
                    <a:pt x="512978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" name="object 10"/>
            <p:cNvSpPr/>
            <p:nvPr/>
          </p:nvSpPr>
          <p:spPr>
            <a:xfrm>
              <a:off x="3735324" y="4623434"/>
              <a:ext cx="5130165" cy="805180"/>
            </a:xfrm>
            <a:custGeom>
              <a:avLst/>
              <a:gdLst/>
              <a:ahLst/>
              <a:cxnLst/>
              <a:rect l="l" t="t" r="r" b="b"/>
              <a:pathLst>
                <a:path w="5130165" h="805179">
                  <a:moveTo>
                    <a:pt x="5129783" y="804926"/>
                  </a:moveTo>
                  <a:lnTo>
                    <a:pt x="402336" y="804926"/>
                  </a:lnTo>
                  <a:lnTo>
                    <a:pt x="0" y="402463"/>
                  </a:lnTo>
                  <a:lnTo>
                    <a:pt x="402336" y="0"/>
                  </a:lnTo>
                  <a:lnTo>
                    <a:pt x="5129783" y="0"/>
                  </a:lnTo>
                  <a:lnTo>
                    <a:pt x="5129783" y="804926"/>
                  </a:lnTo>
                  <a:close/>
                </a:path>
              </a:pathLst>
            </a:custGeom>
            <a:ln w="12700">
              <a:solidFill>
                <a:srgbClr val="1F3863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1" name="object 11"/>
            <p:cNvSpPr/>
            <p:nvPr/>
          </p:nvSpPr>
          <p:spPr>
            <a:xfrm>
              <a:off x="3332988" y="4623434"/>
              <a:ext cx="805180" cy="805180"/>
            </a:xfrm>
            <a:custGeom>
              <a:avLst/>
              <a:gdLst/>
              <a:ahLst/>
              <a:cxnLst/>
              <a:rect l="l" t="t" r="r" b="b"/>
              <a:pathLst>
                <a:path w="805179" h="805179">
                  <a:moveTo>
                    <a:pt x="402336" y="0"/>
                  </a:moveTo>
                  <a:lnTo>
                    <a:pt x="355406" y="2708"/>
                  </a:lnTo>
                  <a:lnTo>
                    <a:pt x="310069" y="10630"/>
                  </a:lnTo>
                  <a:lnTo>
                    <a:pt x="266626" y="23465"/>
                  </a:lnTo>
                  <a:lnTo>
                    <a:pt x="225378" y="40911"/>
                  </a:lnTo>
                  <a:lnTo>
                    <a:pt x="186628" y="62664"/>
                  </a:lnTo>
                  <a:lnTo>
                    <a:pt x="150676" y="88424"/>
                  </a:lnTo>
                  <a:lnTo>
                    <a:pt x="117824" y="117887"/>
                  </a:lnTo>
                  <a:lnTo>
                    <a:pt x="88374" y="150753"/>
                  </a:lnTo>
                  <a:lnTo>
                    <a:pt x="62627" y="186718"/>
                  </a:lnTo>
                  <a:lnTo>
                    <a:pt x="40885" y="225480"/>
                  </a:lnTo>
                  <a:lnTo>
                    <a:pt x="23450" y="266738"/>
                  </a:lnTo>
                  <a:lnTo>
                    <a:pt x="10623" y="310189"/>
                  </a:lnTo>
                  <a:lnTo>
                    <a:pt x="2706" y="355531"/>
                  </a:lnTo>
                  <a:lnTo>
                    <a:pt x="0" y="402463"/>
                  </a:lnTo>
                  <a:lnTo>
                    <a:pt x="2706" y="449394"/>
                  </a:lnTo>
                  <a:lnTo>
                    <a:pt x="10623" y="494736"/>
                  </a:lnTo>
                  <a:lnTo>
                    <a:pt x="23450" y="538187"/>
                  </a:lnTo>
                  <a:lnTo>
                    <a:pt x="40885" y="579445"/>
                  </a:lnTo>
                  <a:lnTo>
                    <a:pt x="62627" y="618207"/>
                  </a:lnTo>
                  <a:lnTo>
                    <a:pt x="88374" y="654172"/>
                  </a:lnTo>
                  <a:lnTo>
                    <a:pt x="117824" y="687038"/>
                  </a:lnTo>
                  <a:lnTo>
                    <a:pt x="150676" y="716501"/>
                  </a:lnTo>
                  <a:lnTo>
                    <a:pt x="186628" y="742261"/>
                  </a:lnTo>
                  <a:lnTo>
                    <a:pt x="225378" y="764014"/>
                  </a:lnTo>
                  <a:lnTo>
                    <a:pt x="266626" y="781460"/>
                  </a:lnTo>
                  <a:lnTo>
                    <a:pt x="310069" y="794295"/>
                  </a:lnTo>
                  <a:lnTo>
                    <a:pt x="355406" y="802217"/>
                  </a:lnTo>
                  <a:lnTo>
                    <a:pt x="402336" y="804926"/>
                  </a:lnTo>
                  <a:lnTo>
                    <a:pt x="449265" y="802217"/>
                  </a:lnTo>
                  <a:lnTo>
                    <a:pt x="494602" y="794295"/>
                  </a:lnTo>
                  <a:lnTo>
                    <a:pt x="538045" y="781460"/>
                  </a:lnTo>
                  <a:lnTo>
                    <a:pt x="579293" y="764014"/>
                  </a:lnTo>
                  <a:lnTo>
                    <a:pt x="618043" y="742261"/>
                  </a:lnTo>
                  <a:lnTo>
                    <a:pt x="653995" y="716501"/>
                  </a:lnTo>
                  <a:lnTo>
                    <a:pt x="686847" y="687038"/>
                  </a:lnTo>
                  <a:lnTo>
                    <a:pt x="716297" y="654172"/>
                  </a:lnTo>
                  <a:lnTo>
                    <a:pt x="742044" y="618207"/>
                  </a:lnTo>
                  <a:lnTo>
                    <a:pt x="763786" y="579445"/>
                  </a:lnTo>
                  <a:lnTo>
                    <a:pt x="781221" y="538187"/>
                  </a:lnTo>
                  <a:lnTo>
                    <a:pt x="794048" y="494736"/>
                  </a:lnTo>
                  <a:lnTo>
                    <a:pt x="801965" y="449394"/>
                  </a:lnTo>
                  <a:lnTo>
                    <a:pt x="804672" y="402463"/>
                  </a:lnTo>
                  <a:lnTo>
                    <a:pt x="801965" y="355531"/>
                  </a:lnTo>
                  <a:lnTo>
                    <a:pt x="794048" y="310189"/>
                  </a:lnTo>
                  <a:lnTo>
                    <a:pt x="781221" y="266738"/>
                  </a:lnTo>
                  <a:lnTo>
                    <a:pt x="763786" y="225480"/>
                  </a:lnTo>
                  <a:lnTo>
                    <a:pt x="742044" y="186718"/>
                  </a:lnTo>
                  <a:lnTo>
                    <a:pt x="716297" y="150753"/>
                  </a:lnTo>
                  <a:lnTo>
                    <a:pt x="686847" y="117887"/>
                  </a:lnTo>
                  <a:lnTo>
                    <a:pt x="653995" y="88424"/>
                  </a:lnTo>
                  <a:lnTo>
                    <a:pt x="618043" y="62664"/>
                  </a:lnTo>
                  <a:lnTo>
                    <a:pt x="579293" y="40911"/>
                  </a:lnTo>
                  <a:lnTo>
                    <a:pt x="538045" y="23465"/>
                  </a:lnTo>
                  <a:lnTo>
                    <a:pt x="494602" y="10630"/>
                  </a:lnTo>
                  <a:lnTo>
                    <a:pt x="449265" y="2708"/>
                  </a:lnTo>
                  <a:lnTo>
                    <a:pt x="402336" y="0"/>
                  </a:lnTo>
                  <a:close/>
                </a:path>
              </a:pathLst>
            </a:custGeom>
            <a:solidFill>
              <a:srgbClr val="1F386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2" name="object 12"/>
            <p:cNvSpPr/>
            <p:nvPr/>
          </p:nvSpPr>
          <p:spPr>
            <a:xfrm>
              <a:off x="3332988" y="4623434"/>
              <a:ext cx="805180" cy="805180"/>
            </a:xfrm>
            <a:custGeom>
              <a:avLst/>
              <a:gdLst/>
              <a:ahLst/>
              <a:cxnLst/>
              <a:rect l="l" t="t" r="r" b="b"/>
              <a:pathLst>
                <a:path w="805179" h="805179">
                  <a:moveTo>
                    <a:pt x="0" y="402463"/>
                  </a:moveTo>
                  <a:lnTo>
                    <a:pt x="2706" y="355531"/>
                  </a:lnTo>
                  <a:lnTo>
                    <a:pt x="10623" y="310189"/>
                  </a:lnTo>
                  <a:lnTo>
                    <a:pt x="23450" y="266738"/>
                  </a:lnTo>
                  <a:lnTo>
                    <a:pt x="40885" y="225480"/>
                  </a:lnTo>
                  <a:lnTo>
                    <a:pt x="62627" y="186718"/>
                  </a:lnTo>
                  <a:lnTo>
                    <a:pt x="88374" y="150753"/>
                  </a:lnTo>
                  <a:lnTo>
                    <a:pt x="117824" y="117887"/>
                  </a:lnTo>
                  <a:lnTo>
                    <a:pt x="150676" y="88424"/>
                  </a:lnTo>
                  <a:lnTo>
                    <a:pt x="186628" y="62664"/>
                  </a:lnTo>
                  <a:lnTo>
                    <a:pt x="225378" y="40911"/>
                  </a:lnTo>
                  <a:lnTo>
                    <a:pt x="266626" y="23465"/>
                  </a:lnTo>
                  <a:lnTo>
                    <a:pt x="310069" y="10630"/>
                  </a:lnTo>
                  <a:lnTo>
                    <a:pt x="355406" y="2708"/>
                  </a:lnTo>
                  <a:lnTo>
                    <a:pt x="402336" y="0"/>
                  </a:lnTo>
                  <a:lnTo>
                    <a:pt x="449265" y="2708"/>
                  </a:lnTo>
                  <a:lnTo>
                    <a:pt x="494602" y="10630"/>
                  </a:lnTo>
                  <a:lnTo>
                    <a:pt x="538045" y="23465"/>
                  </a:lnTo>
                  <a:lnTo>
                    <a:pt x="579293" y="40911"/>
                  </a:lnTo>
                  <a:lnTo>
                    <a:pt x="618043" y="62664"/>
                  </a:lnTo>
                  <a:lnTo>
                    <a:pt x="653995" y="88424"/>
                  </a:lnTo>
                  <a:lnTo>
                    <a:pt x="686847" y="117887"/>
                  </a:lnTo>
                  <a:lnTo>
                    <a:pt x="716297" y="150753"/>
                  </a:lnTo>
                  <a:lnTo>
                    <a:pt x="742044" y="186718"/>
                  </a:lnTo>
                  <a:lnTo>
                    <a:pt x="763786" y="225480"/>
                  </a:lnTo>
                  <a:lnTo>
                    <a:pt x="781221" y="266738"/>
                  </a:lnTo>
                  <a:lnTo>
                    <a:pt x="794048" y="310189"/>
                  </a:lnTo>
                  <a:lnTo>
                    <a:pt x="801965" y="355531"/>
                  </a:lnTo>
                  <a:lnTo>
                    <a:pt x="804672" y="402463"/>
                  </a:lnTo>
                  <a:lnTo>
                    <a:pt x="801965" y="449394"/>
                  </a:lnTo>
                  <a:lnTo>
                    <a:pt x="794048" y="494736"/>
                  </a:lnTo>
                  <a:lnTo>
                    <a:pt x="781221" y="538187"/>
                  </a:lnTo>
                  <a:lnTo>
                    <a:pt x="763786" y="579445"/>
                  </a:lnTo>
                  <a:lnTo>
                    <a:pt x="742044" y="618207"/>
                  </a:lnTo>
                  <a:lnTo>
                    <a:pt x="716297" y="654172"/>
                  </a:lnTo>
                  <a:lnTo>
                    <a:pt x="686847" y="687038"/>
                  </a:lnTo>
                  <a:lnTo>
                    <a:pt x="653995" y="716501"/>
                  </a:lnTo>
                  <a:lnTo>
                    <a:pt x="618043" y="742261"/>
                  </a:lnTo>
                  <a:lnTo>
                    <a:pt x="579293" y="764014"/>
                  </a:lnTo>
                  <a:lnTo>
                    <a:pt x="538045" y="781460"/>
                  </a:lnTo>
                  <a:lnTo>
                    <a:pt x="494602" y="794295"/>
                  </a:lnTo>
                  <a:lnTo>
                    <a:pt x="449265" y="802217"/>
                  </a:lnTo>
                  <a:lnTo>
                    <a:pt x="402336" y="804926"/>
                  </a:lnTo>
                  <a:lnTo>
                    <a:pt x="355406" y="802217"/>
                  </a:lnTo>
                  <a:lnTo>
                    <a:pt x="310069" y="794295"/>
                  </a:lnTo>
                  <a:lnTo>
                    <a:pt x="266626" y="781460"/>
                  </a:lnTo>
                  <a:lnTo>
                    <a:pt x="225378" y="764014"/>
                  </a:lnTo>
                  <a:lnTo>
                    <a:pt x="186628" y="742261"/>
                  </a:lnTo>
                  <a:lnTo>
                    <a:pt x="150676" y="716501"/>
                  </a:lnTo>
                  <a:lnTo>
                    <a:pt x="117824" y="687038"/>
                  </a:lnTo>
                  <a:lnTo>
                    <a:pt x="88374" y="654172"/>
                  </a:lnTo>
                  <a:lnTo>
                    <a:pt x="62627" y="618207"/>
                  </a:lnTo>
                  <a:lnTo>
                    <a:pt x="40885" y="579445"/>
                  </a:lnTo>
                  <a:lnTo>
                    <a:pt x="23450" y="538187"/>
                  </a:lnTo>
                  <a:lnTo>
                    <a:pt x="10623" y="494736"/>
                  </a:lnTo>
                  <a:lnTo>
                    <a:pt x="2706" y="449394"/>
                  </a:lnTo>
                  <a:lnTo>
                    <a:pt x="0" y="402463"/>
                  </a:lnTo>
                  <a:close/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13" name="object 13"/>
          <p:cNvGrpSpPr/>
          <p:nvPr/>
        </p:nvGrpSpPr>
        <p:grpSpPr>
          <a:xfrm>
            <a:off x="3728973" y="5641479"/>
            <a:ext cx="5142865" cy="817880"/>
            <a:chOff x="3728973" y="5641479"/>
            <a:chExt cx="5142865" cy="817880"/>
          </a:xfrm>
        </p:grpSpPr>
        <p:sp>
          <p:nvSpPr>
            <p:cNvPr id="14" name="object 14"/>
            <p:cNvSpPr/>
            <p:nvPr/>
          </p:nvSpPr>
          <p:spPr>
            <a:xfrm>
              <a:off x="3735323" y="5647829"/>
              <a:ext cx="5130165" cy="805180"/>
            </a:xfrm>
            <a:custGeom>
              <a:avLst/>
              <a:gdLst/>
              <a:ahLst/>
              <a:cxnLst/>
              <a:rect l="l" t="t" r="r" b="b"/>
              <a:pathLst>
                <a:path w="5130165" h="805179">
                  <a:moveTo>
                    <a:pt x="5129783" y="0"/>
                  </a:moveTo>
                  <a:lnTo>
                    <a:pt x="402336" y="0"/>
                  </a:lnTo>
                  <a:lnTo>
                    <a:pt x="0" y="402437"/>
                  </a:lnTo>
                  <a:lnTo>
                    <a:pt x="402336" y="804875"/>
                  </a:lnTo>
                  <a:lnTo>
                    <a:pt x="5129783" y="804875"/>
                  </a:lnTo>
                  <a:lnTo>
                    <a:pt x="512978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5" name="object 15"/>
            <p:cNvSpPr/>
            <p:nvPr/>
          </p:nvSpPr>
          <p:spPr>
            <a:xfrm>
              <a:off x="3735323" y="5647829"/>
              <a:ext cx="5130165" cy="805180"/>
            </a:xfrm>
            <a:custGeom>
              <a:avLst/>
              <a:gdLst/>
              <a:ahLst/>
              <a:cxnLst/>
              <a:rect l="l" t="t" r="r" b="b"/>
              <a:pathLst>
                <a:path w="5130165" h="805179">
                  <a:moveTo>
                    <a:pt x="5129783" y="804875"/>
                  </a:moveTo>
                  <a:lnTo>
                    <a:pt x="402336" y="804875"/>
                  </a:lnTo>
                  <a:lnTo>
                    <a:pt x="0" y="402437"/>
                  </a:lnTo>
                  <a:lnTo>
                    <a:pt x="402336" y="0"/>
                  </a:lnTo>
                  <a:lnTo>
                    <a:pt x="5129783" y="0"/>
                  </a:lnTo>
                  <a:lnTo>
                    <a:pt x="5129783" y="804875"/>
                  </a:lnTo>
                  <a:close/>
                </a:path>
              </a:pathLst>
            </a:custGeom>
            <a:ln w="12700">
              <a:solidFill>
                <a:srgbClr val="1F3863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6" name="object 16"/>
          <p:cNvSpPr txBox="1"/>
          <p:nvPr/>
        </p:nvSpPr>
        <p:spPr>
          <a:xfrm>
            <a:off x="4298569" y="3742944"/>
            <a:ext cx="4448175" cy="2630170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algn="ctr" marL="5715">
              <a:lnSpc>
                <a:spcPts val="1730"/>
              </a:lnSpc>
              <a:spcBef>
                <a:spcPts val="110"/>
              </a:spcBef>
            </a:pPr>
            <a:r>
              <a:rPr dirty="0" sz="1500">
                <a:solidFill>
                  <a:srgbClr val="1F3863"/>
                </a:solidFill>
                <a:latin typeface="Calibri"/>
                <a:cs typeface="Calibri"/>
              </a:rPr>
              <a:t>Dahilde</a:t>
            </a:r>
            <a:r>
              <a:rPr dirty="0" sz="1500" spc="-9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1500">
                <a:solidFill>
                  <a:srgbClr val="1F3863"/>
                </a:solidFill>
                <a:latin typeface="Calibri"/>
                <a:cs typeface="Calibri"/>
              </a:rPr>
              <a:t>İşleme </a:t>
            </a:r>
            <a:r>
              <a:rPr dirty="0" sz="1500" spc="-10">
                <a:solidFill>
                  <a:srgbClr val="1F3863"/>
                </a:solidFill>
                <a:latin typeface="Calibri"/>
                <a:cs typeface="Calibri"/>
              </a:rPr>
              <a:t>İzni</a:t>
            </a:r>
            <a:r>
              <a:rPr dirty="0" sz="1500" spc="-6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1500">
                <a:solidFill>
                  <a:srgbClr val="1F3863"/>
                </a:solidFill>
                <a:latin typeface="Calibri"/>
                <a:cs typeface="Calibri"/>
              </a:rPr>
              <a:t>verilecek</a:t>
            </a:r>
            <a:r>
              <a:rPr dirty="0" sz="1500" spc="95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1500">
                <a:solidFill>
                  <a:srgbClr val="1F3863"/>
                </a:solidFill>
                <a:latin typeface="Calibri"/>
                <a:cs typeface="Calibri"/>
              </a:rPr>
              <a:t>olan</a:t>
            </a:r>
            <a:r>
              <a:rPr dirty="0" sz="1500" spc="-75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1500">
                <a:solidFill>
                  <a:srgbClr val="1F3863"/>
                </a:solidFill>
                <a:latin typeface="Calibri"/>
                <a:cs typeface="Calibri"/>
              </a:rPr>
              <a:t>işlemler</a:t>
            </a:r>
            <a:r>
              <a:rPr dirty="0" sz="1500" spc="15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1500" b="1">
                <a:solidFill>
                  <a:srgbClr val="1F3863"/>
                </a:solidFill>
                <a:latin typeface="Calibri"/>
                <a:cs typeface="Calibri"/>
              </a:rPr>
              <a:t>2006/12</a:t>
            </a:r>
            <a:r>
              <a:rPr dirty="0" sz="1500" spc="-100" b="1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1500" spc="-10" b="1">
                <a:solidFill>
                  <a:srgbClr val="1F3863"/>
                </a:solidFill>
                <a:latin typeface="Calibri"/>
                <a:cs typeface="Calibri"/>
              </a:rPr>
              <a:t>sayılı</a:t>
            </a:r>
            <a:endParaRPr sz="1500">
              <a:latin typeface="Calibri"/>
              <a:cs typeface="Calibri"/>
            </a:endParaRPr>
          </a:p>
          <a:p>
            <a:pPr algn="ctr" marL="15875">
              <a:lnSpc>
                <a:spcPts val="1730"/>
              </a:lnSpc>
            </a:pPr>
            <a:r>
              <a:rPr dirty="0" sz="1500" b="1">
                <a:solidFill>
                  <a:srgbClr val="1F3863"/>
                </a:solidFill>
                <a:latin typeface="Calibri"/>
                <a:cs typeface="Calibri"/>
              </a:rPr>
              <a:t>DİR</a:t>
            </a:r>
            <a:r>
              <a:rPr dirty="0" sz="1500" spc="-55" b="1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1500" spc="-10" b="1">
                <a:solidFill>
                  <a:srgbClr val="1F3863"/>
                </a:solidFill>
                <a:latin typeface="Calibri"/>
                <a:cs typeface="Calibri"/>
              </a:rPr>
              <a:t>Tebliği</a:t>
            </a:r>
            <a:r>
              <a:rPr dirty="0" sz="1500" spc="-10">
                <a:solidFill>
                  <a:srgbClr val="1F3863"/>
                </a:solidFill>
                <a:latin typeface="Calibri"/>
                <a:cs typeface="Calibri"/>
              </a:rPr>
              <a:t>’nin</a:t>
            </a:r>
            <a:r>
              <a:rPr dirty="0" sz="1500" spc="1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1500">
                <a:solidFill>
                  <a:srgbClr val="1F3863"/>
                </a:solidFill>
                <a:latin typeface="Calibri"/>
                <a:cs typeface="Calibri"/>
              </a:rPr>
              <a:t>14</a:t>
            </a:r>
            <a:r>
              <a:rPr dirty="0" sz="1500" spc="-10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1500">
                <a:solidFill>
                  <a:srgbClr val="1F3863"/>
                </a:solidFill>
                <a:latin typeface="Calibri"/>
                <a:cs typeface="Calibri"/>
              </a:rPr>
              <a:t>üncü</a:t>
            </a:r>
            <a:r>
              <a:rPr dirty="0" sz="1500" spc="15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1500">
                <a:solidFill>
                  <a:srgbClr val="1F3863"/>
                </a:solidFill>
                <a:latin typeface="Calibri"/>
                <a:cs typeface="Calibri"/>
              </a:rPr>
              <a:t>maddesinde</a:t>
            </a:r>
            <a:r>
              <a:rPr dirty="0" sz="1500" spc="-15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1500" spc="-10">
                <a:solidFill>
                  <a:srgbClr val="1F3863"/>
                </a:solidFill>
                <a:latin typeface="Calibri"/>
                <a:cs typeface="Calibri"/>
              </a:rPr>
              <a:t>sayılmaktadır.</a:t>
            </a:r>
            <a:endParaRPr sz="15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15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20"/>
              </a:spcBef>
            </a:pPr>
            <a:endParaRPr sz="1500">
              <a:latin typeface="Calibri"/>
              <a:cs typeface="Calibri"/>
            </a:endParaRPr>
          </a:p>
          <a:p>
            <a:pPr algn="ctr" marL="48895" marR="38100" indent="5715">
              <a:lnSpc>
                <a:spcPts val="1660"/>
              </a:lnSpc>
              <a:spcBef>
                <a:spcPts val="5"/>
              </a:spcBef>
            </a:pPr>
            <a:r>
              <a:rPr dirty="0" sz="1500">
                <a:solidFill>
                  <a:srgbClr val="1F3863"/>
                </a:solidFill>
                <a:latin typeface="Calibri"/>
                <a:cs typeface="Calibri"/>
              </a:rPr>
              <a:t>Dİİ;</a:t>
            </a:r>
            <a:r>
              <a:rPr dirty="0" sz="1500" spc="65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1500">
                <a:solidFill>
                  <a:srgbClr val="1F3863"/>
                </a:solidFill>
                <a:latin typeface="Calibri"/>
                <a:cs typeface="Calibri"/>
              </a:rPr>
              <a:t>eşyanın</a:t>
            </a:r>
            <a:r>
              <a:rPr dirty="0" sz="1500" spc="-114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1500">
                <a:solidFill>
                  <a:srgbClr val="1F3863"/>
                </a:solidFill>
                <a:latin typeface="Calibri"/>
                <a:cs typeface="Calibri"/>
              </a:rPr>
              <a:t>tamir</a:t>
            </a:r>
            <a:r>
              <a:rPr dirty="0" sz="1500" spc="-6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1500">
                <a:solidFill>
                  <a:srgbClr val="1F3863"/>
                </a:solidFill>
                <a:latin typeface="Calibri"/>
                <a:cs typeface="Calibri"/>
              </a:rPr>
              <a:t>edilmesi,</a:t>
            </a:r>
            <a:r>
              <a:rPr dirty="0" sz="1500" spc="25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1500">
                <a:solidFill>
                  <a:srgbClr val="1F3863"/>
                </a:solidFill>
                <a:latin typeface="Calibri"/>
                <a:cs typeface="Calibri"/>
              </a:rPr>
              <a:t>boyanması,</a:t>
            </a:r>
            <a:r>
              <a:rPr dirty="0" sz="1500" spc="-13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1500" spc="-10">
                <a:solidFill>
                  <a:srgbClr val="1F3863"/>
                </a:solidFill>
                <a:latin typeface="Calibri"/>
                <a:cs typeface="Calibri"/>
              </a:rPr>
              <a:t>yenilenmesi, </a:t>
            </a:r>
            <a:r>
              <a:rPr dirty="0" sz="1500">
                <a:solidFill>
                  <a:srgbClr val="1F3863"/>
                </a:solidFill>
                <a:latin typeface="Calibri"/>
                <a:cs typeface="Calibri"/>
              </a:rPr>
              <a:t>monte</a:t>
            </a:r>
            <a:r>
              <a:rPr dirty="0" sz="1500" spc="-9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1500">
                <a:solidFill>
                  <a:srgbClr val="1F3863"/>
                </a:solidFill>
                <a:latin typeface="Calibri"/>
                <a:cs typeface="Calibri"/>
              </a:rPr>
              <a:t>edilmesi,</a:t>
            </a:r>
            <a:r>
              <a:rPr dirty="0" sz="1500" spc="-5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1500" spc="-10">
                <a:solidFill>
                  <a:srgbClr val="1F3863"/>
                </a:solidFill>
                <a:latin typeface="Calibri"/>
                <a:cs typeface="Calibri"/>
              </a:rPr>
              <a:t>birleştirilmesi,</a:t>
            </a:r>
            <a:r>
              <a:rPr dirty="0" sz="1500" spc="-7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1500">
                <a:solidFill>
                  <a:srgbClr val="1F3863"/>
                </a:solidFill>
                <a:latin typeface="Calibri"/>
                <a:cs typeface="Calibri"/>
              </a:rPr>
              <a:t>ambalajlanması,</a:t>
            </a:r>
            <a:r>
              <a:rPr dirty="0" sz="1500" spc="-75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1500" spc="-10">
                <a:solidFill>
                  <a:srgbClr val="1F3863"/>
                </a:solidFill>
                <a:latin typeface="Calibri"/>
                <a:cs typeface="Calibri"/>
              </a:rPr>
              <a:t>bedelsiz </a:t>
            </a:r>
            <a:r>
              <a:rPr dirty="0" sz="1500">
                <a:solidFill>
                  <a:srgbClr val="1F3863"/>
                </a:solidFill>
                <a:latin typeface="Calibri"/>
                <a:cs typeface="Calibri"/>
              </a:rPr>
              <a:t>ithalatı</a:t>
            </a:r>
            <a:r>
              <a:rPr dirty="0" sz="1500" spc="-55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1500">
                <a:solidFill>
                  <a:srgbClr val="1F3863"/>
                </a:solidFill>
                <a:latin typeface="Calibri"/>
                <a:cs typeface="Calibri"/>
              </a:rPr>
              <a:t>vb.</a:t>
            </a:r>
            <a:r>
              <a:rPr dirty="0" sz="1500" spc="-15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1500">
                <a:solidFill>
                  <a:srgbClr val="1F3863"/>
                </a:solidFill>
                <a:latin typeface="Calibri"/>
                <a:cs typeface="Calibri"/>
              </a:rPr>
              <a:t>işlemler</a:t>
            </a:r>
            <a:r>
              <a:rPr dirty="0" sz="1500" spc="-15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1500">
                <a:solidFill>
                  <a:srgbClr val="1F3863"/>
                </a:solidFill>
                <a:latin typeface="Calibri"/>
                <a:cs typeface="Calibri"/>
              </a:rPr>
              <a:t>için</a:t>
            </a:r>
            <a:r>
              <a:rPr dirty="0" sz="1500" spc="-6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1500">
                <a:solidFill>
                  <a:srgbClr val="1F3863"/>
                </a:solidFill>
                <a:latin typeface="Calibri"/>
                <a:cs typeface="Calibri"/>
              </a:rPr>
              <a:t>gümrük</a:t>
            </a:r>
            <a:r>
              <a:rPr dirty="0" sz="1500" spc="-3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1500" spc="-10">
                <a:solidFill>
                  <a:srgbClr val="1F3863"/>
                </a:solidFill>
                <a:latin typeface="Calibri"/>
                <a:cs typeface="Calibri"/>
              </a:rPr>
              <a:t>idarelerince</a:t>
            </a:r>
            <a:r>
              <a:rPr dirty="0" sz="1500" spc="-15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1500" spc="-10">
                <a:solidFill>
                  <a:srgbClr val="1F3863"/>
                </a:solidFill>
                <a:latin typeface="Calibri"/>
                <a:cs typeface="Calibri"/>
              </a:rPr>
              <a:t>verilir.</a:t>
            </a:r>
            <a:endParaRPr sz="15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290"/>
              </a:spcBef>
            </a:pPr>
            <a:endParaRPr sz="1500">
              <a:latin typeface="Calibri"/>
              <a:cs typeface="Calibri"/>
            </a:endParaRPr>
          </a:p>
          <a:p>
            <a:pPr algn="ctr" marL="12065" marR="5080">
              <a:lnSpc>
                <a:spcPts val="1660"/>
              </a:lnSpc>
            </a:pPr>
            <a:r>
              <a:rPr dirty="0" sz="1500" spc="-10">
                <a:solidFill>
                  <a:srgbClr val="1F3863"/>
                </a:solidFill>
                <a:latin typeface="Calibri"/>
                <a:cs typeface="Calibri"/>
              </a:rPr>
              <a:t>Yukarıda</a:t>
            </a:r>
            <a:r>
              <a:rPr dirty="0" sz="1500" spc="-75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1500">
                <a:solidFill>
                  <a:srgbClr val="1F3863"/>
                </a:solidFill>
                <a:latin typeface="Calibri"/>
                <a:cs typeface="Calibri"/>
              </a:rPr>
              <a:t>sayılan</a:t>
            </a:r>
            <a:r>
              <a:rPr dirty="0" sz="1500" spc="-13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1500">
                <a:solidFill>
                  <a:srgbClr val="1F3863"/>
                </a:solidFill>
                <a:latin typeface="Calibri"/>
                <a:cs typeface="Calibri"/>
              </a:rPr>
              <a:t>işlemler</a:t>
            </a:r>
            <a:r>
              <a:rPr dirty="0" sz="1500" spc="-35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1500">
                <a:solidFill>
                  <a:srgbClr val="1F3863"/>
                </a:solidFill>
                <a:latin typeface="Calibri"/>
                <a:cs typeface="Calibri"/>
              </a:rPr>
              <a:t>dışında</a:t>
            </a:r>
            <a:r>
              <a:rPr dirty="0" sz="1500" spc="-7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1500">
                <a:solidFill>
                  <a:srgbClr val="1F3863"/>
                </a:solidFill>
                <a:latin typeface="Calibri"/>
                <a:cs typeface="Calibri"/>
              </a:rPr>
              <a:t>Ticaret Bakanlığı</a:t>
            </a:r>
            <a:r>
              <a:rPr dirty="0" sz="1500" spc="-114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1500" spc="-10">
                <a:solidFill>
                  <a:srgbClr val="1F3863"/>
                </a:solidFill>
                <a:latin typeface="Calibri"/>
                <a:cs typeface="Calibri"/>
              </a:rPr>
              <a:t>(İhracat </a:t>
            </a:r>
            <a:r>
              <a:rPr dirty="0" sz="1500">
                <a:solidFill>
                  <a:srgbClr val="1F3863"/>
                </a:solidFill>
                <a:latin typeface="Calibri"/>
                <a:cs typeface="Calibri"/>
              </a:rPr>
              <a:t>Genel</a:t>
            </a:r>
            <a:r>
              <a:rPr dirty="0" sz="1500" spc="-35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1500">
                <a:solidFill>
                  <a:srgbClr val="1F3863"/>
                </a:solidFill>
                <a:latin typeface="Calibri"/>
                <a:cs typeface="Calibri"/>
              </a:rPr>
              <a:t>Müdürlüğü)</a:t>
            </a:r>
            <a:r>
              <a:rPr dirty="0" sz="1500" spc="-35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1500" spc="-10">
                <a:solidFill>
                  <a:srgbClr val="1F3863"/>
                </a:solidFill>
                <a:latin typeface="Calibri"/>
                <a:cs typeface="Calibri"/>
              </a:rPr>
              <a:t>tarafından</a:t>
            </a:r>
            <a:r>
              <a:rPr dirty="0" sz="1500" spc="-75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1500">
                <a:solidFill>
                  <a:srgbClr val="1F3863"/>
                </a:solidFill>
                <a:latin typeface="Calibri"/>
                <a:cs typeface="Calibri"/>
              </a:rPr>
              <a:t>Dahilde</a:t>
            </a:r>
            <a:r>
              <a:rPr dirty="0" sz="1500" spc="-9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1500">
                <a:solidFill>
                  <a:srgbClr val="1F3863"/>
                </a:solidFill>
                <a:latin typeface="Calibri"/>
                <a:cs typeface="Calibri"/>
              </a:rPr>
              <a:t>İşleme</a:t>
            </a:r>
            <a:r>
              <a:rPr dirty="0" sz="1500" spc="-4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1500">
                <a:solidFill>
                  <a:srgbClr val="1F3863"/>
                </a:solidFill>
                <a:latin typeface="Calibri"/>
                <a:cs typeface="Calibri"/>
              </a:rPr>
              <a:t>İzin</a:t>
            </a:r>
            <a:r>
              <a:rPr dirty="0" sz="1500" spc="-10">
                <a:solidFill>
                  <a:srgbClr val="1F3863"/>
                </a:solidFill>
                <a:latin typeface="Calibri"/>
                <a:cs typeface="Calibri"/>
              </a:rPr>
              <a:t> Belgesi </a:t>
            </a:r>
            <a:r>
              <a:rPr dirty="0" sz="1500">
                <a:solidFill>
                  <a:srgbClr val="1F3863"/>
                </a:solidFill>
                <a:latin typeface="Calibri"/>
                <a:cs typeface="Calibri"/>
              </a:rPr>
              <a:t>(DİİB)</a:t>
            </a:r>
            <a:r>
              <a:rPr dirty="0" sz="1500" spc="-25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1500" spc="-10">
                <a:solidFill>
                  <a:srgbClr val="1F3863"/>
                </a:solidFill>
                <a:latin typeface="Calibri"/>
                <a:cs typeface="Calibri"/>
              </a:rPr>
              <a:t>düzenlenir.</a:t>
            </a:r>
            <a:endParaRPr sz="1500">
              <a:latin typeface="Calibri"/>
              <a:cs typeface="Calibri"/>
            </a:endParaRPr>
          </a:p>
        </p:txBody>
      </p:sp>
      <p:grpSp>
        <p:nvGrpSpPr>
          <p:cNvPr id="17" name="object 17"/>
          <p:cNvGrpSpPr/>
          <p:nvPr/>
        </p:nvGrpSpPr>
        <p:grpSpPr>
          <a:xfrm>
            <a:off x="3326638" y="5641479"/>
            <a:ext cx="817880" cy="817880"/>
            <a:chOff x="3326638" y="5641479"/>
            <a:chExt cx="817880" cy="817880"/>
          </a:xfrm>
        </p:grpSpPr>
        <p:sp>
          <p:nvSpPr>
            <p:cNvPr id="18" name="object 18"/>
            <p:cNvSpPr/>
            <p:nvPr/>
          </p:nvSpPr>
          <p:spPr>
            <a:xfrm>
              <a:off x="3332988" y="5647829"/>
              <a:ext cx="805180" cy="805180"/>
            </a:xfrm>
            <a:custGeom>
              <a:avLst/>
              <a:gdLst/>
              <a:ahLst/>
              <a:cxnLst/>
              <a:rect l="l" t="t" r="r" b="b"/>
              <a:pathLst>
                <a:path w="805179" h="805179">
                  <a:moveTo>
                    <a:pt x="402336" y="0"/>
                  </a:moveTo>
                  <a:lnTo>
                    <a:pt x="355406" y="2707"/>
                  </a:lnTo>
                  <a:lnTo>
                    <a:pt x="310069" y="10628"/>
                  </a:lnTo>
                  <a:lnTo>
                    <a:pt x="266626" y="23461"/>
                  </a:lnTo>
                  <a:lnTo>
                    <a:pt x="225378" y="40903"/>
                  </a:lnTo>
                  <a:lnTo>
                    <a:pt x="186628" y="62654"/>
                  </a:lnTo>
                  <a:lnTo>
                    <a:pt x="150676" y="88410"/>
                  </a:lnTo>
                  <a:lnTo>
                    <a:pt x="117824" y="117870"/>
                  </a:lnTo>
                  <a:lnTo>
                    <a:pt x="88374" y="150732"/>
                  </a:lnTo>
                  <a:lnTo>
                    <a:pt x="62627" y="186694"/>
                  </a:lnTo>
                  <a:lnTo>
                    <a:pt x="40885" y="225454"/>
                  </a:lnTo>
                  <a:lnTo>
                    <a:pt x="23450" y="266710"/>
                  </a:lnTo>
                  <a:lnTo>
                    <a:pt x="10623" y="310161"/>
                  </a:lnTo>
                  <a:lnTo>
                    <a:pt x="2706" y="355504"/>
                  </a:lnTo>
                  <a:lnTo>
                    <a:pt x="0" y="402437"/>
                  </a:lnTo>
                  <a:lnTo>
                    <a:pt x="2706" y="449370"/>
                  </a:lnTo>
                  <a:lnTo>
                    <a:pt x="10623" y="494713"/>
                  </a:lnTo>
                  <a:lnTo>
                    <a:pt x="23450" y="538164"/>
                  </a:lnTo>
                  <a:lnTo>
                    <a:pt x="40885" y="579420"/>
                  </a:lnTo>
                  <a:lnTo>
                    <a:pt x="62627" y="618180"/>
                  </a:lnTo>
                  <a:lnTo>
                    <a:pt x="88374" y="654142"/>
                  </a:lnTo>
                  <a:lnTo>
                    <a:pt x="117824" y="687004"/>
                  </a:lnTo>
                  <a:lnTo>
                    <a:pt x="150676" y="716464"/>
                  </a:lnTo>
                  <a:lnTo>
                    <a:pt x="186628" y="742221"/>
                  </a:lnTo>
                  <a:lnTo>
                    <a:pt x="225378" y="763971"/>
                  </a:lnTo>
                  <a:lnTo>
                    <a:pt x="266626" y="781413"/>
                  </a:lnTo>
                  <a:lnTo>
                    <a:pt x="310069" y="794246"/>
                  </a:lnTo>
                  <a:lnTo>
                    <a:pt x="355406" y="802167"/>
                  </a:lnTo>
                  <a:lnTo>
                    <a:pt x="402336" y="804875"/>
                  </a:lnTo>
                  <a:lnTo>
                    <a:pt x="449265" y="802167"/>
                  </a:lnTo>
                  <a:lnTo>
                    <a:pt x="494602" y="794246"/>
                  </a:lnTo>
                  <a:lnTo>
                    <a:pt x="538045" y="781413"/>
                  </a:lnTo>
                  <a:lnTo>
                    <a:pt x="579293" y="763971"/>
                  </a:lnTo>
                  <a:lnTo>
                    <a:pt x="618043" y="742221"/>
                  </a:lnTo>
                  <a:lnTo>
                    <a:pt x="653995" y="716464"/>
                  </a:lnTo>
                  <a:lnTo>
                    <a:pt x="686847" y="687004"/>
                  </a:lnTo>
                  <a:lnTo>
                    <a:pt x="716297" y="654142"/>
                  </a:lnTo>
                  <a:lnTo>
                    <a:pt x="742044" y="618180"/>
                  </a:lnTo>
                  <a:lnTo>
                    <a:pt x="763786" y="579420"/>
                  </a:lnTo>
                  <a:lnTo>
                    <a:pt x="781221" y="538164"/>
                  </a:lnTo>
                  <a:lnTo>
                    <a:pt x="794048" y="494713"/>
                  </a:lnTo>
                  <a:lnTo>
                    <a:pt x="801965" y="449370"/>
                  </a:lnTo>
                  <a:lnTo>
                    <a:pt x="804672" y="402437"/>
                  </a:lnTo>
                  <a:lnTo>
                    <a:pt x="801965" y="355504"/>
                  </a:lnTo>
                  <a:lnTo>
                    <a:pt x="794048" y="310161"/>
                  </a:lnTo>
                  <a:lnTo>
                    <a:pt x="781221" y="266710"/>
                  </a:lnTo>
                  <a:lnTo>
                    <a:pt x="763786" y="225454"/>
                  </a:lnTo>
                  <a:lnTo>
                    <a:pt x="742044" y="186694"/>
                  </a:lnTo>
                  <a:lnTo>
                    <a:pt x="716297" y="150732"/>
                  </a:lnTo>
                  <a:lnTo>
                    <a:pt x="686847" y="117870"/>
                  </a:lnTo>
                  <a:lnTo>
                    <a:pt x="653995" y="88410"/>
                  </a:lnTo>
                  <a:lnTo>
                    <a:pt x="618043" y="62654"/>
                  </a:lnTo>
                  <a:lnTo>
                    <a:pt x="579293" y="40903"/>
                  </a:lnTo>
                  <a:lnTo>
                    <a:pt x="538045" y="23461"/>
                  </a:lnTo>
                  <a:lnTo>
                    <a:pt x="494602" y="10628"/>
                  </a:lnTo>
                  <a:lnTo>
                    <a:pt x="449265" y="2707"/>
                  </a:lnTo>
                  <a:lnTo>
                    <a:pt x="402336" y="0"/>
                  </a:lnTo>
                  <a:close/>
                </a:path>
              </a:pathLst>
            </a:custGeom>
            <a:solidFill>
              <a:srgbClr val="1F386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9" name="object 19"/>
            <p:cNvSpPr/>
            <p:nvPr/>
          </p:nvSpPr>
          <p:spPr>
            <a:xfrm>
              <a:off x="3332988" y="5647829"/>
              <a:ext cx="805180" cy="805180"/>
            </a:xfrm>
            <a:custGeom>
              <a:avLst/>
              <a:gdLst/>
              <a:ahLst/>
              <a:cxnLst/>
              <a:rect l="l" t="t" r="r" b="b"/>
              <a:pathLst>
                <a:path w="805179" h="805179">
                  <a:moveTo>
                    <a:pt x="0" y="402437"/>
                  </a:moveTo>
                  <a:lnTo>
                    <a:pt x="2706" y="355504"/>
                  </a:lnTo>
                  <a:lnTo>
                    <a:pt x="10623" y="310161"/>
                  </a:lnTo>
                  <a:lnTo>
                    <a:pt x="23450" y="266710"/>
                  </a:lnTo>
                  <a:lnTo>
                    <a:pt x="40885" y="225454"/>
                  </a:lnTo>
                  <a:lnTo>
                    <a:pt x="62627" y="186694"/>
                  </a:lnTo>
                  <a:lnTo>
                    <a:pt x="88374" y="150732"/>
                  </a:lnTo>
                  <a:lnTo>
                    <a:pt x="117824" y="117870"/>
                  </a:lnTo>
                  <a:lnTo>
                    <a:pt x="150676" y="88410"/>
                  </a:lnTo>
                  <a:lnTo>
                    <a:pt x="186628" y="62654"/>
                  </a:lnTo>
                  <a:lnTo>
                    <a:pt x="225378" y="40903"/>
                  </a:lnTo>
                  <a:lnTo>
                    <a:pt x="266626" y="23461"/>
                  </a:lnTo>
                  <a:lnTo>
                    <a:pt x="310069" y="10628"/>
                  </a:lnTo>
                  <a:lnTo>
                    <a:pt x="355406" y="2707"/>
                  </a:lnTo>
                  <a:lnTo>
                    <a:pt x="402336" y="0"/>
                  </a:lnTo>
                  <a:lnTo>
                    <a:pt x="449265" y="2707"/>
                  </a:lnTo>
                  <a:lnTo>
                    <a:pt x="494602" y="10628"/>
                  </a:lnTo>
                  <a:lnTo>
                    <a:pt x="538045" y="23461"/>
                  </a:lnTo>
                  <a:lnTo>
                    <a:pt x="579293" y="40903"/>
                  </a:lnTo>
                  <a:lnTo>
                    <a:pt x="618043" y="62654"/>
                  </a:lnTo>
                  <a:lnTo>
                    <a:pt x="653995" y="88410"/>
                  </a:lnTo>
                  <a:lnTo>
                    <a:pt x="686847" y="117870"/>
                  </a:lnTo>
                  <a:lnTo>
                    <a:pt x="716297" y="150732"/>
                  </a:lnTo>
                  <a:lnTo>
                    <a:pt x="742044" y="186694"/>
                  </a:lnTo>
                  <a:lnTo>
                    <a:pt x="763786" y="225454"/>
                  </a:lnTo>
                  <a:lnTo>
                    <a:pt x="781221" y="266710"/>
                  </a:lnTo>
                  <a:lnTo>
                    <a:pt x="794048" y="310161"/>
                  </a:lnTo>
                  <a:lnTo>
                    <a:pt x="801965" y="355504"/>
                  </a:lnTo>
                  <a:lnTo>
                    <a:pt x="804672" y="402437"/>
                  </a:lnTo>
                  <a:lnTo>
                    <a:pt x="801965" y="449370"/>
                  </a:lnTo>
                  <a:lnTo>
                    <a:pt x="794048" y="494713"/>
                  </a:lnTo>
                  <a:lnTo>
                    <a:pt x="781221" y="538164"/>
                  </a:lnTo>
                  <a:lnTo>
                    <a:pt x="763786" y="579420"/>
                  </a:lnTo>
                  <a:lnTo>
                    <a:pt x="742044" y="618180"/>
                  </a:lnTo>
                  <a:lnTo>
                    <a:pt x="716297" y="654142"/>
                  </a:lnTo>
                  <a:lnTo>
                    <a:pt x="686847" y="687004"/>
                  </a:lnTo>
                  <a:lnTo>
                    <a:pt x="653995" y="716464"/>
                  </a:lnTo>
                  <a:lnTo>
                    <a:pt x="618043" y="742221"/>
                  </a:lnTo>
                  <a:lnTo>
                    <a:pt x="579293" y="763971"/>
                  </a:lnTo>
                  <a:lnTo>
                    <a:pt x="538045" y="781413"/>
                  </a:lnTo>
                  <a:lnTo>
                    <a:pt x="494602" y="794246"/>
                  </a:lnTo>
                  <a:lnTo>
                    <a:pt x="449265" y="802167"/>
                  </a:lnTo>
                  <a:lnTo>
                    <a:pt x="402336" y="804875"/>
                  </a:lnTo>
                  <a:lnTo>
                    <a:pt x="355406" y="802167"/>
                  </a:lnTo>
                  <a:lnTo>
                    <a:pt x="310069" y="794246"/>
                  </a:lnTo>
                  <a:lnTo>
                    <a:pt x="266626" y="781413"/>
                  </a:lnTo>
                  <a:lnTo>
                    <a:pt x="225378" y="763971"/>
                  </a:lnTo>
                  <a:lnTo>
                    <a:pt x="186628" y="742221"/>
                  </a:lnTo>
                  <a:lnTo>
                    <a:pt x="150676" y="716464"/>
                  </a:lnTo>
                  <a:lnTo>
                    <a:pt x="117824" y="687004"/>
                  </a:lnTo>
                  <a:lnTo>
                    <a:pt x="88374" y="654142"/>
                  </a:lnTo>
                  <a:lnTo>
                    <a:pt x="62627" y="618180"/>
                  </a:lnTo>
                  <a:lnTo>
                    <a:pt x="40885" y="579420"/>
                  </a:lnTo>
                  <a:lnTo>
                    <a:pt x="23450" y="538164"/>
                  </a:lnTo>
                  <a:lnTo>
                    <a:pt x="10623" y="494713"/>
                  </a:lnTo>
                  <a:lnTo>
                    <a:pt x="2706" y="449370"/>
                  </a:lnTo>
                  <a:lnTo>
                    <a:pt x="0" y="402437"/>
                  </a:lnTo>
                  <a:close/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20" name="object 20"/>
          <p:cNvGrpSpPr/>
          <p:nvPr/>
        </p:nvGrpSpPr>
        <p:grpSpPr>
          <a:xfrm>
            <a:off x="2679192" y="1845817"/>
            <a:ext cx="6841490" cy="1339215"/>
            <a:chOff x="2679192" y="1845817"/>
            <a:chExt cx="6841490" cy="1339215"/>
          </a:xfrm>
        </p:grpSpPr>
        <p:sp>
          <p:nvSpPr>
            <p:cNvPr id="21" name="object 21"/>
            <p:cNvSpPr/>
            <p:nvPr/>
          </p:nvSpPr>
          <p:spPr>
            <a:xfrm>
              <a:off x="2679192" y="1847468"/>
              <a:ext cx="6830695" cy="1326515"/>
            </a:xfrm>
            <a:custGeom>
              <a:avLst/>
              <a:gdLst/>
              <a:ahLst/>
              <a:cxnLst/>
              <a:rect l="l" t="t" r="r" b="b"/>
              <a:pathLst>
                <a:path w="6830695" h="1326514">
                  <a:moveTo>
                    <a:pt x="6830568" y="0"/>
                  </a:moveTo>
                  <a:lnTo>
                    <a:pt x="0" y="0"/>
                  </a:lnTo>
                  <a:lnTo>
                    <a:pt x="0" y="1326261"/>
                  </a:lnTo>
                  <a:lnTo>
                    <a:pt x="6830568" y="1326261"/>
                  </a:lnTo>
                  <a:lnTo>
                    <a:pt x="683056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2" name="object 22"/>
            <p:cNvSpPr/>
            <p:nvPr/>
          </p:nvSpPr>
          <p:spPr>
            <a:xfrm>
              <a:off x="5143500" y="1852167"/>
              <a:ext cx="4371340" cy="1326515"/>
            </a:xfrm>
            <a:custGeom>
              <a:avLst/>
              <a:gdLst/>
              <a:ahLst/>
              <a:cxnLst/>
              <a:rect l="l" t="t" r="r" b="b"/>
              <a:pathLst>
                <a:path w="4371340" h="1326514">
                  <a:moveTo>
                    <a:pt x="4370832" y="220980"/>
                  </a:moveTo>
                  <a:lnTo>
                    <a:pt x="4370832" y="1105154"/>
                  </a:lnTo>
                  <a:lnTo>
                    <a:pt x="4366342" y="1149690"/>
                  </a:lnTo>
                  <a:lnTo>
                    <a:pt x="4353466" y="1191170"/>
                  </a:lnTo>
                  <a:lnTo>
                    <a:pt x="4333092" y="1228707"/>
                  </a:lnTo>
                  <a:lnTo>
                    <a:pt x="4306109" y="1261411"/>
                  </a:lnTo>
                  <a:lnTo>
                    <a:pt x="4273405" y="1288394"/>
                  </a:lnTo>
                  <a:lnTo>
                    <a:pt x="4235868" y="1308768"/>
                  </a:lnTo>
                  <a:lnTo>
                    <a:pt x="4194388" y="1321644"/>
                  </a:lnTo>
                  <a:lnTo>
                    <a:pt x="4149852" y="1326134"/>
                  </a:lnTo>
                  <a:lnTo>
                    <a:pt x="0" y="1326134"/>
                  </a:lnTo>
                  <a:lnTo>
                    <a:pt x="0" y="0"/>
                  </a:lnTo>
                  <a:lnTo>
                    <a:pt x="4149852" y="0"/>
                  </a:lnTo>
                  <a:lnTo>
                    <a:pt x="4194388" y="4489"/>
                  </a:lnTo>
                  <a:lnTo>
                    <a:pt x="4235868" y="17365"/>
                  </a:lnTo>
                  <a:lnTo>
                    <a:pt x="4273405" y="37739"/>
                  </a:lnTo>
                  <a:lnTo>
                    <a:pt x="4306109" y="64722"/>
                  </a:lnTo>
                  <a:lnTo>
                    <a:pt x="4333092" y="97426"/>
                  </a:lnTo>
                  <a:lnTo>
                    <a:pt x="4353466" y="134963"/>
                  </a:lnTo>
                  <a:lnTo>
                    <a:pt x="4366342" y="176443"/>
                  </a:lnTo>
                  <a:lnTo>
                    <a:pt x="4370832" y="220980"/>
                  </a:lnTo>
                  <a:close/>
                </a:path>
              </a:pathLst>
            </a:custGeom>
            <a:ln w="12700">
              <a:solidFill>
                <a:srgbClr val="1F3863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23" name="object 23"/>
          <p:cNvSpPr txBox="1"/>
          <p:nvPr/>
        </p:nvSpPr>
        <p:spPr>
          <a:xfrm>
            <a:off x="5211953" y="1982914"/>
            <a:ext cx="4166235" cy="988694"/>
          </a:xfrm>
          <a:prstGeom prst="rect">
            <a:avLst/>
          </a:prstGeom>
        </p:spPr>
        <p:txBody>
          <a:bodyPr wrap="square" lIns="0" tIns="40640" rIns="0" bIns="0" rtlCol="0" vert="horz">
            <a:spAutoFit/>
          </a:bodyPr>
          <a:lstStyle/>
          <a:p>
            <a:pPr marL="241300" marR="5080" indent="-229235">
              <a:lnSpc>
                <a:spcPct val="92900"/>
              </a:lnSpc>
              <a:spcBef>
                <a:spcPts val="320"/>
              </a:spcBef>
              <a:buChar char="•"/>
              <a:tabLst>
                <a:tab pos="241300" algn="l"/>
              </a:tabLst>
            </a:pPr>
            <a:r>
              <a:rPr dirty="0" sz="2200">
                <a:latin typeface="Calibri"/>
                <a:cs typeface="Calibri"/>
              </a:rPr>
              <a:t>İhraç</a:t>
            </a:r>
            <a:r>
              <a:rPr dirty="0" sz="2200" spc="-15">
                <a:latin typeface="Calibri"/>
                <a:cs typeface="Calibri"/>
              </a:rPr>
              <a:t> </a:t>
            </a:r>
            <a:r>
              <a:rPr dirty="0" sz="2200">
                <a:latin typeface="Calibri"/>
                <a:cs typeface="Calibri"/>
              </a:rPr>
              <a:t>amacıyla</a:t>
            </a:r>
            <a:r>
              <a:rPr dirty="0" sz="2200" spc="-85">
                <a:latin typeface="Calibri"/>
                <a:cs typeface="Calibri"/>
              </a:rPr>
              <a:t> </a:t>
            </a:r>
            <a:r>
              <a:rPr dirty="0" sz="2200">
                <a:latin typeface="Calibri"/>
                <a:cs typeface="Calibri"/>
              </a:rPr>
              <a:t>gümrük</a:t>
            </a:r>
            <a:r>
              <a:rPr dirty="0" sz="2200" spc="-10">
                <a:latin typeface="Calibri"/>
                <a:cs typeface="Calibri"/>
              </a:rPr>
              <a:t> muafiyetli </a:t>
            </a:r>
            <a:r>
              <a:rPr dirty="0" sz="2200">
                <a:latin typeface="Calibri"/>
                <a:cs typeface="Calibri"/>
              </a:rPr>
              <a:t>ithalata</a:t>
            </a:r>
            <a:r>
              <a:rPr dirty="0" sz="2200" spc="-40">
                <a:latin typeface="Calibri"/>
                <a:cs typeface="Calibri"/>
              </a:rPr>
              <a:t> </a:t>
            </a:r>
            <a:r>
              <a:rPr dirty="0" sz="2200">
                <a:latin typeface="Calibri"/>
                <a:cs typeface="Calibri"/>
              </a:rPr>
              <a:t>imkan</a:t>
            </a:r>
            <a:r>
              <a:rPr dirty="0" sz="2200" spc="-70">
                <a:latin typeface="Calibri"/>
                <a:cs typeface="Calibri"/>
              </a:rPr>
              <a:t> </a:t>
            </a:r>
            <a:r>
              <a:rPr dirty="0" sz="2200">
                <a:latin typeface="Calibri"/>
                <a:cs typeface="Calibri"/>
              </a:rPr>
              <a:t>sağlayan</a:t>
            </a:r>
            <a:r>
              <a:rPr dirty="0" sz="2200" spc="-145">
                <a:latin typeface="Calibri"/>
                <a:cs typeface="Calibri"/>
              </a:rPr>
              <a:t> </a:t>
            </a:r>
            <a:r>
              <a:rPr dirty="0" sz="2200">
                <a:latin typeface="Calibri"/>
                <a:cs typeface="Calibri"/>
              </a:rPr>
              <a:t>ve</a:t>
            </a:r>
            <a:r>
              <a:rPr dirty="0" sz="2200" spc="-5">
                <a:latin typeface="Calibri"/>
                <a:cs typeface="Calibri"/>
              </a:rPr>
              <a:t> </a:t>
            </a:r>
            <a:r>
              <a:rPr dirty="0" sz="2200" spc="-10">
                <a:latin typeface="Calibri"/>
                <a:cs typeface="Calibri"/>
              </a:rPr>
              <a:t>gümrük </a:t>
            </a:r>
            <a:r>
              <a:rPr dirty="0" sz="2200">
                <a:latin typeface="Calibri"/>
                <a:cs typeface="Calibri"/>
              </a:rPr>
              <a:t>idaresince</a:t>
            </a:r>
            <a:r>
              <a:rPr dirty="0" sz="2200" spc="-90">
                <a:latin typeface="Calibri"/>
                <a:cs typeface="Calibri"/>
              </a:rPr>
              <a:t> </a:t>
            </a:r>
            <a:r>
              <a:rPr dirty="0" sz="2200">
                <a:latin typeface="Calibri"/>
                <a:cs typeface="Calibri"/>
              </a:rPr>
              <a:t>verilen</a:t>
            </a:r>
            <a:r>
              <a:rPr dirty="0" sz="2200" spc="5">
                <a:latin typeface="Calibri"/>
                <a:cs typeface="Calibri"/>
              </a:rPr>
              <a:t> </a:t>
            </a:r>
            <a:r>
              <a:rPr dirty="0" sz="2200" spc="-10">
                <a:latin typeface="Calibri"/>
                <a:cs typeface="Calibri"/>
              </a:rPr>
              <a:t>izindir.</a:t>
            </a:r>
            <a:endParaRPr sz="2200">
              <a:latin typeface="Calibri"/>
              <a:cs typeface="Calibri"/>
            </a:endParaRPr>
          </a:p>
        </p:txBody>
      </p:sp>
      <p:grpSp>
        <p:nvGrpSpPr>
          <p:cNvPr id="24" name="object 24"/>
          <p:cNvGrpSpPr/>
          <p:nvPr/>
        </p:nvGrpSpPr>
        <p:grpSpPr>
          <a:xfrm>
            <a:off x="2677414" y="1845817"/>
            <a:ext cx="2472690" cy="1339215"/>
            <a:chOff x="2677414" y="1845817"/>
            <a:chExt cx="2472690" cy="1339215"/>
          </a:xfrm>
        </p:grpSpPr>
        <p:sp>
          <p:nvSpPr>
            <p:cNvPr id="25" name="object 25"/>
            <p:cNvSpPr/>
            <p:nvPr/>
          </p:nvSpPr>
          <p:spPr>
            <a:xfrm>
              <a:off x="2683764" y="1852167"/>
              <a:ext cx="2459990" cy="1326515"/>
            </a:xfrm>
            <a:custGeom>
              <a:avLst/>
              <a:gdLst/>
              <a:ahLst/>
              <a:cxnLst/>
              <a:rect l="l" t="t" r="r" b="b"/>
              <a:pathLst>
                <a:path w="2459990" h="1326514">
                  <a:moveTo>
                    <a:pt x="2238756" y="0"/>
                  </a:moveTo>
                  <a:lnTo>
                    <a:pt x="220980" y="0"/>
                  </a:lnTo>
                  <a:lnTo>
                    <a:pt x="176443" y="4489"/>
                  </a:lnTo>
                  <a:lnTo>
                    <a:pt x="134963" y="17365"/>
                  </a:lnTo>
                  <a:lnTo>
                    <a:pt x="97426" y="37739"/>
                  </a:lnTo>
                  <a:lnTo>
                    <a:pt x="64722" y="64722"/>
                  </a:lnTo>
                  <a:lnTo>
                    <a:pt x="37739" y="97426"/>
                  </a:lnTo>
                  <a:lnTo>
                    <a:pt x="17365" y="134963"/>
                  </a:lnTo>
                  <a:lnTo>
                    <a:pt x="4489" y="176443"/>
                  </a:lnTo>
                  <a:lnTo>
                    <a:pt x="0" y="220980"/>
                  </a:lnTo>
                  <a:lnTo>
                    <a:pt x="0" y="1105154"/>
                  </a:lnTo>
                  <a:lnTo>
                    <a:pt x="4489" y="1149690"/>
                  </a:lnTo>
                  <a:lnTo>
                    <a:pt x="17365" y="1191170"/>
                  </a:lnTo>
                  <a:lnTo>
                    <a:pt x="37739" y="1228707"/>
                  </a:lnTo>
                  <a:lnTo>
                    <a:pt x="64722" y="1261411"/>
                  </a:lnTo>
                  <a:lnTo>
                    <a:pt x="97426" y="1288394"/>
                  </a:lnTo>
                  <a:lnTo>
                    <a:pt x="134963" y="1308768"/>
                  </a:lnTo>
                  <a:lnTo>
                    <a:pt x="176443" y="1321644"/>
                  </a:lnTo>
                  <a:lnTo>
                    <a:pt x="220980" y="1326134"/>
                  </a:lnTo>
                  <a:lnTo>
                    <a:pt x="2238756" y="1326134"/>
                  </a:lnTo>
                  <a:lnTo>
                    <a:pt x="2283292" y="1321644"/>
                  </a:lnTo>
                  <a:lnTo>
                    <a:pt x="2324772" y="1308768"/>
                  </a:lnTo>
                  <a:lnTo>
                    <a:pt x="2362309" y="1288394"/>
                  </a:lnTo>
                  <a:lnTo>
                    <a:pt x="2395013" y="1261411"/>
                  </a:lnTo>
                  <a:lnTo>
                    <a:pt x="2421996" y="1228707"/>
                  </a:lnTo>
                  <a:lnTo>
                    <a:pt x="2442370" y="1191170"/>
                  </a:lnTo>
                  <a:lnTo>
                    <a:pt x="2455246" y="1149690"/>
                  </a:lnTo>
                  <a:lnTo>
                    <a:pt x="2459736" y="1105154"/>
                  </a:lnTo>
                  <a:lnTo>
                    <a:pt x="2459736" y="220980"/>
                  </a:lnTo>
                  <a:lnTo>
                    <a:pt x="2455246" y="176443"/>
                  </a:lnTo>
                  <a:lnTo>
                    <a:pt x="2442370" y="134963"/>
                  </a:lnTo>
                  <a:lnTo>
                    <a:pt x="2421996" y="97426"/>
                  </a:lnTo>
                  <a:lnTo>
                    <a:pt x="2395013" y="64722"/>
                  </a:lnTo>
                  <a:lnTo>
                    <a:pt x="2362309" y="37739"/>
                  </a:lnTo>
                  <a:lnTo>
                    <a:pt x="2324772" y="17365"/>
                  </a:lnTo>
                  <a:lnTo>
                    <a:pt x="2283292" y="4489"/>
                  </a:lnTo>
                  <a:lnTo>
                    <a:pt x="2238756" y="0"/>
                  </a:lnTo>
                  <a:close/>
                </a:path>
              </a:pathLst>
            </a:custGeom>
            <a:solidFill>
              <a:srgbClr val="1F386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6" name="object 26"/>
            <p:cNvSpPr/>
            <p:nvPr/>
          </p:nvSpPr>
          <p:spPr>
            <a:xfrm>
              <a:off x="2683764" y="1852167"/>
              <a:ext cx="2459990" cy="1326515"/>
            </a:xfrm>
            <a:custGeom>
              <a:avLst/>
              <a:gdLst/>
              <a:ahLst/>
              <a:cxnLst/>
              <a:rect l="l" t="t" r="r" b="b"/>
              <a:pathLst>
                <a:path w="2459990" h="1326514">
                  <a:moveTo>
                    <a:pt x="0" y="220980"/>
                  </a:moveTo>
                  <a:lnTo>
                    <a:pt x="4489" y="176443"/>
                  </a:lnTo>
                  <a:lnTo>
                    <a:pt x="17365" y="134963"/>
                  </a:lnTo>
                  <a:lnTo>
                    <a:pt x="37739" y="97426"/>
                  </a:lnTo>
                  <a:lnTo>
                    <a:pt x="64722" y="64722"/>
                  </a:lnTo>
                  <a:lnTo>
                    <a:pt x="97426" y="37739"/>
                  </a:lnTo>
                  <a:lnTo>
                    <a:pt x="134963" y="17365"/>
                  </a:lnTo>
                  <a:lnTo>
                    <a:pt x="176443" y="4489"/>
                  </a:lnTo>
                  <a:lnTo>
                    <a:pt x="220980" y="0"/>
                  </a:lnTo>
                  <a:lnTo>
                    <a:pt x="2238756" y="0"/>
                  </a:lnTo>
                  <a:lnTo>
                    <a:pt x="2283292" y="4489"/>
                  </a:lnTo>
                  <a:lnTo>
                    <a:pt x="2324772" y="17365"/>
                  </a:lnTo>
                  <a:lnTo>
                    <a:pt x="2362309" y="37739"/>
                  </a:lnTo>
                  <a:lnTo>
                    <a:pt x="2395013" y="64722"/>
                  </a:lnTo>
                  <a:lnTo>
                    <a:pt x="2421996" y="97426"/>
                  </a:lnTo>
                  <a:lnTo>
                    <a:pt x="2442370" y="134963"/>
                  </a:lnTo>
                  <a:lnTo>
                    <a:pt x="2455246" y="176443"/>
                  </a:lnTo>
                  <a:lnTo>
                    <a:pt x="2459736" y="220980"/>
                  </a:lnTo>
                  <a:lnTo>
                    <a:pt x="2459736" y="1105154"/>
                  </a:lnTo>
                  <a:lnTo>
                    <a:pt x="2455246" y="1149690"/>
                  </a:lnTo>
                  <a:lnTo>
                    <a:pt x="2442370" y="1191170"/>
                  </a:lnTo>
                  <a:lnTo>
                    <a:pt x="2421996" y="1228707"/>
                  </a:lnTo>
                  <a:lnTo>
                    <a:pt x="2395013" y="1261411"/>
                  </a:lnTo>
                  <a:lnTo>
                    <a:pt x="2362309" y="1288394"/>
                  </a:lnTo>
                  <a:lnTo>
                    <a:pt x="2324772" y="1308768"/>
                  </a:lnTo>
                  <a:lnTo>
                    <a:pt x="2283292" y="1321644"/>
                  </a:lnTo>
                  <a:lnTo>
                    <a:pt x="2238756" y="1326134"/>
                  </a:lnTo>
                  <a:lnTo>
                    <a:pt x="220980" y="1326134"/>
                  </a:lnTo>
                  <a:lnTo>
                    <a:pt x="176443" y="1321644"/>
                  </a:lnTo>
                  <a:lnTo>
                    <a:pt x="134963" y="1308768"/>
                  </a:lnTo>
                  <a:lnTo>
                    <a:pt x="97426" y="1288394"/>
                  </a:lnTo>
                  <a:lnTo>
                    <a:pt x="64722" y="1261411"/>
                  </a:lnTo>
                  <a:lnTo>
                    <a:pt x="37739" y="1228707"/>
                  </a:lnTo>
                  <a:lnTo>
                    <a:pt x="17365" y="1191170"/>
                  </a:lnTo>
                  <a:lnTo>
                    <a:pt x="4489" y="1149690"/>
                  </a:lnTo>
                  <a:lnTo>
                    <a:pt x="0" y="1105154"/>
                  </a:lnTo>
                  <a:lnTo>
                    <a:pt x="0" y="220980"/>
                  </a:lnTo>
                  <a:close/>
                </a:path>
              </a:pathLst>
            </a:custGeom>
            <a:ln w="12700">
              <a:solidFill>
                <a:srgbClr val="1F3863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27" name="object 27"/>
          <p:cNvSpPr txBox="1"/>
          <p:nvPr/>
        </p:nvSpPr>
        <p:spPr>
          <a:xfrm>
            <a:off x="3018663" y="2043429"/>
            <a:ext cx="1778000" cy="848360"/>
          </a:xfrm>
          <a:prstGeom prst="rect">
            <a:avLst/>
          </a:prstGeom>
        </p:spPr>
        <p:txBody>
          <a:bodyPr wrap="square" lIns="0" tIns="54610" rIns="0" bIns="0" rtlCol="0" vert="horz">
            <a:spAutoFit/>
          </a:bodyPr>
          <a:lstStyle/>
          <a:p>
            <a:pPr marL="12700" marR="5080" indent="219710">
              <a:lnSpc>
                <a:spcPts val="3100"/>
              </a:lnSpc>
              <a:spcBef>
                <a:spcPts val="430"/>
              </a:spcBef>
            </a:pPr>
            <a:r>
              <a:rPr dirty="0" sz="2800" spc="-10" b="1">
                <a:solidFill>
                  <a:srgbClr val="FFFFFF"/>
                </a:solidFill>
                <a:latin typeface="Calibri"/>
                <a:cs typeface="Calibri"/>
              </a:rPr>
              <a:t>DAHİLDE </a:t>
            </a:r>
            <a:r>
              <a:rPr dirty="0" sz="2800" b="1">
                <a:solidFill>
                  <a:srgbClr val="FFFFFF"/>
                </a:solidFill>
                <a:latin typeface="Calibri"/>
                <a:cs typeface="Calibri"/>
              </a:rPr>
              <a:t>İŞLEME</a:t>
            </a:r>
            <a:r>
              <a:rPr dirty="0" sz="2800" spc="-50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800" spc="-20" b="1">
                <a:solidFill>
                  <a:srgbClr val="FFFFFF"/>
                </a:solidFill>
                <a:latin typeface="Calibri"/>
                <a:cs typeface="Calibri"/>
              </a:rPr>
              <a:t>İZNİ</a:t>
            </a:r>
            <a:endParaRPr sz="2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273849" rIns="0" bIns="0" rtlCol="0" vert="horz">
            <a:spAutoFit/>
          </a:bodyPr>
          <a:lstStyle/>
          <a:p>
            <a:pPr marL="1779270">
              <a:lnSpc>
                <a:spcPct val="100000"/>
              </a:lnSpc>
              <a:spcBef>
                <a:spcPts val="125"/>
              </a:spcBef>
            </a:pPr>
            <a:r>
              <a:rPr dirty="0" spc="-180"/>
              <a:t>DAHİLDE</a:t>
            </a:r>
            <a:r>
              <a:rPr dirty="0" spc="90"/>
              <a:t> </a:t>
            </a:r>
            <a:r>
              <a:rPr dirty="0" spc="-250"/>
              <a:t>İŞLEME</a:t>
            </a:r>
            <a:r>
              <a:rPr dirty="0" spc="20"/>
              <a:t> </a:t>
            </a:r>
            <a:r>
              <a:rPr dirty="0" spc="-325"/>
              <a:t>İZİN</a:t>
            </a:r>
            <a:r>
              <a:rPr dirty="0" spc="75"/>
              <a:t> </a:t>
            </a:r>
            <a:r>
              <a:rPr dirty="0" spc="-180"/>
              <a:t>BELGESİ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5283453" y="2348864"/>
            <a:ext cx="4438650" cy="2171700"/>
            <a:chOff x="5283453" y="2348864"/>
            <a:chExt cx="4438650" cy="2171700"/>
          </a:xfrm>
        </p:grpSpPr>
        <p:sp>
          <p:nvSpPr>
            <p:cNvPr id="4" name="object 4"/>
            <p:cNvSpPr/>
            <p:nvPr/>
          </p:nvSpPr>
          <p:spPr>
            <a:xfrm>
              <a:off x="5289803" y="2355214"/>
              <a:ext cx="4425950" cy="2159000"/>
            </a:xfrm>
            <a:custGeom>
              <a:avLst/>
              <a:gdLst/>
              <a:ahLst/>
              <a:cxnLst/>
              <a:rect l="l" t="t" r="r" b="b"/>
              <a:pathLst>
                <a:path w="4425950" h="2159000">
                  <a:moveTo>
                    <a:pt x="4066031" y="0"/>
                  </a:moveTo>
                  <a:lnTo>
                    <a:pt x="0" y="0"/>
                  </a:lnTo>
                  <a:lnTo>
                    <a:pt x="0" y="2158492"/>
                  </a:lnTo>
                  <a:lnTo>
                    <a:pt x="4066031" y="2158492"/>
                  </a:lnTo>
                  <a:lnTo>
                    <a:pt x="4114834" y="2155208"/>
                  </a:lnTo>
                  <a:lnTo>
                    <a:pt x="4161641" y="2145643"/>
                  </a:lnTo>
                  <a:lnTo>
                    <a:pt x="4206025" y="2130224"/>
                  </a:lnTo>
                  <a:lnTo>
                    <a:pt x="4247557" y="2109380"/>
                  </a:lnTo>
                  <a:lnTo>
                    <a:pt x="4285808" y="2083539"/>
                  </a:lnTo>
                  <a:lnTo>
                    <a:pt x="4320349" y="2053129"/>
                  </a:lnTo>
                  <a:lnTo>
                    <a:pt x="4350752" y="2018578"/>
                  </a:lnTo>
                  <a:lnTo>
                    <a:pt x="4376589" y="1980315"/>
                  </a:lnTo>
                  <a:lnTo>
                    <a:pt x="4397430" y="1938768"/>
                  </a:lnTo>
                  <a:lnTo>
                    <a:pt x="4412847" y="1894364"/>
                  </a:lnTo>
                  <a:lnTo>
                    <a:pt x="4422412" y="1847532"/>
                  </a:lnTo>
                  <a:lnTo>
                    <a:pt x="4425696" y="1798701"/>
                  </a:lnTo>
                  <a:lnTo>
                    <a:pt x="4425696" y="359663"/>
                  </a:lnTo>
                  <a:lnTo>
                    <a:pt x="4422412" y="310861"/>
                  </a:lnTo>
                  <a:lnTo>
                    <a:pt x="4412847" y="264054"/>
                  </a:lnTo>
                  <a:lnTo>
                    <a:pt x="4397430" y="219670"/>
                  </a:lnTo>
                  <a:lnTo>
                    <a:pt x="4376589" y="178138"/>
                  </a:lnTo>
                  <a:lnTo>
                    <a:pt x="4350752" y="139887"/>
                  </a:lnTo>
                  <a:lnTo>
                    <a:pt x="4320349" y="105346"/>
                  </a:lnTo>
                  <a:lnTo>
                    <a:pt x="4285808" y="74943"/>
                  </a:lnTo>
                  <a:lnTo>
                    <a:pt x="4247557" y="49106"/>
                  </a:lnTo>
                  <a:lnTo>
                    <a:pt x="4206025" y="28265"/>
                  </a:lnTo>
                  <a:lnTo>
                    <a:pt x="4161641" y="12848"/>
                  </a:lnTo>
                  <a:lnTo>
                    <a:pt x="4114834" y="3283"/>
                  </a:lnTo>
                  <a:lnTo>
                    <a:pt x="4066031" y="0"/>
                  </a:lnTo>
                  <a:close/>
                </a:path>
              </a:pathLst>
            </a:custGeom>
            <a:solidFill>
              <a:srgbClr val="FFFFFF">
                <a:alpha val="90194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/>
            <p:cNvSpPr/>
            <p:nvPr/>
          </p:nvSpPr>
          <p:spPr>
            <a:xfrm>
              <a:off x="5289803" y="2355214"/>
              <a:ext cx="4425950" cy="2159000"/>
            </a:xfrm>
            <a:custGeom>
              <a:avLst/>
              <a:gdLst/>
              <a:ahLst/>
              <a:cxnLst/>
              <a:rect l="l" t="t" r="r" b="b"/>
              <a:pathLst>
                <a:path w="4425950" h="2159000">
                  <a:moveTo>
                    <a:pt x="4425696" y="359663"/>
                  </a:moveTo>
                  <a:lnTo>
                    <a:pt x="4425696" y="1798701"/>
                  </a:lnTo>
                  <a:lnTo>
                    <a:pt x="4422412" y="1847532"/>
                  </a:lnTo>
                  <a:lnTo>
                    <a:pt x="4412847" y="1894364"/>
                  </a:lnTo>
                  <a:lnTo>
                    <a:pt x="4397430" y="1938768"/>
                  </a:lnTo>
                  <a:lnTo>
                    <a:pt x="4376589" y="1980315"/>
                  </a:lnTo>
                  <a:lnTo>
                    <a:pt x="4350752" y="2018578"/>
                  </a:lnTo>
                  <a:lnTo>
                    <a:pt x="4320349" y="2053129"/>
                  </a:lnTo>
                  <a:lnTo>
                    <a:pt x="4285808" y="2083539"/>
                  </a:lnTo>
                  <a:lnTo>
                    <a:pt x="4247557" y="2109380"/>
                  </a:lnTo>
                  <a:lnTo>
                    <a:pt x="4206025" y="2130224"/>
                  </a:lnTo>
                  <a:lnTo>
                    <a:pt x="4161641" y="2145643"/>
                  </a:lnTo>
                  <a:lnTo>
                    <a:pt x="4114834" y="2155208"/>
                  </a:lnTo>
                  <a:lnTo>
                    <a:pt x="4066031" y="2158492"/>
                  </a:lnTo>
                  <a:lnTo>
                    <a:pt x="0" y="2158492"/>
                  </a:lnTo>
                  <a:lnTo>
                    <a:pt x="0" y="0"/>
                  </a:lnTo>
                  <a:lnTo>
                    <a:pt x="4066031" y="0"/>
                  </a:lnTo>
                  <a:lnTo>
                    <a:pt x="4114834" y="3283"/>
                  </a:lnTo>
                  <a:lnTo>
                    <a:pt x="4161641" y="12848"/>
                  </a:lnTo>
                  <a:lnTo>
                    <a:pt x="4206025" y="28265"/>
                  </a:lnTo>
                  <a:lnTo>
                    <a:pt x="4247557" y="49106"/>
                  </a:lnTo>
                  <a:lnTo>
                    <a:pt x="4285808" y="74943"/>
                  </a:lnTo>
                  <a:lnTo>
                    <a:pt x="4320349" y="105346"/>
                  </a:lnTo>
                  <a:lnTo>
                    <a:pt x="4350752" y="139887"/>
                  </a:lnTo>
                  <a:lnTo>
                    <a:pt x="4376589" y="178138"/>
                  </a:lnTo>
                  <a:lnTo>
                    <a:pt x="4397430" y="219670"/>
                  </a:lnTo>
                  <a:lnTo>
                    <a:pt x="4412847" y="264054"/>
                  </a:lnTo>
                  <a:lnTo>
                    <a:pt x="4422412" y="310861"/>
                  </a:lnTo>
                  <a:lnTo>
                    <a:pt x="4425696" y="359663"/>
                  </a:lnTo>
                  <a:close/>
                </a:path>
              </a:pathLst>
            </a:custGeom>
            <a:ln w="12699">
              <a:solidFill>
                <a:srgbClr val="1F3863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6" name="object 6"/>
          <p:cNvSpPr txBox="1"/>
          <p:nvPr/>
        </p:nvSpPr>
        <p:spPr>
          <a:xfrm>
            <a:off x="5362066" y="2598356"/>
            <a:ext cx="4189729" cy="677545"/>
          </a:xfrm>
          <a:prstGeom prst="rect">
            <a:avLst/>
          </a:prstGeom>
        </p:spPr>
        <p:txBody>
          <a:bodyPr wrap="square" lIns="0" tIns="17145" rIns="0" bIns="0" rtlCol="0" vert="horz">
            <a:spAutoFit/>
          </a:bodyPr>
          <a:lstStyle/>
          <a:p>
            <a:pPr algn="r" marL="228600" marR="5080" indent="-228600">
              <a:lnSpc>
                <a:spcPts val="2545"/>
              </a:lnSpc>
              <a:spcBef>
                <a:spcPts val="135"/>
              </a:spcBef>
              <a:buChar char="•"/>
              <a:tabLst>
                <a:tab pos="228600" algn="l"/>
              </a:tabLst>
            </a:pPr>
            <a:r>
              <a:rPr dirty="0" sz="2200">
                <a:latin typeface="Calibri"/>
                <a:cs typeface="Calibri"/>
              </a:rPr>
              <a:t>İhraç</a:t>
            </a:r>
            <a:r>
              <a:rPr dirty="0" sz="2200" spc="430">
                <a:latin typeface="Calibri"/>
                <a:cs typeface="Calibri"/>
              </a:rPr>
              <a:t> </a:t>
            </a:r>
            <a:r>
              <a:rPr dirty="0" sz="2200">
                <a:latin typeface="Calibri"/>
                <a:cs typeface="Calibri"/>
              </a:rPr>
              <a:t>amacıyla</a:t>
            </a:r>
            <a:r>
              <a:rPr dirty="0" sz="2200" spc="445">
                <a:latin typeface="Calibri"/>
                <a:cs typeface="Calibri"/>
              </a:rPr>
              <a:t> </a:t>
            </a:r>
            <a:r>
              <a:rPr dirty="0" sz="2200">
                <a:latin typeface="Calibri"/>
                <a:cs typeface="Calibri"/>
              </a:rPr>
              <a:t>gümrük</a:t>
            </a:r>
            <a:r>
              <a:rPr dirty="0" sz="2200" spc="355">
                <a:latin typeface="Calibri"/>
                <a:cs typeface="Calibri"/>
              </a:rPr>
              <a:t> </a:t>
            </a:r>
            <a:r>
              <a:rPr dirty="0" sz="2200" spc="-10">
                <a:latin typeface="Calibri"/>
                <a:cs typeface="Calibri"/>
              </a:rPr>
              <a:t>muafiyetli</a:t>
            </a:r>
            <a:endParaRPr sz="2200">
              <a:latin typeface="Calibri"/>
              <a:cs typeface="Calibri"/>
            </a:endParaRPr>
          </a:p>
          <a:p>
            <a:pPr algn="r" marR="6350">
              <a:lnSpc>
                <a:spcPts val="2545"/>
              </a:lnSpc>
              <a:tabLst>
                <a:tab pos="1005840" algn="l"/>
                <a:tab pos="2031364" algn="l"/>
                <a:tab pos="2634615" algn="l"/>
                <a:tab pos="3019425" algn="l"/>
              </a:tabLst>
            </a:pPr>
            <a:r>
              <a:rPr dirty="0" sz="2200" spc="-10">
                <a:latin typeface="Calibri"/>
                <a:cs typeface="Calibri"/>
              </a:rPr>
              <a:t>ithalata</a:t>
            </a:r>
            <a:r>
              <a:rPr dirty="0" sz="2200">
                <a:latin typeface="Calibri"/>
                <a:cs typeface="Calibri"/>
              </a:rPr>
              <a:t>	</a:t>
            </a:r>
            <a:r>
              <a:rPr dirty="0" sz="2200" spc="-10">
                <a:latin typeface="Calibri"/>
                <a:cs typeface="Calibri"/>
              </a:rPr>
              <a:t>ve/veya</a:t>
            </a:r>
            <a:r>
              <a:rPr dirty="0" sz="2200">
                <a:latin typeface="Calibri"/>
                <a:cs typeface="Calibri"/>
              </a:rPr>
              <a:t>	</a:t>
            </a:r>
            <a:r>
              <a:rPr dirty="0" sz="2200" spc="-20">
                <a:latin typeface="Calibri"/>
                <a:cs typeface="Calibri"/>
              </a:rPr>
              <a:t>yurt</a:t>
            </a:r>
            <a:r>
              <a:rPr dirty="0" sz="2200">
                <a:latin typeface="Calibri"/>
                <a:cs typeface="Calibri"/>
              </a:rPr>
              <a:t>	</a:t>
            </a:r>
            <a:r>
              <a:rPr dirty="0" sz="2200" spc="-25">
                <a:latin typeface="Calibri"/>
                <a:cs typeface="Calibri"/>
              </a:rPr>
              <a:t>içi</a:t>
            </a:r>
            <a:r>
              <a:rPr dirty="0" sz="2200">
                <a:latin typeface="Calibri"/>
                <a:cs typeface="Calibri"/>
              </a:rPr>
              <a:t>	</a:t>
            </a:r>
            <a:r>
              <a:rPr dirty="0" sz="2200" spc="-10">
                <a:latin typeface="Calibri"/>
                <a:cs typeface="Calibri"/>
              </a:rPr>
              <a:t>alımlara</a:t>
            </a:r>
            <a:endParaRPr sz="22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591047" y="3522852"/>
            <a:ext cx="2085975" cy="366395"/>
          </a:xfrm>
          <a:prstGeom prst="rect">
            <a:avLst/>
          </a:prstGeom>
        </p:spPr>
        <p:txBody>
          <a:bodyPr wrap="square" lIns="0" tIns="1714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  <a:tabLst>
                <a:tab pos="1403350" algn="l"/>
              </a:tabLst>
            </a:pPr>
            <a:r>
              <a:rPr dirty="0" sz="2200" spc="-10">
                <a:latin typeface="Calibri"/>
                <a:cs typeface="Calibri"/>
              </a:rPr>
              <a:t>(İhracat</a:t>
            </a:r>
            <a:r>
              <a:rPr dirty="0" sz="2200">
                <a:latin typeface="Calibri"/>
                <a:cs typeface="Calibri"/>
              </a:rPr>
              <a:t>	</a:t>
            </a:r>
            <a:r>
              <a:rPr dirty="0" sz="2200" spc="-20">
                <a:latin typeface="Calibri"/>
                <a:cs typeface="Calibri"/>
              </a:rPr>
              <a:t>Genel</a:t>
            </a:r>
            <a:endParaRPr sz="22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591047" y="3221164"/>
            <a:ext cx="3964304" cy="668020"/>
          </a:xfrm>
          <a:prstGeom prst="rect">
            <a:avLst/>
          </a:prstGeom>
        </p:spPr>
        <p:txBody>
          <a:bodyPr wrap="square" lIns="0" tIns="17145" rIns="0" bIns="0" rtlCol="0" vert="horz">
            <a:spAutoFit/>
          </a:bodyPr>
          <a:lstStyle/>
          <a:p>
            <a:pPr algn="r" marR="6985">
              <a:lnSpc>
                <a:spcPts val="2510"/>
              </a:lnSpc>
              <a:spcBef>
                <a:spcPts val="135"/>
              </a:spcBef>
              <a:tabLst>
                <a:tab pos="996950" algn="l"/>
                <a:tab pos="2277745" algn="l"/>
              </a:tabLst>
            </a:pPr>
            <a:r>
              <a:rPr dirty="0" sz="2200" spc="-10">
                <a:latin typeface="Calibri"/>
                <a:cs typeface="Calibri"/>
              </a:rPr>
              <a:t>imkan</a:t>
            </a:r>
            <a:r>
              <a:rPr dirty="0" sz="2200">
                <a:latin typeface="Calibri"/>
                <a:cs typeface="Calibri"/>
              </a:rPr>
              <a:t>	</a:t>
            </a:r>
            <a:r>
              <a:rPr dirty="0" sz="2200" spc="-10">
                <a:latin typeface="Calibri"/>
                <a:cs typeface="Calibri"/>
              </a:rPr>
              <a:t>sağlayan</a:t>
            </a:r>
            <a:r>
              <a:rPr dirty="0" sz="2200">
                <a:latin typeface="Calibri"/>
                <a:cs typeface="Calibri"/>
              </a:rPr>
              <a:t>	</a:t>
            </a:r>
            <a:r>
              <a:rPr dirty="0" sz="2200" spc="-10">
                <a:latin typeface="Calibri"/>
                <a:cs typeface="Calibri"/>
              </a:rPr>
              <a:t>Bakanlığımızca</a:t>
            </a:r>
            <a:endParaRPr sz="2200">
              <a:latin typeface="Calibri"/>
              <a:cs typeface="Calibri"/>
            </a:endParaRPr>
          </a:p>
          <a:p>
            <a:pPr algn="r" marR="5080">
              <a:lnSpc>
                <a:spcPts val="2510"/>
              </a:lnSpc>
            </a:pPr>
            <a:r>
              <a:rPr dirty="0" sz="2200" spc="-10">
                <a:latin typeface="Calibri"/>
                <a:cs typeface="Calibri"/>
              </a:rPr>
              <a:t>Müdürlüğü)</a:t>
            </a:r>
            <a:endParaRPr sz="220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5591047" y="3834701"/>
            <a:ext cx="2385060" cy="366395"/>
          </a:xfrm>
          <a:prstGeom prst="rect">
            <a:avLst/>
          </a:prstGeom>
        </p:spPr>
        <p:txBody>
          <a:bodyPr wrap="square" lIns="0" tIns="1714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dirty="0" sz="2200">
                <a:latin typeface="Calibri"/>
                <a:cs typeface="Calibri"/>
              </a:rPr>
              <a:t>düzenlenen</a:t>
            </a:r>
            <a:r>
              <a:rPr dirty="0" sz="2200" spc="-95">
                <a:latin typeface="Calibri"/>
                <a:cs typeface="Calibri"/>
              </a:rPr>
              <a:t> </a:t>
            </a:r>
            <a:r>
              <a:rPr dirty="0" sz="2200" spc="-10">
                <a:latin typeface="Calibri"/>
                <a:cs typeface="Calibri"/>
              </a:rPr>
              <a:t>belgedir.</a:t>
            </a:r>
            <a:endParaRPr sz="2200">
              <a:latin typeface="Calibri"/>
              <a:cs typeface="Calibri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2924301" y="2358008"/>
            <a:ext cx="2390140" cy="2180590"/>
            <a:chOff x="2924301" y="2358008"/>
            <a:chExt cx="2390140" cy="2180590"/>
          </a:xfrm>
        </p:grpSpPr>
        <p:sp>
          <p:nvSpPr>
            <p:cNvPr id="11" name="object 11"/>
            <p:cNvSpPr/>
            <p:nvPr/>
          </p:nvSpPr>
          <p:spPr>
            <a:xfrm>
              <a:off x="2930651" y="2364358"/>
              <a:ext cx="2377440" cy="2167890"/>
            </a:xfrm>
            <a:custGeom>
              <a:avLst/>
              <a:gdLst/>
              <a:ahLst/>
              <a:cxnLst/>
              <a:rect l="l" t="t" r="r" b="b"/>
              <a:pathLst>
                <a:path w="2377440" h="2167890">
                  <a:moveTo>
                    <a:pt x="2016252" y="0"/>
                  </a:moveTo>
                  <a:lnTo>
                    <a:pt x="361188" y="0"/>
                  </a:lnTo>
                  <a:lnTo>
                    <a:pt x="312168" y="3296"/>
                  </a:lnTo>
                  <a:lnTo>
                    <a:pt x="265156" y="12899"/>
                  </a:lnTo>
                  <a:lnTo>
                    <a:pt x="220581" y="28378"/>
                  </a:lnTo>
                  <a:lnTo>
                    <a:pt x="178872" y="49304"/>
                  </a:lnTo>
                  <a:lnTo>
                    <a:pt x="140460" y="75246"/>
                  </a:lnTo>
                  <a:lnTo>
                    <a:pt x="105775" y="105775"/>
                  </a:lnTo>
                  <a:lnTo>
                    <a:pt x="75246" y="140460"/>
                  </a:lnTo>
                  <a:lnTo>
                    <a:pt x="49304" y="178872"/>
                  </a:lnTo>
                  <a:lnTo>
                    <a:pt x="28378" y="220581"/>
                  </a:lnTo>
                  <a:lnTo>
                    <a:pt x="12899" y="265156"/>
                  </a:lnTo>
                  <a:lnTo>
                    <a:pt x="3296" y="312168"/>
                  </a:lnTo>
                  <a:lnTo>
                    <a:pt x="0" y="361188"/>
                  </a:lnTo>
                  <a:lnTo>
                    <a:pt x="0" y="1806320"/>
                  </a:lnTo>
                  <a:lnTo>
                    <a:pt x="3296" y="1855342"/>
                  </a:lnTo>
                  <a:lnTo>
                    <a:pt x="12899" y="1902361"/>
                  </a:lnTo>
                  <a:lnTo>
                    <a:pt x="28378" y="1946947"/>
                  </a:lnTo>
                  <a:lnTo>
                    <a:pt x="49304" y="1988669"/>
                  </a:lnTo>
                  <a:lnTo>
                    <a:pt x="75246" y="2027096"/>
                  </a:lnTo>
                  <a:lnTo>
                    <a:pt x="105775" y="2061797"/>
                  </a:lnTo>
                  <a:lnTo>
                    <a:pt x="140460" y="2092341"/>
                  </a:lnTo>
                  <a:lnTo>
                    <a:pt x="178872" y="2118298"/>
                  </a:lnTo>
                  <a:lnTo>
                    <a:pt x="220581" y="2139237"/>
                  </a:lnTo>
                  <a:lnTo>
                    <a:pt x="265156" y="2154727"/>
                  </a:lnTo>
                  <a:lnTo>
                    <a:pt x="312168" y="2164337"/>
                  </a:lnTo>
                  <a:lnTo>
                    <a:pt x="361188" y="2167635"/>
                  </a:lnTo>
                  <a:lnTo>
                    <a:pt x="2016252" y="2167635"/>
                  </a:lnTo>
                  <a:lnTo>
                    <a:pt x="2065271" y="2164337"/>
                  </a:lnTo>
                  <a:lnTo>
                    <a:pt x="2112283" y="2154727"/>
                  </a:lnTo>
                  <a:lnTo>
                    <a:pt x="2156858" y="2139237"/>
                  </a:lnTo>
                  <a:lnTo>
                    <a:pt x="2198567" y="2118298"/>
                  </a:lnTo>
                  <a:lnTo>
                    <a:pt x="2236979" y="2092341"/>
                  </a:lnTo>
                  <a:lnTo>
                    <a:pt x="2271664" y="2061797"/>
                  </a:lnTo>
                  <a:lnTo>
                    <a:pt x="2302193" y="2027096"/>
                  </a:lnTo>
                  <a:lnTo>
                    <a:pt x="2328135" y="1988669"/>
                  </a:lnTo>
                  <a:lnTo>
                    <a:pt x="2349061" y="1946947"/>
                  </a:lnTo>
                  <a:lnTo>
                    <a:pt x="2364540" y="1902361"/>
                  </a:lnTo>
                  <a:lnTo>
                    <a:pt x="2374143" y="1855342"/>
                  </a:lnTo>
                  <a:lnTo>
                    <a:pt x="2377440" y="1806320"/>
                  </a:lnTo>
                  <a:lnTo>
                    <a:pt x="2377440" y="361188"/>
                  </a:lnTo>
                  <a:lnTo>
                    <a:pt x="2374143" y="312168"/>
                  </a:lnTo>
                  <a:lnTo>
                    <a:pt x="2364540" y="265156"/>
                  </a:lnTo>
                  <a:lnTo>
                    <a:pt x="2349061" y="220581"/>
                  </a:lnTo>
                  <a:lnTo>
                    <a:pt x="2328135" y="178872"/>
                  </a:lnTo>
                  <a:lnTo>
                    <a:pt x="2302193" y="140460"/>
                  </a:lnTo>
                  <a:lnTo>
                    <a:pt x="2271664" y="105775"/>
                  </a:lnTo>
                  <a:lnTo>
                    <a:pt x="2236979" y="75246"/>
                  </a:lnTo>
                  <a:lnTo>
                    <a:pt x="2198567" y="49304"/>
                  </a:lnTo>
                  <a:lnTo>
                    <a:pt x="2156858" y="28378"/>
                  </a:lnTo>
                  <a:lnTo>
                    <a:pt x="2112283" y="12899"/>
                  </a:lnTo>
                  <a:lnTo>
                    <a:pt x="2065271" y="3296"/>
                  </a:lnTo>
                  <a:lnTo>
                    <a:pt x="2016252" y="0"/>
                  </a:lnTo>
                  <a:close/>
                </a:path>
              </a:pathLst>
            </a:custGeom>
            <a:solidFill>
              <a:srgbClr val="1F386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2" name="object 12"/>
            <p:cNvSpPr/>
            <p:nvPr/>
          </p:nvSpPr>
          <p:spPr>
            <a:xfrm>
              <a:off x="2930651" y="2364358"/>
              <a:ext cx="2377440" cy="2167890"/>
            </a:xfrm>
            <a:custGeom>
              <a:avLst/>
              <a:gdLst/>
              <a:ahLst/>
              <a:cxnLst/>
              <a:rect l="l" t="t" r="r" b="b"/>
              <a:pathLst>
                <a:path w="2377440" h="2167890">
                  <a:moveTo>
                    <a:pt x="0" y="361188"/>
                  </a:moveTo>
                  <a:lnTo>
                    <a:pt x="3296" y="312168"/>
                  </a:lnTo>
                  <a:lnTo>
                    <a:pt x="12899" y="265156"/>
                  </a:lnTo>
                  <a:lnTo>
                    <a:pt x="28378" y="220581"/>
                  </a:lnTo>
                  <a:lnTo>
                    <a:pt x="49304" y="178872"/>
                  </a:lnTo>
                  <a:lnTo>
                    <a:pt x="75246" y="140460"/>
                  </a:lnTo>
                  <a:lnTo>
                    <a:pt x="105775" y="105775"/>
                  </a:lnTo>
                  <a:lnTo>
                    <a:pt x="140460" y="75246"/>
                  </a:lnTo>
                  <a:lnTo>
                    <a:pt x="178872" y="49304"/>
                  </a:lnTo>
                  <a:lnTo>
                    <a:pt x="220581" y="28378"/>
                  </a:lnTo>
                  <a:lnTo>
                    <a:pt x="265156" y="12899"/>
                  </a:lnTo>
                  <a:lnTo>
                    <a:pt x="312168" y="3296"/>
                  </a:lnTo>
                  <a:lnTo>
                    <a:pt x="361188" y="0"/>
                  </a:lnTo>
                  <a:lnTo>
                    <a:pt x="2016252" y="0"/>
                  </a:lnTo>
                  <a:lnTo>
                    <a:pt x="2065271" y="3296"/>
                  </a:lnTo>
                  <a:lnTo>
                    <a:pt x="2112283" y="12899"/>
                  </a:lnTo>
                  <a:lnTo>
                    <a:pt x="2156858" y="28378"/>
                  </a:lnTo>
                  <a:lnTo>
                    <a:pt x="2198567" y="49304"/>
                  </a:lnTo>
                  <a:lnTo>
                    <a:pt x="2236979" y="75246"/>
                  </a:lnTo>
                  <a:lnTo>
                    <a:pt x="2271664" y="105775"/>
                  </a:lnTo>
                  <a:lnTo>
                    <a:pt x="2302193" y="140460"/>
                  </a:lnTo>
                  <a:lnTo>
                    <a:pt x="2328135" y="178872"/>
                  </a:lnTo>
                  <a:lnTo>
                    <a:pt x="2349061" y="220581"/>
                  </a:lnTo>
                  <a:lnTo>
                    <a:pt x="2364540" y="265156"/>
                  </a:lnTo>
                  <a:lnTo>
                    <a:pt x="2374143" y="312168"/>
                  </a:lnTo>
                  <a:lnTo>
                    <a:pt x="2377440" y="361188"/>
                  </a:lnTo>
                  <a:lnTo>
                    <a:pt x="2377440" y="1806320"/>
                  </a:lnTo>
                  <a:lnTo>
                    <a:pt x="2374143" y="1855342"/>
                  </a:lnTo>
                  <a:lnTo>
                    <a:pt x="2364540" y="1902361"/>
                  </a:lnTo>
                  <a:lnTo>
                    <a:pt x="2349061" y="1946947"/>
                  </a:lnTo>
                  <a:lnTo>
                    <a:pt x="2328135" y="1988669"/>
                  </a:lnTo>
                  <a:lnTo>
                    <a:pt x="2302193" y="2027096"/>
                  </a:lnTo>
                  <a:lnTo>
                    <a:pt x="2271664" y="2061797"/>
                  </a:lnTo>
                  <a:lnTo>
                    <a:pt x="2236979" y="2092341"/>
                  </a:lnTo>
                  <a:lnTo>
                    <a:pt x="2198567" y="2118298"/>
                  </a:lnTo>
                  <a:lnTo>
                    <a:pt x="2156858" y="2139237"/>
                  </a:lnTo>
                  <a:lnTo>
                    <a:pt x="2112283" y="2154727"/>
                  </a:lnTo>
                  <a:lnTo>
                    <a:pt x="2065271" y="2164337"/>
                  </a:lnTo>
                  <a:lnTo>
                    <a:pt x="2016252" y="2167635"/>
                  </a:lnTo>
                  <a:lnTo>
                    <a:pt x="361188" y="2167635"/>
                  </a:lnTo>
                  <a:lnTo>
                    <a:pt x="312168" y="2164337"/>
                  </a:lnTo>
                  <a:lnTo>
                    <a:pt x="265156" y="2154727"/>
                  </a:lnTo>
                  <a:lnTo>
                    <a:pt x="220581" y="2139237"/>
                  </a:lnTo>
                  <a:lnTo>
                    <a:pt x="178872" y="2118298"/>
                  </a:lnTo>
                  <a:lnTo>
                    <a:pt x="140460" y="2092341"/>
                  </a:lnTo>
                  <a:lnTo>
                    <a:pt x="105775" y="2061797"/>
                  </a:lnTo>
                  <a:lnTo>
                    <a:pt x="75246" y="2027096"/>
                  </a:lnTo>
                  <a:lnTo>
                    <a:pt x="49304" y="1988669"/>
                  </a:lnTo>
                  <a:lnTo>
                    <a:pt x="28378" y="1946947"/>
                  </a:lnTo>
                  <a:lnTo>
                    <a:pt x="12899" y="1902361"/>
                  </a:lnTo>
                  <a:lnTo>
                    <a:pt x="3296" y="1855342"/>
                  </a:lnTo>
                  <a:lnTo>
                    <a:pt x="0" y="1806320"/>
                  </a:lnTo>
                  <a:lnTo>
                    <a:pt x="0" y="361188"/>
                  </a:lnTo>
                  <a:close/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3" name="object 13"/>
          <p:cNvSpPr txBox="1"/>
          <p:nvPr/>
        </p:nvSpPr>
        <p:spPr>
          <a:xfrm>
            <a:off x="3128136" y="2784983"/>
            <a:ext cx="1769110" cy="1242060"/>
          </a:xfrm>
          <a:prstGeom prst="rect">
            <a:avLst/>
          </a:prstGeom>
        </p:spPr>
        <p:txBody>
          <a:bodyPr wrap="square" lIns="0" tIns="54610" rIns="0" bIns="0" rtlCol="0" vert="horz">
            <a:spAutoFit/>
          </a:bodyPr>
          <a:lstStyle/>
          <a:p>
            <a:pPr marL="12700" marR="5080">
              <a:lnSpc>
                <a:spcPts val="3100"/>
              </a:lnSpc>
              <a:spcBef>
                <a:spcPts val="430"/>
              </a:spcBef>
            </a:pPr>
            <a:r>
              <a:rPr dirty="0" sz="2800" spc="-10" b="1">
                <a:solidFill>
                  <a:srgbClr val="FFFFFF"/>
                </a:solidFill>
                <a:latin typeface="Calibri"/>
                <a:cs typeface="Calibri"/>
              </a:rPr>
              <a:t>DAHİLDE </a:t>
            </a:r>
            <a:r>
              <a:rPr dirty="0" sz="2800" b="1">
                <a:solidFill>
                  <a:srgbClr val="FFFFFF"/>
                </a:solidFill>
                <a:latin typeface="Calibri"/>
                <a:cs typeface="Calibri"/>
              </a:rPr>
              <a:t>İŞLEME</a:t>
            </a:r>
            <a:r>
              <a:rPr dirty="0" sz="2800" spc="-50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800" spc="-20" b="1">
                <a:solidFill>
                  <a:srgbClr val="FFFFFF"/>
                </a:solidFill>
                <a:latin typeface="Calibri"/>
                <a:cs typeface="Calibri"/>
              </a:rPr>
              <a:t>İZİN </a:t>
            </a:r>
            <a:r>
              <a:rPr dirty="0" sz="2800" spc="-10" b="1">
                <a:solidFill>
                  <a:srgbClr val="FFFFFF"/>
                </a:solidFill>
                <a:latin typeface="Calibri"/>
                <a:cs typeface="Calibri"/>
              </a:rPr>
              <a:t>BELGESİ</a:t>
            </a:r>
            <a:endParaRPr sz="2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4107815" y="854709"/>
            <a:ext cx="4159885" cy="388620"/>
          </a:xfrm>
          <a:prstGeom prst="rect"/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pc="-180"/>
              <a:t>DAHİLDE</a:t>
            </a:r>
            <a:r>
              <a:rPr dirty="0" spc="55"/>
              <a:t> </a:t>
            </a:r>
            <a:r>
              <a:rPr dirty="0" spc="-245"/>
              <a:t>İŞLEME</a:t>
            </a:r>
            <a:r>
              <a:rPr dirty="0" spc="10"/>
              <a:t> </a:t>
            </a:r>
            <a:r>
              <a:rPr dirty="0" spc="-325"/>
              <a:t>İZİN</a:t>
            </a:r>
            <a:r>
              <a:rPr dirty="0" spc="65"/>
              <a:t> </a:t>
            </a:r>
            <a:r>
              <a:rPr dirty="0" spc="-180"/>
              <a:t>BELGESİ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5576061" y="1553083"/>
            <a:ext cx="1174115" cy="1174750"/>
            <a:chOff x="5576061" y="1553083"/>
            <a:chExt cx="1174115" cy="1174750"/>
          </a:xfrm>
        </p:grpSpPr>
        <p:sp>
          <p:nvSpPr>
            <p:cNvPr id="4" name="object 4"/>
            <p:cNvSpPr/>
            <p:nvPr/>
          </p:nvSpPr>
          <p:spPr>
            <a:xfrm>
              <a:off x="5582411" y="1559433"/>
              <a:ext cx="1161415" cy="1162050"/>
            </a:xfrm>
            <a:custGeom>
              <a:avLst/>
              <a:gdLst/>
              <a:ahLst/>
              <a:cxnLst/>
              <a:rect l="l" t="t" r="r" b="b"/>
              <a:pathLst>
                <a:path w="1161415" h="1162050">
                  <a:moveTo>
                    <a:pt x="580643" y="0"/>
                  </a:moveTo>
                  <a:lnTo>
                    <a:pt x="533022" y="1925"/>
                  </a:lnTo>
                  <a:lnTo>
                    <a:pt x="486461" y="7603"/>
                  </a:lnTo>
                  <a:lnTo>
                    <a:pt x="441110" y="16883"/>
                  </a:lnTo>
                  <a:lnTo>
                    <a:pt x="397117" y="29615"/>
                  </a:lnTo>
                  <a:lnTo>
                    <a:pt x="354633" y="45650"/>
                  </a:lnTo>
                  <a:lnTo>
                    <a:pt x="313807" y="64838"/>
                  </a:lnTo>
                  <a:lnTo>
                    <a:pt x="274788" y="87030"/>
                  </a:lnTo>
                  <a:lnTo>
                    <a:pt x="237725" y="112076"/>
                  </a:lnTo>
                  <a:lnTo>
                    <a:pt x="202769" y="139827"/>
                  </a:lnTo>
                  <a:lnTo>
                    <a:pt x="170068" y="170132"/>
                  </a:lnTo>
                  <a:lnTo>
                    <a:pt x="139773" y="202842"/>
                  </a:lnTo>
                  <a:lnTo>
                    <a:pt x="112032" y="237808"/>
                  </a:lnTo>
                  <a:lnTo>
                    <a:pt x="86995" y="274879"/>
                  </a:lnTo>
                  <a:lnTo>
                    <a:pt x="64811" y="313906"/>
                  </a:lnTo>
                  <a:lnTo>
                    <a:pt x="45630" y="354740"/>
                  </a:lnTo>
                  <a:lnTo>
                    <a:pt x="29602" y="397231"/>
                  </a:lnTo>
                  <a:lnTo>
                    <a:pt x="16875" y="441229"/>
                  </a:lnTo>
                  <a:lnTo>
                    <a:pt x="7599" y="486585"/>
                  </a:lnTo>
                  <a:lnTo>
                    <a:pt x="1924" y="533149"/>
                  </a:lnTo>
                  <a:lnTo>
                    <a:pt x="0" y="580770"/>
                  </a:lnTo>
                  <a:lnTo>
                    <a:pt x="1924" y="628410"/>
                  </a:lnTo>
                  <a:lnTo>
                    <a:pt x="7599" y="674987"/>
                  </a:lnTo>
                  <a:lnTo>
                    <a:pt x="16875" y="720353"/>
                  </a:lnTo>
                  <a:lnTo>
                    <a:pt x="29602" y="764359"/>
                  </a:lnTo>
                  <a:lnTo>
                    <a:pt x="45630" y="806854"/>
                  </a:lnTo>
                  <a:lnTo>
                    <a:pt x="64811" y="847691"/>
                  </a:lnTo>
                  <a:lnTo>
                    <a:pt x="86995" y="886719"/>
                  </a:lnTo>
                  <a:lnTo>
                    <a:pt x="112032" y="923788"/>
                  </a:lnTo>
                  <a:lnTo>
                    <a:pt x="139773" y="958751"/>
                  </a:lnTo>
                  <a:lnTo>
                    <a:pt x="170068" y="991457"/>
                  </a:lnTo>
                  <a:lnTo>
                    <a:pt x="202769" y="1021757"/>
                  </a:lnTo>
                  <a:lnTo>
                    <a:pt x="237725" y="1049501"/>
                  </a:lnTo>
                  <a:lnTo>
                    <a:pt x="274788" y="1074541"/>
                  </a:lnTo>
                  <a:lnTo>
                    <a:pt x="313807" y="1096727"/>
                  </a:lnTo>
                  <a:lnTo>
                    <a:pt x="354633" y="1115909"/>
                  </a:lnTo>
                  <a:lnTo>
                    <a:pt x="397117" y="1131938"/>
                  </a:lnTo>
                  <a:lnTo>
                    <a:pt x="441110" y="1144666"/>
                  </a:lnTo>
                  <a:lnTo>
                    <a:pt x="486461" y="1153942"/>
                  </a:lnTo>
                  <a:lnTo>
                    <a:pt x="533022" y="1159617"/>
                  </a:lnTo>
                  <a:lnTo>
                    <a:pt x="580643" y="1161541"/>
                  </a:lnTo>
                  <a:lnTo>
                    <a:pt x="628265" y="1159617"/>
                  </a:lnTo>
                  <a:lnTo>
                    <a:pt x="674826" y="1153942"/>
                  </a:lnTo>
                  <a:lnTo>
                    <a:pt x="720177" y="1144666"/>
                  </a:lnTo>
                  <a:lnTo>
                    <a:pt x="764170" y="1131938"/>
                  </a:lnTo>
                  <a:lnTo>
                    <a:pt x="806654" y="1115909"/>
                  </a:lnTo>
                  <a:lnTo>
                    <a:pt x="847480" y="1096727"/>
                  </a:lnTo>
                  <a:lnTo>
                    <a:pt x="886499" y="1074541"/>
                  </a:lnTo>
                  <a:lnTo>
                    <a:pt x="923562" y="1049501"/>
                  </a:lnTo>
                  <a:lnTo>
                    <a:pt x="958518" y="1021757"/>
                  </a:lnTo>
                  <a:lnTo>
                    <a:pt x="991219" y="991457"/>
                  </a:lnTo>
                  <a:lnTo>
                    <a:pt x="1021514" y="958751"/>
                  </a:lnTo>
                  <a:lnTo>
                    <a:pt x="1049255" y="923788"/>
                  </a:lnTo>
                  <a:lnTo>
                    <a:pt x="1074292" y="886719"/>
                  </a:lnTo>
                  <a:lnTo>
                    <a:pt x="1096476" y="847691"/>
                  </a:lnTo>
                  <a:lnTo>
                    <a:pt x="1115657" y="806854"/>
                  </a:lnTo>
                  <a:lnTo>
                    <a:pt x="1131685" y="764359"/>
                  </a:lnTo>
                  <a:lnTo>
                    <a:pt x="1144412" y="720353"/>
                  </a:lnTo>
                  <a:lnTo>
                    <a:pt x="1153688" y="674987"/>
                  </a:lnTo>
                  <a:lnTo>
                    <a:pt x="1159363" y="628410"/>
                  </a:lnTo>
                  <a:lnTo>
                    <a:pt x="1161288" y="580770"/>
                  </a:lnTo>
                  <a:lnTo>
                    <a:pt x="1159363" y="533149"/>
                  </a:lnTo>
                  <a:lnTo>
                    <a:pt x="1153688" y="486585"/>
                  </a:lnTo>
                  <a:lnTo>
                    <a:pt x="1144412" y="441229"/>
                  </a:lnTo>
                  <a:lnTo>
                    <a:pt x="1131685" y="397231"/>
                  </a:lnTo>
                  <a:lnTo>
                    <a:pt x="1115657" y="354740"/>
                  </a:lnTo>
                  <a:lnTo>
                    <a:pt x="1096476" y="313906"/>
                  </a:lnTo>
                  <a:lnTo>
                    <a:pt x="1074292" y="274879"/>
                  </a:lnTo>
                  <a:lnTo>
                    <a:pt x="1049255" y="237808"/>
                  </a:lnTo>
                  <a:lnTo>
                    <a:pt x="1021514" y="202842"/>
                  </a:lnTo>
                  <a:lnTo>
                    <a:pt x="991219" y="170132"/>
                  </a:lnTo>
                  <a:lnTo>
                    <a:pt x="958518" y="139827"/>
                  </a:lnTo>
                  <a:lnTo>
                    <a:pt x="923562" y="112076"/>
                  </a:lnTo>
                  <a:lnTo>
                    <a:pt x="886499" y="87030"/>
                  </a:lnTo>
                  <a:lnTo>
                    <a:pt x="847480" y="64838"/>
                  </a:lnTo>
                  <a:lnTo>
                    <a:pt x="806654" y="45650"/>
                  </a:lnTo>
                  <a:lnTo>
                    <a:pt x="764170" y="29615"/>
                  </a:lnTo>
                  <a:lnTo>
                    <a:pt x="720177" y="16883"/>
                  </a:lnTo>
                  <a:lnTo>
                    <a:pt x="674826" y="7603"/>
                  </a:lnTo>
                  <a:lnTo>
                    <a:pt x="628265" y="1925"/>
                  </a:lnTo>
                  <a:lnTo>
                    <a:pt x="580643" y="0"/>
                  </a:lnTo>
                  <a:close/>
                </a:path>
              </a:pathLst>
            </a:custGeom>
            <a:solidFill>
              <a:srgbClr val="1F386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/>
            <p:cNvSpPr/>
            <p:nvPr/>
          </p:nvSpPr>
          <p:spPr>
            <a:xfrm>
              <a:off x="5582411" y="1559433"/>
              <a:ext cx="1161415" cy="1162050"/>
            </a:xfrm>
            <a:custGeom>
              <a:avLst/>
              <a:gdLst/>
              <a:ahLst/>
              <a:cxnLst/>
              <a:rect l="l" t="t" r="r" b="b"/>
              <a:pathLst>
                <a:path w="1161415" h="1162050">
                  <a:moveTo>
                    <a:pt x="0" y="580770"/>
                  </a:moveTo>
                  <a:lnTo>
                    <a:pt x="1924" y="533149"/>
                  </a:lnTo>
                  <a:lnTo>
                    <a:pt x="7599" y="486585"/>
                  </a:lnTo>
                  <a:lnTo>
                    <a:pt x="16875" y="441229"/>
                  </a:lnTo>
                  <a:lnTo>
                    <a:pt x="29602" y="397231"/>
                  </a:lnTo>
                  <a:lnTo>
                    <a:pt x="45630" y="354740"/>
                  </a:lnTo>
                  <a:lnTo>
                    <a:pt x="64811" y="313906"/>
                  </a:lnTo>
                  <a:lnTo>
                    <a:pt x="86995" y="274879"/>
                  </a:lnTo>
                  <a:lnTo>
                    <a:pt x="112032" y="237808"/>
                  </a:lnTo>
                  <a:lnTo>
                    <a:pt x="139773" y="202842"/>
                  </a:lnTo>
                  <a:lnTo>
                    <a:pt x="170068" y="170132"/>
                  </a:lnTo>
                  <a:lnTo>
                    <a:pt x="202769" y="139827"/>
                  </a:lnTo>
                  <a:lnTo>
                    <a:pt x="237725" y="112076"/>
                  </a:lnTo>
                  <a:lnTo>
                    <a:pt x="274788" y="87030"/>
                  </a:lnTo>
                  <a:lnTo>
                    <a:pt x="313807" y="64838"/>
                  </a:lnTo>
                  <a:lnTo>
                    <a:pt x="354633" y="45650"/>
                  </a:lnTo>
                  <a:lnTo>
                    <a:pt x="397117" y="29615"/>
                  </a:lnTo>
                  <a:lnTo>
                    <a:pt x="441110" y="16883"/>
                  </a:lnTo>
                  <a:lnTo>
                    <a:pt x="486461" y="7603"/>
                  </a:lnTo>
                  <a:lnTo>
                    <a:pt x="533022" y="1925"/>
                  </a:lnTo>
                  <a:lnTo>
                    <a:pt x="580643" y="0"/>
                  </a:lnTo>
                  <a:lnTo>
                    <a:pt x="628265" y="1925"/>
                  </a:lnTo>
                  <a:lnTo>
                    <a:pt x="674826" y="7603"/>
                  </a:lnTo>
                  <a:lnTo>
                    <a:pt x="720177" y="16883"/>
                  </a:lnTo>
                  <a:lnTo>
                    <a:pt x="764170" y="29615"/>
                  </a:lnTo>
                  <a:lnTo>
                    <a:pt x="806654" y="45650"/>
                  </a:lnTo>
                  <a:lnTo>
                    <a:pt x="847480" y="64838"/>
                  </a:lnTo>
                  <a:lnTo>
                    <a:pt x="886499" y="87030"/>
                  </a:lnTo>
                  <a:lnTo>
                    <a:pt x="923562" y="112076"/>
                  </a:lnTo>
                  <a:lnTo>
                    <a:pt x="958518" y="139827"/>
                  </a:lnTo>
                  <a:lnTo>
                    <a:pt x="991219" y="170132"/>
                  </a:lnTo>
                  <a:lnTo>
                    <a:pt x="1021514" y="202842"/>
                  </a:lnTo>
                  <a:lnTo>
                    <a:pt x="1049255" y="237808"/>
                  </a:lnTo>
                  <a:lnTo>
                    <a:pt x="1074292" y="274879"/>
                  </a:lnTo>
                  <a:lnTo>
                    <a:pt x="1096476" y="313906"/>
                  </a:lnTo>
                  <a:lnTo>
                    <a:pt x="1115657" y="354740"/>
                  </a:lnTo>
                  <a:lnTo>
                    <a:pt x="1131685" y="397231"/>
                  </a:lnTo>
                  <a:lnTo>
                    <a:pt x="1144412" y="441229"/>
                  </a:lnTo>
                  <a:lnTo>
                    <a:pt x="1153688" y="486585"/>
                  </a:lnTo>
                  <a:lnTo>
                    <a:pt x="1159363" y="533149"/>
                  </a:lnTo>
                  <a:lnTo>
                    <a:pt x="1161288" y="580770"/>
                  </a:lnTo>
                  <a:lnTo>
                    <a:pt x="1159363" y="628410"/>
                  </a:lnTo>
                  <a:lnTo>
                    <a:pt x="1153688" y="674987"/>
                  </a:lnTo>
                  <a:lnTo>
                    <a:pt x="1144412" y="720353"/>
                  </a:lnTo>
                  <a:lnTo>
                    <a:pt x="1131685" y="764359"/>
                  </a:lnTo>
                  <a:lnTo>
                    <a:pt x="1115657" y="806854"/>
                  </a:lnTo>
                  <a:lnTo>
                    <a:pt x="1096476" y="847691"/>
                  </a:lnTo>
                  <a:lnTo>
                    <a:pt x="1074292" y="886719"/>
                  </a:lnTo>
                  <a:lnTo>
                    <a:pt x="1049255" y="923788"/>
                  </a:lnTo>
                  <a:lnTo>
                    <a:pt x="1021514" y="958751"/>
                  </a:lnTo>
                  <a:lnTo>
                    <a:pt x="991219" y="991457"/>
                  </a:lnTo>
                  <a:lnTo>
                    <a:pt x="958518" y="1021757"/>
                  </a:lnTo>
                  <a:lnTo>
                    <a:pt x="923562" y="1049501"/>
                  </a:lnTo>
                  <a:lnTo>
                    <a:pt x="886499" y="1074541"/>
                  </a:lnTo>
                  <a:lnTo>
                    <a:pt x="847480" y="1096727"/>
                  </a:lnTo>
                  <a:lnTo>
                    <a:pt x="806654" y="1115909"/>
                  </a:lnTo>
                  <a:lnTo>
                    <a:pt x="764170" y="1131938"/>
                  </a:lnTo>
                  <a:lnTo>
                    <a:pt x="720177" y="1144666"/>
                  </a:lnTo>
                  <a:lnTo>
                    <a:pt x="674826" y="1153942"/>
                  </a:lnTo>
                  <a:lnTo>
                    <a:pt x="628265" y="1159617"/>
                  </a:lnTo>
                  <a:lnTo>
                    <a:pt x="580643" y="1161541"/>
                  </a:lnTo>
                  <a:lnTo>
                    <a:pt x="533022" y="1159617"/>
                  </a:lnTo>
                  <a:lnTo>
                    <a:pt x="486461" y="1153942"/>
                  </a:lnTo>
                  <a:lnTo>
                    <a:pt x="441110" y="1144666"/>
                  </a:lnTo>
                  <a:lnTo>
                    <a:pt x="397117" y="1131938"/>
                  </a:lnTo>
                  <a:lnTo>
                    <a:pt x="354633" y="1115909"/>
                  </a:lnTo>
                  <a:lnTo>
                    <a:pt x="313807" y="1096727"/>
                  </a:lnTo>
                  <a:lnTo>
                    <a:pt x="274788" y="1074541"/>
                  </a:lnTo>
                  <a:lnTo>
                    <a:pt x="237725" y="1049501"/>
                  </a:lnTo>
                  <a:lnTo>
                    <a:pt x="202769" y="1021757"/>
                  </a:lnTo>
                  <a:lnTo>
                    <a:pt x="170068" y="991457"/>
                  </a:lnTo>
                  <a:lnTo>
                    <a:pt x="139773" y="958751"/>
                  </a:lnTo>
                  <a:lnTo>
                    <a:pt x="112032" y="923788"/>
                  </a:lnTo>
                  <a:lnTo>
                    <a:pt x="86995" y="886719"/>
                  </a:lnTo>
                  <a:lnTo>
                    <a:pt x="64811" y="847691"/>
                  </a:lnTo>
                  <a:lnTo>
                    <a:pt x="45630" y="806854"/>
                  </a:lnTo>
                  <a:lnTo>
                    <a:pt x="29602" y="764359"/>
                  </a:lnTo>
                  <a:lnTo>
                    <a:pt x="16875" y="720353"/>
                  </a:lnTo>
                  <a:lnTo>
                    <a:pt x="7599" y="674987"/>
                  </a:lnTo>
                  <a:lnTo>
                    <a:pt x="1924" y="628410"/>
                  </a:lnTo>
                  <a:lnTo>
                    <a:pt x="0" y="580770"/>
                  </a:lnTo>
                  <a:close/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6" name="object 6"/>
          <p:cNvSpPr txBox="1"/>
          <p:nvPr/>
        </p:nvSpPr>
        <p:spPr>
          <a:xfrm>
            <a:off x="5874511" y="1848230"/>
            <a:ext cx="565785" cy="541655"/>
          </a:xfrm>
          <a:prstGeom prst="rect">
            <a:avLst/>
          </a:prstGeom>
        </p:spPr>
        <p:txBody>
          <a:bodyPr wrap="square" lIns="0" tIns="33655" rIns="0" bIns="0" rtlCol="0" vert="horz">
            <a:spAutoFit/>
          </a:bodyPr>
          <a:lstStyle/>
          <a:p>
            <a:pPr algn="just" marL="48895" marR="5080" indent="-36830">
              <a:lnSpc>
                <a:spcPct val="90100"/>
              </a:lnSpc>
              <a:spcBef>
                <a:spcPts val="265"/>
              </a:spcBef>
            </a:pPr>
            <a:r>
              <a:rPr dirty="0" sz="1200" spc="-10">
                <a:solidFill>
                  <a:srgbClr val="FFFFFF"/>
                </a:solidFill>
                <a:latin typeface="Calibri"/>
                <a:cs typeface="Calibri"/>
              </a:rPr>
              <a:t>Belgenin </a:t>
            </a:r>
            <a:r>
              <a:rPr dirty="0" sz="1200">
                <a:solidFill>
                  <a:srgbClr val="FFFFFF"/>
                </a:solidFill>
                <a:latin typeface="Calibri"/>
                <a:cs typeface="Calibri"/>
              </a:rPr>
              <a:t>tarih</a:t>
            </a:r>
            <a:r>
              <a:rPr dirty="0" sz="1200" spc="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00" spc="-25">
                <a:solidFill>
                  <a:srgbClr val="FFFFFF"/>
                </a:solidFill>
                <a:latin typeface="Calibri"/>
                <a:cs typeface="Calibri"/>
              </a:rPr>
              <a:t>ve </a:t>
            </a:r>
            <a:r>
              <a:rPr dirty="0" sz="1200" spc="-10">
                <a:solidFill>
                  <a:srgbClr val="FFFFFF"/>
                </a:solidFill>
                <a:latin typeface="Calibri"/>
                <a:cs typeface="Calibri"/>
              </a:rPr>
              <a:t>sayısı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6743572" y="2333751"/>
            <a:ext cx="328930" cy="352425"/>
          </a:xfrm>
          <a:custGeom>
            <a:avLst/>
            <a:gdLst/>
            <a:ahLst/>
            <a:cxnLst/>
            <a:rect l="l" t="t" r="r" b="b"/>
            <a:pathLst>
              <a:path w="328929" h="352425">
                <a:moveTo>
                  <a:pt x="274320" y="0"/>
                </a:moveTo>
                <a:lnTo>
                  <a:pt x="240410" y="70358"/>
                </a:lnTo>
                <a:lnTo>
                  <a:pt x="101600" y="3556"/>
                </a:lnTo>
                <a:lnTo>
                  <a:pt x="0" y="214757"/>
                </a:lnTo>
                <a:lnTo>
                  <a:pt x="138810" y="281559"/>
                </a:lnTo>
                <a:lnTo>
                  <a:pt x="104901" y="352044"/>
                </a:lnTo>
                <a:lnTo>
                  <a:pt x="328422" y="242824"/>
                </a:lnTo>
                <a:lnTo>
                  <a:pt x="274320" y="0"/>
                </a:lnTo>
                <a:close/>
              </a:path>
            </a:pathLst>
          </a:custGeom>
          <a:solidFill>
            <a:srgbClr val="D9AC63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8" name="object 8"/>
          <p:cNvGrpSpPr/>
          <p:nvPr/>
        </p:nvGrpSpPr>
        <p:grpSpPr>
          <a:xfrm>
            <a:off x="7139685" y="2312289"/>
            <a:ext cx="1174115" cy="1165225"/>
            <a:chOff x="7139685" y="2312289"/>
            <a:chExt cx="1174115" cy="1165225"/>
          </a:xfrm>
        </p:grpSpPr>
        <p:sp>
          <p:nvSpPr>
            <p:cNvPr id="9" name="object 9"/>
            <p:cNvSpPr/>
            <p:nvPr/>
          </p:nvSpPr>
          <p:spPr>
            <a:xfrm>
              <a:off x="7146035" y="2318639"/>
              <a:ext cx="1161415" cy="1152525"/>
            </a:xfrm>
            <a:custGeom>
              <a:avLst/>
              <a:gdLst/>
              <a:ahLst/>
              <a:cxnLst/>
              <a:rect l="l" t="t" r="r" b="b"/>
              <a:pathLst>
                <a:path w="1161415" h="1152525">
                  <a:moveTo>
                    <a:pt x="580644" y="0"/>
                  </a:moveTo>
                  <a:lnTo>
                    <a:pt x="533022" y="1909"/>
                  </a:lnTo>
                  <a:lnTo>
                    <a:pt x="486461" y="7540"/>
                  </a:lnTo>
                  <a:lnTo>
                    <a:pt x="441110" y="16743"/>
                  </a:lnTo>
                  <a:lnTo>
                    <a:pt x="397117" y="29371"/>
                  </a:lnTo>
                  <a:lnTo>
                    <a:pt x="354633" y="45275"/>
                  </a:lnTo>
                  <a:lnTo>
                    <a:pt x="313807" y="64307"/>
                  </a:lnTo>
                  <a:lnTo>
                    <a:pt x="274788" y="86319"/>
                  </a:lnTo>
                  <a:lnTo>
                    <a:pt x="237725" y="111162"/>
                  </a:lnTo>
                  <a:lnTo>
                    <a:pt x="202769" y="138689"/>
                  </a:lnTo>
                  <a:lnTo>
                    <a:pt x="170068" y="168751"/>
                  </a:lnTo>
                  <a:lnTo>
                    <a:pt x="139773" y="201200"/>
                  </a:lnTo>
                  <a:lnTo>
                    <a:pt x="112032" y="235887"/>
                  </a:lnTo>
                  <a:lnTo>
                    <a:pt x="86995" y="272665"/>
                  </a:lnTo>
                  <a:lnTo>
                    <a:pt x="64811" y="311386"/>
                  </a:lnTo>
                  <a:lnTo>
                    <a:pt x="45630" y="351901"/>
                  </a:lnTo>
                  <a:lnTo>
                    <a:pt x="29602" y="394061"/>
                  </a:lnTo>
                  <a:lnTo>
                    <a:pt x="16875" y="437719"/>
                  </a:lnTo>
                  <a:lnTo>
                    <a:pt x="7599" y="482727"/>
                  </a:lnTo>
                  <a:lnTo>
                    <a:pt x="1924" y="528936"/>
                  </a:lnTo>
                  <a:lnTo>
                    <a:pt x="0" y="576199"/>
                  </a:lnTo>
                  <a:lnTo>
                    <a:pt x="1924" y="623443"/>
                  </a:lnTo>
                  <a:lnTo>
                    <a:pt x="7599" y="669639"/>
                  </a:lnTo>
                  <a:lnTo>
                    <a:pt x="16875" y="714636"/>
                  </a:lnTo>
                  <a:lnTo>
                    <a:pt x="29602" y="758287"/>
                  </a:lnTo>
                  <a:lnTo>
                    <a:pt x="45630" y="800443"/>
                  </a:lnTo>
                  <a:lnTo>
                    <a:pt x="64811" y="840955"/>
                  </a:lnTo>
                  <a:lnTo>
                    <a:pt x="86995" y="879675"/>
                  </a:lnTo>
                  <a:lnTo>
                    <a:pt x="112032" y="916455"/>
                  </a:lnTo>
                  <a:lnTo>
                    <a:pt x="139773" y="951146"/>
                  </a:lnTo>
                  <a:lnTo>
                    <a:pt x="170068" y="983599"/>
                  </a:lnTo>
                  <a:lnTo>
                    <a:pt x="202769" y="1013666"/>
                  </a:lnTo>
                  <a:lnTo>
                    <a:pt x="237725" y="1041198"/>
                  </a:lnTo>
                  <a:lnTo>
                    <a:pt x="274788" y="1066048"/>
                  </a:lnTo>
                  <a:lnTo>
                    <a:pt x="313807" y="1088066"/>
                  </a:lnTo>
                  <a:lnTo>
                    <a:pt x="354633" y="1107104"/>
                  </a:lnTo>
                  <a:lnTo>
                    <a:pt x="397117" y="1123014"/>
                  </a:lnTo>
                  <a:lnTo>
                    <a:pt x="441110" y="1135646"/>
                  </a:lnTo>
                  <a:lnTo>
                    <a:pt x="486461" y="1144854"/>
                  </a:lnTo>
                  <a:lnTo>
                    <a:pt x="533022" y="1150487"/>
                  </a:lnTo>
                  <a:lnTo>
                    <a:pt x="580644" y="1152398"/>
                  </a:lnTo>
                  <a:lnTo>
                    <a:pt x="628265" y="1150487"/>
                  </a:lnTo>
                  <a:lnTo>
                    <a:pt x="674826" y="1144854"/>
                  </a:lnTo>
                  <a:lnTo>
                    <a:pt x="720177" y="1135646"/>
                  </a:lnTo>
                  <a:lnTo>
                    <a:pt x="764170" y="1123014"/>
                  </a:lnTo>
                  <a:lnTo>
                    <a:pt x="806654" y="1107104"/>
                  </a:lnTo>
                  <a:lnTo>
                    <a:pt x="847480" y="1088066"/>
                  </a:lnTo>
                  <a:lnTo>
                    <a:pt x="886499" y="1066048"/>
                  </a:lnTo>
                  <a:lnTo>
                    <a:pt x="923562" y="1041198"/>
                  </a:lnTo>
                  <a:lnTo>
                    <a:pt x="958518" y="1013666"/>
                  </a:lnTo>
                  <a:lnTo>
                    <a:pt x="991219" y="983599"/>
                  </a:lnTo>
                  <a:lnTo>
                    <a:pt x="1021514" y="951146"/>
                  </a:lnTo>
                  <a:lnTo>
                    <a:pt x="1049255" y="916455"/>
                  </a:lnTo>
                  <a:lnTo>
                    <a:pt x="1074292" y="879675"/>
                  </a:lnTo>
                  <a:lnTo>
                    <a:pt x="1096476" y="840955"/>
                  </a:lnTo>
                  <a:lnTo>
                    <a:pt x="1115657" y="800443"/>
                  </a:lnTo>
                  <a:lnTo>
                    <a:pt x="1131685" y="758287"/>
                  </a:lnTo>
                  <a:lnTo>
                    <a:pt x="1144412" y="714636"/>
                  </a:lnTo>
                  <a:lnTo>
                    <a:pt x="1153688" y="669639"/>
                  </a:lnTo>
                  <a:lnTo>
                    <a:pt x="1159363" y="623443"/>
                  </a:lnTo>
                  <a:lnTo>
                    <a:pt x="1161288" y="576199"/>
                  </a:lnTo>
                  <a:lnTo>
                    <a:pt x="1159363" y="528936"/>
                  </a:lnTo>
                  <a:lnTo>
                    <a:pt x="1153688" y="482727"/>
                  </a:lnTo>
                  <a:lnTo>
                    <a:pt x="1144412" y="437719"/>
                  </a:lnTo>
                  <a:lnTo>
                    <a:pt x="1131685" y="394061"/>
                  </a:lnTo>
                  <a:lnTo>
                    <a:pt x="1115657" y="351901"/>
                  </a:lnTo>
                  <a:lnTo>
                    <a:pt x="1096476" y="311386"/>
                  </a:lnTo>
                  <a:lnTo>
                    <a:pt x="1074292" y="272665"/>
                  </a:lnTo>
                  <a:lnTo>
                    <a:pt x="1049255" y="235887"/>
                  </a:lnTo>
                  <a:lnTo>
                    <a:pt x="1021514" y="201200"/>
                  </a:lnTo>
                  <a:lnTo>
                    <a:pt x="991219" y="168751"/>
                  </a:lnTo>
                  <a:lnTo>
                    <a:pt x="958518" y="138689"/>
                  </a:lnTo>
                  <a:lnTo>
                    <a:pt x="923562" y="111162"/>
                  </a:lnTo>
                  <a:lnTo>
                    <a:pt x="886499" y="86319"/>
                  </a:lnTo>
                  <a:lnTo>
                    <a:pt x="847480" y="64307"/>
                  </a:lnTo>
                  <a:lnTo>
                    <a:pt x="806654" y="45275"/>
                  </a:lnTo>
                  <a:lnTo>
                    <a:pt x="764170" y="29371"/>
                  </a:lnTo>
                  <a:lnTo>
                    <a:pt x="720177" y="16743"/>
                  </a:lnTo>
                  <a:lnTo>
                    <a:pt x="674826" y="7540"/>
                  </a:lnTo>
                  <a:lnTo>
                    <a:pt x="628265" y="1909"/>
                  </a:lnTo>
                  <a:lnTo>
                    <a:pt x="580644" y="0"/>
                  </a:lnTo>
                  <a:close/>
                </a:path>
              </a:pathLst>
            </a:custGeom>
            <a:solidFill>
              <a:srgbClr val="1F386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" name="object 10"/>
            <p:cNvSpPr/>
            <p:nvPr/>
          </p:nvSpPr>
          <p:spPr>
            <a:xfrm>
              <a:off x="7146035" y="2318639"/>
              <a:ext cx="1161415" cy="1152525"/>
            </a:xfrm>
            <a:custGeom>
              <a:avLst/>
              <a:gdLst/>
              <a:ahLst/>
              <a:cxnLst/>
              <a:rect l="l" t="t" r="r" b="b"/>
              <a:pathLst>
                <a:path w="1161415" h="1152525">
                  <a:moveTo>
                    <a:pt x="0" y="576199"/>
                  </a:moveTo>
                  <a:lnTo>
                    <a:pt x="1924" y="528936"/>
                  </a:lnTo>
                  <a:lnTo>
                    <a:pt x="7599" y="482727"/>
                  </a:lnTo>
                  <a:lnTo>
                    <a:pt x="16875" y="437719"/>
                  </a:lnTo>
                  <a:lnTo>
                    <a:pt x="29602" y="394061"/>
                  </a:lnTo>
                  <a:lnTo>
                    <a:pt x="45630" y="351901"/>
                  </a:lnTo>
                  <a:lnTo>
                    <a:pt x="64811" y="311386"/>
                  </a:lnTo>
                  <a:lnTo>
                    <a:pt x="86995" y="272665"/>
                  </a:lnTo>
                  <a:lnTo>
                    <a:pt x="112032" y="235887"/>
                  </a:lnTo>
                  <a:lnTo>
                    <a:pt x="139773" y="201200"/>
                  </a:lnTo>
                  <a:lnTo>
                    <a:pt x="170068" y="168751"/>
                  </a:lnTo>
                  <a:lnTo>
                    <a:pt x="202769" y="138689"/>
                  </a:lnTo>
                  <a:lnTo>
                    <a:pt x="237725" y="111162"/>
                  </a:lnTo>
                  <a:lnTo>
                    <a:pt x="274788" y="86319"/>
                  </a:lnTo>
                  <a:lnTo>
                    <a:pt x="313807" y="64307"/>
                  </a:lnTo>
                  <a:lnTo>
                    <a:pt x="354633" y="45275"/>
                  </a:lnTo>
                  <a:lnTo>
                    <a:pt x="397117" y="29371"/>
                  </a:lnTo>
                  <a:lnTo>
                    <a:pt x="441110" y="16743"/>
                  </a:lnTo>
                  <a:lnTo>
                    <a:pt x="486461" y="7540"/>
                  </a:lnTo>
                  <a:lnTo>
                    <a:pt x="533022" y="1909"/>
                  </a:lnTo>
                  <a:lnTo>
                    <a:pt x="580644" y="0"/>
                  </a:lnTo>
                  <a:lnTo>
                    <a:pt x="628265" y="1909"/>
                  </a:lnTo>
                  <a:lnTo>
                    <a:pt x="674826" y="7540"/>
                  </a:lnTo>
                  <a:lnTo>
                    <a:pt x="720177" y="16743"/>
                  </a:lnTo>
                  <a:lnTo>
                    <a:pt x="764170" y="29371"/>
                  </a:lnTo>
                  <a:lnTo>
                    <a:pt x="806654" y="45275"/>
                  </a:lnTo>
                  <a:lnTo>
                    <a:pt x="847480" y="64307"/>
                  </a:lnTo>
                  <a:lnTo>
                    <a:pt x="886499" y="86319"/>
                  </a:lnTo>
                  <a:lnTo>
                    <a:pt x="923562" y="111162"/>
                  </a:lnTo>
                  <a:lnTo>
                    <a:pt x="958518" y="138689"/>
                  </a:lnTo>
                  <a:lnTo>
                    <a:pt x="991219" y="168751"/>
                  </a:lnTo>
                  <a:lnTo>
                    <a:pt x="1021514" y="201200"/>
                  </a:lnTo>
                  <a:lnTo>
                    <a:pt x="1049255" y="235887"/>
                  </a:lnTo>
                  <a:lnTo>
                    <a:pt x="1074292" y="272665"/>
                  </a:lnTo>
                  <a:lnTo>
                    <a:pt x="1096476" y="311386"/>
                  </a:lnTo>
                  <a:lnTo>
                    <a:pt x="1115657" y="351901"/>
                  </a:lnTo>
                  <a:lnTo>
                    <a:pt x="1131685" y="394061"/>
                  </a:lnTo>
                  <a:lnTo>
                    <a:pt x="1144412" y="437719"/>
                  </a:lnTo>
                  <a:lnTo>
                    <a:pt x="1153688" y="482727"/>
                  </a:lnTo>
                  <a:lnTo>
                    <a:pt x="1159363" y="528936"/>
                  </a:lnTo>
                  <a:lnTo>
                    <a:pt x="1161288" y="576199"/>
                  </a:lnTo>
                  <a:lnTo>
                    <a:pt x="1159363" y="623443"/>
                  </a:lnTo>
                  <a:lnTo>
                    <a:pt x="1153688" y="669639"/>
                  </a:lnTo>
                  <a:lnTo>
                    <a:pt x="1144412" y="714636"/>
                  </a:lnTo>
                  <a:lnTo>
                    <a:pt x="1131685" y="758287"/>
                  </a:lnTo>
                  <a:lnTo>
                    <a:pt x="1115657" y="800443"/>
                  </a:lnTo>
                  <a:lnTo>
                    <a:pt x="1096476" y="840955"/>
                  </a:lnTo>
                  <a:lnTo>
                    <a:pt x="1074292" y="879675"/>
                  </a:lnTo>
                  <a:lnTo>
                    <a:pt x="1049255" y="916455"/>
                  </a:lnTo>
                  <a:lnTo>
                    <a:pt x="1021514" y="951146"/>
                  </a:lnTo>
                  <a:lnTo>
                    <a:pt x="991219" y="983599"/>
                  </a:lnTo>
                  <a:lnTo>
                    <a:pt x="958518" y="1013666"/>
                  </a:lnTo>
                  <a:lnTo>
                    <a:pt x="923562" y="1041198"/>
                  </a:lnTo>
                  <a:lnTo>
                    <a:pt x="886499" y="1066048"/>
                  </a:lnTo>
                  <a:lnTo>
                    <a:pt x="847480" y="1088066"/>
                  </a:lnTo>
                  <a:lnTo>
                    <a:pt x="806654" y="1107104"/>
                  </a:lnTo>
                  <a:lnTo>
                    <a:pt x="764170" y="1123014"/>
                  </a:lnTo>
                  <a:lnTo>
                    <a:pt x="720177" y="1135646"/>
                  </a:lnTo>
                  <a:lnTo>
                    <a:pt x="674826" y="1144854"/>
                  </a:lnTo>
                  <a:lnTo>
                    <a:pt x="628265" y="1150487"/>
                  </a:lnTo>
                  <a:lnTo>
                    <a:pt x="580644" y="1152398"/>
                  </a:lnTo>
                  <a:lnTo>
                    <a:pt x="533022" y="1150487"/>
                  </a:lnTo>
                  <a:lnTo>
                    <a:pt x="486461" y="1144854"/>
                  </a:lnTo>
                  <a:lnTo>
                    <a:pt x="441110" y="1135646"/>
                  </a:lnTo>
                  <a:lnTo>
                    <a:pt x="397117" y="1123014"/>
                  </a:lnTo>
                  <a:lnTo>
                    <a:pt x="354633" y="1107104"/>
                  </a:lnTo>
                  <a:lnTo>
                    <a:pt x="313807" y="1088066"/>
                  </a:lnTo>
                  <a:lnTo>
                    <a:pt x="274788" y="1066048"/>
                  </a:lnTo>
                  <a:lnTo>
                    <a:pt x="237725" y="1041198"/>
                  </a:lnTo>
                  <a:lnTo>
                    <a:pt x="202769" y="1013666"/>
                  </a:lnTo>
                  <a:lnTo>
                    <a:pt x="170068" y="983599"/>
                  </a:lnTo>
                  <a:lnTo>
                    <a:pt x="139773" y="951146"/>
                  </a:lnTo>
                  <a:lnTo>
                    <a:pt x="112032" y="916455"/>
                  </a:lnTo>
                  <a:lnTo>
                    <a:pt x="86995" y="879675"/>
                  </a:lnTo>
                  <a:lnTo>
                    <a:pt x="64811" y="840955"/>
                  </a:lnTo>
                  <a:lnTo>
                    <a:pt x="45630" y="800443"/>
                  </a:lnTo>
                  <a:lnTo>
                    <a:pt x="29602" y="758287"/>
                  </a:lnTo>
                  <a:lnTo>
                    <a:pt x="16875" y="714636"/>
                  </a:lnTo>
                  <a:lnTo>
                    <a:pt x="7599" y="669639"/>
                  </a:lnTo>
                  <a:lnTo>
                    <a:pt x="1924" y="623443"/>
                  </a:lnTo>
                  <a:lnTo>
                    <a:pt x="0" y="576199"/>
                  </a:lnTo>
                  <a:close/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1" name="object 11"/>
          <p:cNvSpPr txBox="1"/>
          <p:nvPr/>
        </p:nvSpPr>
        <p:spPr>
          <a:xfrm>
            <a:off x="7332471" y="2519616"/>
            <a:ext cx="783590" cy="716280"/>
          </a:xfrm>
          <a:prstGeom prst="rect">
            <a:avLst/>
          </a:prstGeom>
        </p:spPr>
        <p:txBody>
          <a:bodyPr wrap="square" lIns="0" tIns="31114" rIns="0" bIns="0" rtlCol="0" vert="horz">
            <a:spAutoFit/>
          </a:bodyPr>
          <a:lstStyle/>
          <a:p>
            <a:pPr algn="ctr" marL="12700" marR="5080" indent="11430">
              <a:lnSpc>
                <a:spcPct val="91800"/>
              </a:lnSpc>
              <a:spcBef>
                <a:spcPts val="244"/>
              </a:spcBef>
            </a:pPr>
            <a:r>
              <a:rPr dirty="0" sz="1200" spc="-10">
                <a:solidFill>
                  <a:srgbClr val="FFFFFF"/>
                </a:solidFill>
                <a:latin typeface="Calibri"/>
                <a:cs typeface="Calibri"/>
              </a:rPr>
              <a:t>Firma ünvanı, </a:t>
            </a:r>
            <a:r>
              <a:rPr dirty="0" sz="1200">
                <a:solidFill>
                  <a:srgbClr val="FFFFFF"/>
                </a:solidFill>
                <a:latin typeface="Calibri"/>
                <a:cs typeface="Calibri"/>
              </a:rPr>
              <a:t>adresi,</a:t>
            </a:r>
            <a:r>
              <a:rPr dirty="0" sz="1200" spc="-4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Calibri"/>
                <a:cs typeface="Calibri"/>
              </a:rPr>
              <a:t>vergi numarası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7725409" y="3553714"/>
            <a:ext cx="381000" cy="327025"/>
          </a:xfrm>
          <a:custGeom>
            <a:avLst/>
            <a:gdLst/>
            <a:ahLst/>
            <a:cxnLst/>
            <a:rect l="l" t="t" r="r" b="b"/>
            <a:pathLst>
              <a:path w="381000" h="327025">
                <a:moveTo>
                  <a:pt x="270256" y="0"/>
                </a:moveTo>
                <a:lnTo>
                  <a:pt x="41783" y="52197"/>
                </a:lnTo>
                <a:lnTo>
                  <a:pt x="76073" y="202437"/>
                </a:lnTo>
                <a:lnTo>
                  <a:pt x="0" y="219710"/>
                </a:lnTo>
                <a:lnTo>
                  <a:pt x="224663" y="326517"/>
                </a:lnTo>
                <a:lnTo>
                  <a:pt x="380746" y="132842"/>
                </a:lnTo>
                <a:lnTo>
                  <a:pt x="304546" y="150241"/>
                </a:lnTo>
                <a:lnTo>
                  <a:pt x="270256" y="0"/>
                </a:lnTo>
                <a:close/>
              </a:path>
            </a:pathLst>
          </a:custGeom>
          <a:solidFill>
            <a:srgbClr val="D9AC63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13" name="object 13"/>
          <p:cNvGrpSpPr/>
          <p:nvPr/>
        </p:nvGrpSpPr>
        <p:grpSpPr>
          <a:xfrm>
            <a:off x="7532878" y="4004309"/>
            <a:ext cx="1165225" cy="1174750"/>
            <a:chOff x="7532878" y="4004309"/>
            <a:chExt cx="1165225" cy="1174750"/>
          </a:xfrm>
        </p:grpSpPr>
        <p:sp>
          <p:nvSpPr>
            <p:cNvPr id="14" name="object 14"/>
            <p:cNvSpPr/>
            <p:nvPr/>
          </p:nvSpPr>
          <p:spPr>
            <a:xfrm>
              <a:off x="7539228" y="4010659"/>
              <a:ext cx="1152525" cy="1162050"/>
            </a:xfrm>
            <a:custGeom>
              <a:avLst/>
              <a:gdLst/>
              <a:ahLst/>
              <a:cxnLst/>
              <a:rect l="l" t="t" r="r" b="b"/>
              <a:pathLst>
                <a:path w="1152525" h="1162050">
                  <a:moveTo>
                    <a:pt x="576072" y="0"/>
                  </a:moveTo>
                  <a:lnTo>
                    <a:pt x="528827" y="1924"/>
                  </a:lnTo>
                  <a:lnTo>
                    <a:pt x="482635" y="7599"/>
                  </a:lnTo>
                  <a:lnTo>
                    <a:pt x="437641" y="16875"/>
                  </a:lnTo>
                  <a:lnTo>
                    <a:pt x="393996" y="29603"/>
                  </a:lnTo>
                  <a:lnTo>
                    <a:pt x="351847" y="45632"/>
                  </a:lnTo>
                  <a:lnTo>
                    <a:pt x="311342" y="64814"/>
                  </a:lnTo>
                  <a:lnTo>
                    <a:pt x="272631" y="87000"/>
                  </a:lnTo>
                  <a:lnTo>
                    <a:pt x="235860" y="112040"/>
                  </a:lnTo>
                  <a:lnTo>
                    <a:pt x="201179" y="139784"/>
                  </a:lnTo>
                  <a:lnTo>
                    <a:pt x="168735" y="170084"/>
                  </a:lnTo>
                  <a:lnTo>
                    <a:pt x="138677" y="202790"/>
                  </a:lnTo>
                  <a:lnTo>
                    <a:pt x="111154" y="237753"/>
                  </a:lnTo>
                  <a:lnTo>
                    <a:pt x="86313" y="274822"/>
                  </a:lnTo>
                  <a:lnTo>
                    <a:pt x="64304" y="313850"/>
                  </a:lnTo>
                  <a:lnTo>
                    <a:pt x="45273" y="354687"/>
                  </a:lnTo>
                  <a:lnTo>
                    <a:pt x="29370" y="397182"/>
                  </a:lnTo>
                  <a:lnTo>
                    <a:pt x="16743" y="441188"/>
                  </a:lnTo>
                  <a:lnTo>
                    <a:pt x="7540" y="486554"/>
                  </a:lnTo>
                  <a:lnTo>
                    <a:pt x="1909" y="533131"/>
                  </a:lnTo>
                  <a:lnTo>
                    <a:pt x="0" y="580770"/>
                  </a:lnTo>
                  <a:lnTo>
                    <a:pt x="1909" y="628410"/>
                  </a:lnTo>
                  <a:lnTo>
                    <a:pt x="7540" y="674987"/>
                  </a:lnTo>
                  <a:lnTo>
                    <a:pt x="16743" y="720353"/>
                  </a:lnTo>
                  <a:lnTo>
                    <a:pt x="29370" y="764359"/>
                  </a:lnTo>
                  <a:lnTo>
                    <a:pt x="45273" y="806854"/>
                  </a:lnTo>
                  <a:lnTo>
                    <a:pt x="64304" y="847691"/>
                  </a:lnTo>
                  <a:lnTo>
                    <a:pt x="86313" y="886719"/>
                  </a:lnTo>
                  <a:lnTo>
                    <a:pt x="111154" y="923788"/>
                  </a:lnTo>
                  <a:lnTo>
                    <a:pt x="138677" y="958751"/>
                  </a:lnTo>
                  <a:lnTo>
                    <a:pt x="168735" y="991457"/>
                  </a:lnTo>
                  <a:lnTo>
                    <a:pt x="201179" y="1021757"/>
                  </a:lnTo>
                  <a:lnTo>
                    <a:pt x="235860" y="1049501"/>
                  </a:lnTo>
                  <a:lnTo>
                    <a:pt x="272631" y="1074541"/>
                  </a:lnTo>
                  <a:lnTo>
                    <a:pt x="311342" y="1096727"/>
                  </a:lnTo>
                  <a:lnTo>
                    <a:pt x="351847" y="1115909"/>
                  </a:lnTo>
                  <a:lnTo>
                    <a:pt x="393996" y="1131938"/>
                  </a:lnTo>
                  <a:lnTo>
                    <a:pt x="437641" y="1144666"/>
                  </a:lnTo>
                  <a:lnTo>
                    <a:pt x="482635" y="1153942"/>
                  </a:lnTo>
                  <a:lnTo>
                    <a:pt x="528827" y="1159617"/>
                  </a:lnTo>
                  <a:lnTo>
                    <a:pt x="576072" y="1161541"/>
                  </a:lnTo>
                  <a:lnTo>
                    <a:pt x="623316" y="1159617"/>
                  </a:lnTo>
                  <a:lnTo>
                    <a:pt x="669508" y="1153942"/>
                  </a:lnTo>
                  <a:lnTo>
                    <a:pt x="714502" y="1144666"/>
                  </a:lnTo>
                  <a:lnTo>
                    <a:pt x="758147" y="1131938"/>
                  </a:lnTo>
                  <a:lnTo>
                    <a:pt x="800296" y="1115909"/>
                  </a:lnTo>
                  <a:lnTo>
                    <a:pt x="840801" y="1096727"/>
                  </a:lnTo>
                  <a:lnTo>
                    <a:pt x="879512" y="1074541"/>
                  </a:lnTo>
                  <a:lnTo>
                    <a:pt x="916283" y="1049501"/>
                  </a:lnTo>
                  <a:lnTo>
                    <a:pt x="950964" y="1021757"/>
                  </a:lnTo>
                  <a:lnTo>
                    <a:pt x="983408" y="991457"/>
                  </a:lnTo>
                  <a:lnTo>
                    <a:pt x="1013466" y="958751"/>
                  </a:lnTo>
                  <a:lnTo>
                    <a:pt x="1040989" y="923788"/>
                  </a:lnTo>
                  <a:lnTo>
                    <a:pt x="1065830" y="886719"/>
                  </a:lnTo>
                  <a:lnTo>
                    <a:pt x="1087839" y="847691"/>
                  </a:lnTo>
                  <a:lnTo>
                    <a:pt x="1106870" y="806854"/>
                  </a:lnTo>
                  <a:lnTo>
                    <a:pt x="1122773" y="764359"/>
                  </a:lnTo>
                  <a:lnTo>
                    <a:pt x="1135400" y="720353"/>
                  </a:lnTo>
                  <a:lnTo>
                    <a:pt x="1144603" y="674987"/>
                  </a:lnTo>
                  <a:lnTo>
                    <a:pt x="1150234" y="628410"/>
                  </a:lnTo>
                  <a:lnTo>
                    <a:pt x="1152144" y="580770"/>
                  </a:lnTo>
                  <a:lnTo>
                    <a:pt x="1150234" y="533131"/>
                  </a:lnTo>
                  <a:lnTo>
                    <a:pt x="1144603" y="486554"/>
                  </a:lnTo>
                  <a:lnTo>
                    <a:pt x="1135400" y="441188"/>
                  </a:lnTo>
                  <a:lnTo>
                    <a:pt x="1122773" y="397182"/>
                  </a:lnTo>
                  <a:lnTo>
                    <a:pt x="1106870" y="354687"/>
                  </a:lnTo>
                  <a:lnTo>
                    <a:pt x="1087839" y="313850"/>
                  </a:lnTo>
                  <a:lnTo>
                    <a:pt x="1065830" y="274822"/>
                  </a:lnTo>
                  <a:lnTo>
                    <a:pt x="1040989" y="237753"/>
                  </a:lnTo>
                  <a:lnTo>
                    <a:pt x="1013466" y="202790"/>
                  </a:lnTo>
                  <a:lnTo>
                    <a:pt x="983408" y="170084"/>
                  </a:lnTo>
                  <a:lnTo>
                    <a:pt x="950964" y="139784"/>
                  </a:lnTo>
                  <a:lnTo>
                    <a:pt x="916283" y="112040"/>
                  </a:lnTo>
                  <a:lnTo>
                    <a:pt x="879512" y="87000"/>
                  </a:lnTo>
                  <a:lnTo>
                    <a:pt x="840801" y="64814"/>
                  </a:lnTo>
                  <a:lnTo>
                    <a:pt x="800296" y="45632"/>
                  </a:lnTo>
                  <a:lnTo>
                    <a:pt x="758147" y="29603"/>
                  </a:lnTo>
                  <a:lnTo>
                    <a:pt x="714502" y="16875"/>
                  </a:lnTo>
                  <a:lnTo>
                    <a:pt x="669508" y="7599"/>
                  </a:lnTo>
                  <a:lnTo>
                    <a:pt x="623316" y="1924"/>
                  </a:lnTo>
                  <a:lnTo>
                    <a:pt x="576072" y="0"/>
                  </a:lnTo>
                  <a:close/>
                </a:path>
              </a:pathLst>
            </a:custGeom>
            <a:solidFill>
              <a:srgbClr val="1F386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5" name="object 15"/>
            <p:cNvSpPr/>
            <p:nvPr/>
          </p:nvSpPr>
          <p:spPr>
            <a:xfrm>
              <a:off x="7539228" y="4010659"/>
              <a:ext cx="1152525" cy="1162050"/>
            </a:xfrm>
            <a:custGeom>
              <a:avLst/>
              <a:gdLst/>
              <a:ahLst/>
              <a:cxnLst/>
              <a:rect l="l" t="t" r="r" b="b"/>
              <a:pathLst>
                <a:path w="1152525" h="1162050">
                  <a:moveTo>
                    <a:pt x="0" y="580770"/>
                  </a:moveTo>
                  <a:lnTo>
                    <a:pt x="1909" y="533131"/>
                  </a:lnTo>
                  <a:lnTo>
                    <a:pt x="7540" y="486554"/>
                  </a:lnTo>
                  <a:lnTo>
                    <a:pt x="16743" y="441188"/>
                  </a:lnTo>
                  <a:lnTo>
                    <a:pt x="29370" y="397182"/>
                  </a:lnTo>
                  <a:lnTo>
                    <a:pt x="45273" y="354687"/>
                  </a:lnTo>
                  <a:lnTo>
                    <a:pt x="64304" y="313850"/>
                  </a:lnTo>
                  <a:lnTo>
                    <a:pt x="86313" y="274822"/>
                  </a:lnTo>
                  <a:lnTo>
                    <a:pt x="111154" y="237753"/>
                  </a:lnTo>
                  <a:lnTo>
                    <a:pt x="138677" y="202790"/>
                  </a:lnTo>
                  <a:lnTo>
                    <a:pt x="168735" y="170084"/>
                  </a:lnTo>
                  <a:lnTo>
                    <a:pt x="201179" y="139784"/>
                  </a:lnTo>
                  <a:lnTo>
                    <a:pt x="235860" y="112040"/>
                  </a:lnTo>
                  <a:lnTo>
                    <a:pt x="272631" y="87000"/>
                  </a:lnTo>
                  <a:lnTo>
                    <a:pt x="311342" y="64814"/>
                  </a:lnTo>
                  <a:lnTo>
                    <a:pt x="351847" y="45632"/>
                  </a:lnTo>
                  <a:lnTo>
                    <a:pt x="393996" y="29603"/>
                  </a:lnTo>
                  <a:lnTo>
                    <a:pt x="437641" y="16875"/>
                  </a:lnTo>
                  <a:lnTo>
                    <a:pt x="482635" y="7599"/>
                  </a:lnTo>
                  <a:lnTo>
                    <a:pt x="528827" y="1924"/>
                  </a:lnTo>
                  <a:lnTo>
                    <a:pt x="576072" y="0"/>
                  </a:lnTo>
                  <a:lnTo>
                    <a:pt x="623316" y="1924"/>
                  </a:lnTo>
                  <a:lnTo>
                    <a:pt x="669508" y="7599"/>
                  </a:lnTo>
                  <a:lnTo>
                    <a:pt x="714502" y="16875"/>
                  </a:lnTo>
                  <a:lnTo>
                    <a:pt x="758147" y="29603"/>
                  </a:lnTo>
                  <a:lnTo>
                    <a:pt x="800296" y="45632"/>
                  </a:lnTo>
                  <a:lnTo>
                    <a:pt x="840801" y="64814"/>
                  </a:lnTo>
                  <a:lnTo>
                    <a:pt x="879512" y="87000"/>
                  </a:lnTo>
                  <a:lnTo>
                    <a:pt x="916283" y="112040"/>
                  </a:lnTo>
                  <a:lnTo>
                    <a:pt x="950964" y="139784"/>
                  </a:lnTo>
                  <a:lnTo>
                    <a:pt x="983408" y="170084"/>
                  </a:lnTo>
                  <a:lnTo>
                    <a:pt x="1013466" y="202790"/>
                  </a:lnTo>
                  <a:lnTo>
                    <a:pt x="1040989" y="237753"/>
                  </a:lnTo>
                  <a:lnTo>
                    <a:pt x="1065830" y="274822"/>
                  </a:lnTo>
                  <a:lnTo>
                    <a:pt x="1087839" y="313850"/>
                  </a:lnTo>
                  <a:lnTo>
                    <a:pt x="1106870" y="354687"/>
                  </a:lnTo>
                  <a:lnTo>
                    <a:pt x="1122773" y="397182"/>
                  </a:lnTo>
                  <a:lnTo>
                    <a:pt x="1135400" y="441188"/>
                  </a:lnTo>
                  <a:lnTo>
                    <a:pt x="1144603" y="486554"/>
                  </a:lnTo>
                  <a:lnTo>
                    <a:pt x="1150234" y="533131"/>
                  </a:lnTo>
                  <a:lnTo>
                    <a:pt x="1152144" y="580770"/>
                  </a:lnTo>
                  <a:lnTo>
                    <a:pt x="1150234" y="628410"/>
                  </a:lnTo>
                  <a:lnTo>
                    <a:pt x="1144603" y="674987"/>
                  </a:lnTo>
                  <a:lnTo>
                    <a:pt x="1135400" y="720353"/>
                  </a:lnTo>
                  <a:lnTo>
                    <a:pt x="1122773" y="764359"/>
                  </a:lnTo>
                  <a:lnTo>
                    <a:pt x="1106870" y="806854"/>
                  </a:lnTo>
                  <a:lnTo>
                    <a:pt x="1087839" y="847691"/>
                  </a:lnTo>
                  <a:lnTo>
                    <a:pt x="1065830" y="886719"/>
                  </a:lnTo>
                  <a:lnTo>
                    <a:pt x="1040989" y="923788"/>
                  </a:lnTo>
                  <a:lnTo>
                    <a:pt x="1013466" y="958751"/>
                  </a:lnTo>
                  <a:lnTo>
                    <a:pt x="983408" y="991457"/>
                  </a:lnTo>
                  <a:lnTo>
                    <a:pt x="950964" y="1021757"/>
                  </a:lnTo>
                  <a:lnTo>
                    <a:pt x="916283" y="1049501"/>
                  </a:lnTo>
                  <a:lnTo>
                    <a:pt x="879512" y="1074541"/>
                  </a:lnTo>
                  <a:lnTo>
                    <a:pt x="840801" y="1096727"/>
                  </a:lnTo>
                  <a:lnTo>
                    <a:pt x="800296" y="1115909"/>
                  </a:lnTo>
                  <a:lnTo>
                    <a:pt x="758147" y="1131938"/>
                  </a:lnTo>
                  <a:lnTo>
                    <a:pt x="714502" y="1144666"/>
                  </a:lnTo>
                  <a:lnTo>
                    <a:pt x="669508" y="1153942"/>
                  </a:lnTo>
                  <a:lnTo>
                    <a:pt x="623316" y="1159617"/>
                  </a:lnTo>
                  <a:lnTo>
                    <a:pt x="576072" y="1161541"/>
                  </a:lnTo>
                  <a:lnTo>
                    <a:pt x="528827" y="1159617"/>
                  </a:lnTo>
                  <a:lnTo>
                    <a:pt x="482635" y="1153942"/>
                  </a:lnTo>
                  <a:lnTo>
                    <a:pt x="437641" y="1144666"/>
                  </a:lnTo>
                  <a:lnTo>
                    <a:pt x="393996" y="1131938"/>
                  </a:lnTo>
                  <a:lnTo>
                    <a:pt x="351847" y="1115909"/>
                  </a:lnTo>
                  <a:lnTo>
                    <a:pt x="311342" y="1096727"/>
                  </a:lnTo>
                  <a:lnTo>
                    <a:pt x="272631" y="1074541"/>
                  </a:lnTo>
                  <a:lnTo>
                    <a:pt x="235860" y="1049501"/>
                  </a:lnTo>
                  <a:lnTo>
                    <a:pt x="201179" y="1021757"/>
                  </a:lnTo>
                  <a:lnTo>
                    <a:pt x="168735" y="991457"/>
                  </a:lnTo>
                  <a:lnTo>
                    <a:pt x="138677" y="958751"/>
                  </a:lnTo>
                  <a:lnTo>
                    <a:pt x="111154" y="923788"/>
                  </a:lnTo>
                  <a:lnTo>
                    <a:pt x="86313" y="886719"/>
                  </a:lnTo>
                  <a:lnTo>
                    <a:pt x="64304" y="847691"/>
                  </a:lnTo>
                  <a:lnTo>
                    <a:pt x="45273" y="806854"/>
                  </a:lnTo>
                  <a:lnTo>
                    <a:pt x="29370" y="764359"/>
                  </a:lnTo>
                  <a:lnTo>
                    <a:pt x="16743" y="720353"/>
                  </a:lnTo>
                  <a:lnTo>
                    <a:pt x="7540" y="674987"/>
                  </a:lnTo>
                  <a:lnTo>
                    <a:pt x="1909" y="628410"/>
                  </a:lnTo>
                  <a:lnTo>
                    <a:pt x="0" y="580770"/>
                  </a:lnTo>
                  <a:close/>
                </a:path>
              </a:pathLst>
            </a:custGeom>
            <a:ln w="12699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6" name="object 16"/>
          <p:cNvSpPr txBox="1"/>
          <p:nvPr/>
        </p:nvSpPr>
        <p:spPr>
          <a:xfrm>
            <a:off x="7829422" y="4385500"/>
            <a:ext cx="564515" cy="377825"/>
          </a:xfrm>
          <a:prstGeom prst="rect">
            <a:avLst/>
          </a:prstGeom>
        </p:spPr>
        <p:txBody>
          <a:bodyPr wrap="square" lIns="0" tIns="15875" rIns="0" bIns="0" rtlCol="0" vert="horz">
            <a:spAutoFit/>
          </a:bodyPr>
          <a:lstStyle/>
          <a:p>
            <a:pPr algn="ctr">
              <a:lnSpc>
                <a:spcPts val="1370"/>
              </a:lnSpc>
              <a:spcBef>
                <a:spcPts val="125"/>
              </a:spcBef>
            </a:pPr>
            <a:r>
              <a:rPr dirty="0" sz="1200" spc="-10">
                <a:solidFill>
                  <a:srgbClr val="FFFFFF"/>
                </a:solidFill>
                <a:latin typeface="Calibri"/>
                <a:cs typeface="Calibri"/>
              </a:rPr>
              <a:t>Belgenin</a:t>
            </a:r>
            <a:endParaRPr sz="1200">
              <a:latin typeface="Calibri"/>
              <a:cs typeface="Calibri"/>
            </a:endParaRPr>
          </a:p>
          <a:p>
            <a:pPr algn="ctr">
              <a:lnSpc>
                <a:spcPts val="1370"/>
              </a:lnSpc>
            </a:pPr>
            <a:r>
              <a:rPr dirty="0" sz="1200" spc="-10">
                <a:solidFill>
                  <a:srgbClr val="FFFFFF"/>
                </a:solidFill>
                <a:latin typeface="Calibri"/>
                <a:cs typeface="Calibri"/>
              </a:rPr>
              <a:t>süresi</a:t>
            </a:r>
            <a:endParaRPr sz="1200">
              <a:latin typeface="Calibri"/>
              <a:cs typeface="Calibri"/>
            </a:endParaRPr>
          </a:p>
        </p:txBody>
      </p:sp>
      <p:grpSp>
        <p:nvGrpSpPr>
          <p:cNvPr id="17" name="object 17"/>
          <p:cNvGrpSpPr/>
          <p:nvPr/>
        </p:nvGrpSpPr>
        <p:grpSpPr>
          <a:xfrm>
            <a:off x="6444741" y="5065648"/>
            <a:ext cx="1317625" cy="1466850"/>
            <a:chOff x="6444741" y="5065648"/>
            <a:chExt cx="1317625" cy="1466850"/>
          </a:xfrm>
        </p:grpSpPr>
        <p:sp>
          <p:nvSpPr>
            <p:cNvPr id="18" name="object 18"/>
            <p:cNvSpPr/>
            <p:nvPr/>
          </p:nvSpPr>
          <p:spPr>
            <a:xfrm>
              <a:off x="7421879" y="5065648"/>
              <a:ext cx="340360" cy="315595"/>
            </a:xfrm>
            <a:custGeom>
              <a:avLst/>
              <a:gdLst/>
              <a:ahLst/>
              <a:cxnLst/>
              <a:rect l="l" t="t" r="r" b="b"/>
              <a:pathLst>
                <a:path w="340359" h="315595">
                  <a:moveTo>
                    <a:pt x="157099" y="0"/>
                  </a:moveTo>
                  <a:lnTo>
                    <a:pt x="61087" y="120523"/>
                  </a:lnTo>
                  <a:lnTo>
                    <a:pt x="0" y="71755"/>
                  </a:lnTo>
                  <a:lnTo>
                    <a:pt x="56642" y="314070"/>
                  </a:lnTo>
                  <a:lnTo>
                    <a:pt x="305435" y="315341"/>
                  </a:lnTo>
                  <a:lnTo>
                    <a:pt x="244348" y="266700"/>
                  </a:lnTo>
                  <a:lnTo>
                    <a:pt x="340360" y="146176"/>
                  </a:lnTo>
                  <a:lnTo>
                    <a:pt x="157099" y="0"/>
                  </a:lnTo>
                  <a:close/>
                </a:path>
              </a:pathLst>
            </a:custGeom>
            <a:solidFill>
              <a:srgbClr val="D9AC6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9" name="object 19"/>
            <p:cNvSpPr/>
            <p:nvPr/>
          </p:nvSpPr>
          <p:spPr>
            <a:xfrm>
              <a:off x="6451091" y="5373496"/>
              <a:ext cx="1161415" cy="1152525"/>
            </a:xfrm>
            <a:custGeom>
              <a:avLst/>
              <a:gdLst/>
              <a:ahLst/>
              <a:cxnLst/>
              <a:rect l="l" t="t" r="r" b="b"/>
              <a:pathLst>
                <a:path w="1161415" h="1152525">
                  <a:moveTo>
                    <a:pt x="580643" y="0"/>
                  </a:moveTo>
                  <a:lnTo>
                    <a:pt x="533022" y="1909"/>
                  </a:lnTo>
                  <a:lnTo>
                    <a:pt x="486461" y="7540"/>
                  </a:lnTo>
                  <a:lnTo>
                    <a:pt x="441110" y="16742"/>
                  </a:lnTo>
                  <a:lnTo>
                    <a:pt x="397117" y="29370"/>
                  </a:lnTo>
                  <a:lnTo>
                    <a:pt x="354633" y="45273"/>
                  </a:lnTo>
                  <a:lnTo>
                    <a:pt x="313807" y="64304"/>
                  </a:lnTo>
                  <a:lnTo>
                    <a:pt x="274788" y="86314"/>
                  </a:lnTo>
                  <a:lnTo>
                    <a:pt x="237725" y="111156"/>
                  </a:lnTo>
                  <a:lnTo>
                    <a:pt x="202769" y="138681"/>
                  </a:lnTo>
                  <a:lnTo>
                    <a:pt x="170068" y="168741"/>
                  </a:lnTo>
                  <a:lnTo>
                    <a:pt x="139773" y="201188"/>
                  </a:lnTo>
                  <a:lnTo>
                    <a:pt x="112032" y="235874"/>
                  </a:lnTo>
                  <a:lnTo>
                    <a:pt x="86995" y="272649"/>
                  </a:lnTo>
                  <a:lnTo>
                    <a:pt x="64811" y="311367"/>
                  </a:lnTo>
                  <a:lnTo>
                    <a:pt x="45630" y="351879"/>
                  </a:lnTo>
                  <a:lnTo>
                    <a:pt x="29602" y="394037"/>
                  </a:lnTo>
                  <a:lnTo>
                    <a:pt x="16875" y="437692"/>
                  </a:lnTo>
                  <a:lnTo>
                    <a:pt x="7599" y="482696"/>
                  </a:lnTo>
                  <a:lnTo>
                    <a:pt x="1924" y="528902"/>
                  </a:lnTo>
                  <a:lnTo>
                    <a:pt x="0" y="576160"/>
                  </a:lnTo>
                  <a:lnTo>
                    <a:pt x="1924" y="623419"/>
                  </a:lnTo>
                  <a:lnTo>
                    <a:pt x="7599" y="669626"/>
                  </a:lnTo>
                  <a:lnTo>
                    <a:pt x="16875" y="714632"/>
                  </a:lnTo>
                  <a:lnTo>
                    <a:pt x="29602" y="758289"/>
                  </a:lnTo>
                  <a:lnTo>
                    <a:pt x="45630" y="800450"/>
                  </a:lnTo>
                  <a:lnTo>
                    <a:pt x="64811" y="840964"/>
                  </a:lnTo>
                  <a:lnTo>
                    <a:pt x="86995" y="879686"/>
                  </a:lnTo>
                  <a:lnTo>
                    <a:pt x="112032" y="916465"/>
                  </a:lnTo>
                  <a:lnTo>
                    <a:pt x="139773" y="951154"/>
                  </a:lnTo>
                  <a:lnTo>
                    <a:pt x="170068" y="983605"/>
                  </a:lnTo>
                  <a:lnTo>
                    <a:pt x="202769" y="1013669"/>
                  </a:lnTo>
                  <a:lnTo>
                    <a:pt x="237725" y="1041198"/>
                  </a:lnTo>
                  <a:lnTo>
                    <a:pt x="274788" y="1066043"/>
                  </a:lnTo>
                  <a:lnTo>
                    <a:pt x="313807" y="1088057"/>
                  </a:lnTo>
                  <a:lnTo>
                    <a:pt x="354633" y="1107091"/>
                  </a:lnTo>
                  <a:lnTo>
                    <a:pt x="397117" y="1122997"/>
                  </a:lnTo>
                  <a:lnTo>
                    <a:pt x="441110" y="1135626"/>
                  </a:lnTo>
                  <a:lnTo>
                    <a:pt x="486461" y="1144831"/>
                  </a:lnTo>
                  <a:lnTo>
                    <a:pt x="533022" y="1150462"/>
                  </a:lnTo>
                  <a:lnTo>
                    <a:pt x="580643" y="1152372"/>
                  </a:lnTo>
                  <a:lnTo>
                    <a:pt x="628265" y="1150462"/>
                  </a:lnTo>
                  <a:lnTo>
                    <a:pt x="674826" y="1144831"/>
                  </a:lnTo>
                  <a:lnTo>
                    <a:pt x="720177" y="1135626"/>
                  </a:lnTo>
                  <a:lnTo>
                    <a:pt x="764170" y="1122997"/>
                  </a:lnTo>
                  <a:lnTo>
                    <a:pt x="806654" y="1107091"/>
                  </a:lnTo>
                  <a:lnTo>
                    <a:pt x="847480" y="1088057"/>
                  </a:lnTo>
                  <a:lnTo>
                    <a:pt x="886499" y="1066043"/>
                  </a:lnTo>
                  <a:lnTo>
                    <a:pt x="923562" y="1041198"/>
                  </a:lnTo>
                  <a:lnTo>
                    <a:pt x="958518" y="1013669"/>
                  </a:lnTo>
                  <a:lnTo>
                    <a:pt x="991219" y="983605"/>
                  </a:lnTo>
                  <a:lnTo>
                    <a:pt x="1021514" y="951154"/>
                  </a:lnTo>
                  <a:lnTo>
                    <a:pt x="1049255" y="916465"/>
                  </a:lnTo>
                  <a:lnTo>
                    <a:pt x="1074292" y="879686"/>
                  </a:lnTo>
                  <a:lnTo>
                    <a:pt x="1096476" y="840964"/>
                  </a:lnTo>
                  <a:lnTo>
                    <a:pt x="1115657" y="800450"/>
                  </a:lnTo>
                  <a:lnTo>
                    <a:pt x="1131685" y="758289"/>
                  </a:lnTo>
                  <a:lnTo>
                    <a:pt x="1144412" y="714632"/>
                  </a:lnTo>
                  <a:lnTo>
                    <a:pt x="1153688" y="669626"/>
                  </a:lnTo>
                  <a:lnTo>
                    <a:pt x="1159363" y="623419"/>
                  </a:lnTo>
                  <a:lnTo>
                    <a:pt x="1161288" y="576160"/>
                  </a:lnTo>
                  <a:lnTo>
                    <a:pt x="1159363" y="528902"/>
                  </a:lnTo>
                  <a:lnTo>
                    <a:pt x="1153688" y="482696"/>
                  </a:lnTo>
                  <a:lnTo>
                    <a:pt x="1144412" y="437692"/>
                  </a:lnTo>
                  <a:lnTo>
                    <a:pt x="1131685" y="394037"/>
                  </a:lnTo>
                  <a:lnTo>
                    <a:pt x="1115657" y="351879"/>
                  </a:lnTo>
                  <a:lnTo>
                    <a:pt x="1096476" y="311367"/>
                  </a:lnTo>
                  <a:lnTo>
                    <a:pt x="1074292" y="272649"/>
                  </a:lnTo>
                  <a:lnTo>
                    <a:pt x="1049255" y="235874"/>
                  </a:lnTo>
                  <a:lnTo>
                    <a:pt x="1021514" y="201188"/>
                  </a:lnTo>
                  <a:lnTo>
                    <a:pt x="991219" y="168741"/>
                  </a:lnTo>
                  <a:lnTo>
                    <a:pt x="958518" y="138681"/>
                  </a:lnTo>
                  <a:lnTo>
                    <a:pt x="923562" y="111156"/>
                  </a:lnTo>
                  <a:lnTo>
                    <a:pt x="886499" y="86314"/>
                  </a:lnTo>
                  <a:lnTo>
                    <a:pt x="847480" y="64304"/>
                  </a:lnTo>
                  <a:lnTo>
                    <a:pt x="806654" y="45273"/>
                  </a:lnTo>
                  <a:lnTo>
                    <a:pt x="764170" y="29370"/>
                  </a:lnTo>
                  <a:lnTo>
                    <a:pt x="720177" y="16742"/>
                  </a:lnTo>
                  <a:lnTo>
                    <a:pt x="674826" y="7540"/>
                  </a:lnTo>
                  <a:lnTo>
                    <a:pt x="628265" y="1909"/>
                  </a:lnTo>
                  <a:lnTo>
                    <a:pt x="580643" y="0"/>
                  </a:lnTo>
                  <a:close/>
                </a:path>
              </a:pathLst>
            </a:custGeom>
            <a:solidFill>
              <a:srgbClr val="1F386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0" name="object 20"/>
            <p:cNvSpPr/>
            <p:nvPr/>
          </p:nvSpPr>
          <p:spPr>
            <a:xfrm>
              <a:off x="6451091" y="5373496"/>
              <a:ext cx="1161415" cy="1152525"/>
            </a:xfrm>
            <a:custGeom>
              <a:avLst/>
              <a:gdLst/>
              <a:ahLst/>
              <a:cxnLst/>
              <a:rect l="l" t="t" r="r" b="b"/>
              <a:pathLst>
                <a:path w="1161415" h="1152525">
                  <a:moveTo>
                    <a:pt x="0" y="576160"/>
                  </a:moveTo>
                  <a:lnTo>
                    <a:pt x="1924" y="528902"/>
                  </a:lnTo>
                  <a:lnTo>
                    <a:pt x="7599" y="482696"/>
                  </a:lnTo>
                  <a:lnTo>
                    <a:pt x="16875" y="437692"/>
                  </a:lnTo>
                  <a:lnTo>
                    <a:pt x="29602" y="394037"/>
                  </a:lnTo>
                  <a:lnTo>
                    <a:pt x="45630" y="351879"/>
                  </a:lnTo>
                  <a:lnTo>
                    <a:pt x="64811" y="311367"/>
                  </a:lnTo>
                  <a:lnTo>
                    <a:pt x="86995" y="272649"/>
                  </a:lnTo>
                  <a:lnTo>
                    <a:pt x="112032" y="235874"/>
                  </a:lnTo>
                  <a:lnTo>
                    <a:pt x="139773" y="201188"/>
                  </a:lnTo>
                  <a:lnTo>
                    <a:pt x="170068" y="168741"/>
                  </a:lnTo>
                  <a:lnTo>
                    <a:pt x="202769" y="138681"/>
                  </a:lnTo>
                  <a:lnTo>
                    <a:pt x="237725" y="111156"/>
                  </a:lnTo>
                  <a:lnTo>
                    <a:pt x="274788" y="86314"/>
                  </a:lnTo>
                  <a:lnTo>
                    <a:pt x="313807" y="64304"/>
                  </a:lnTo>
                  <a:lnTo>
                    <a:pt x="354633" y="45273"/>
                  </a:lnTo>
                  <a:lnTo>
                    <a:pt x="397117" y="29370"/>
                  </a:lnTo>
                  <a:lnTo>
                    <a:pt x="441110" y="16742"/>
                  </a:lnTo>
                  <a:lnTo>
                    <a:pt x="486461" y="7540"/>
                  </a:lnTo>
                  <a:lnTo>
                    <a:pt x="533022" y="1909"/>
                  </a:lnTo>
                  <a:lnTo>
                    <a:pt x="580643" y="0"/>
                  </a:lnTo>
                  <a:lnTo>
                    <a:pt x="628265" y="1909"/>
                  </a:lnTo>
                  <a:lnTo>
                    <a:pt x="674826" y="7540"/>
                  </a:lnTo>
                  <a:lnTo>
                    <a:pt x="720177" y="16742"/>
                  </a:lnTo>
                  <a:lnTo>
                    <a:pt x="764170" y="29370"/>
                  </a:lnTo>
                  <a:lnTo>
                    <a:pt x="806654" y="45273"/>
                  </a:lnTo>
                  <a:lnTo>
                    <a:pt x="847480" y="64304"/>
                  </a:lnTo>
                  <a:lnTo>
                    <a:pt x="886499" y="86314"/>
                  </a:lnTo>
                  <a:lnTo>
                    <a:pt x="923562" y="111156"/>
                  </a:lnTo>
                  <a:lnTo>
                    <a:pt x="958518" y="138681"/>
                  </a:lnTo>
                  <a:lnTo>
                    <a:pt x="991219" y="168741"/>
                  </a:lnTo>
                  <a:lnTo>
                    <a:pt x="1021514" y="201188"/>
                  </a:lnTo>
                  <a:lnTo>
                    <a:pt x="1049255" y="235874"/>
                  </a:lnTo>
                  <a:lnTo>
                    <a:pt x="1074292" y="272649"/>
                  </a:lnTo>
                  <a:lnTo>
                    <a:pt x="1096476" y="311367"/>
                  </a:lnTo>
                  <a:lnTo>
                    <a:pt x="1115657" y="351879"/>
                  </a:lnTo>
                  <a:lnTo>
                    <a:pt x="1131685" y="394037"/>
                  </a:lnTo>
                  <a:lnTo>
                    <a:pt x="1144412" y="437692"/>
                  </a:lnTo>
                  <a:lnTo>
                    <a:pt x="1153688" y="482696"/>
                  </a:lnTo>
                  <a:lnTo>
                    <a:pt x="1159363" y="528902"/>
                  </a:lnTo>
                  <a:lnTo>
                    <a:pt x="1161288" y="576160"/>
                  </a:lnTo>
                  <a:lnTo>
                    <a:pt x="1159363" y="623419"/>
                  </a:lnTo>
                  <a:lnTo>
                    <a:pt x="1153688" y="669626"/>
                  </a:lnTo>
                  <a:lnTo>
                    <a:pt x="1144412" y="714632"/>
                  </a:lnTo>
                  <a:lnTo>
                    <a:pt x="1131685" y="758289"/>
                  </a:lnTo>
                  <a:lnTo>
                    <a:pt x="1115657" y="800450"/>
                  </a:lnTo>
                  <a:lnTo>
                    <a:pt x="1096476" y="840964"/>
                  </a:lnTo>
                  <a:lnTo>
                    <a:pt x="1074292" y="879686"/>
                  </a:lnTo>
                  <a:lnTo>
                    <a:pt x="1049255" y="916465"/>
                  </a:lnTo>
                  <a:lnTo>
                    <a:pt x="1021514" y="951154"/>
                  </a:lnTo>
                  <a:lnTo>
                    <a:pt x="991219" y="983605"/>
                  </a:lnTo>
                  <a:lnTo>
                    <a:pt x="958518" y="1013669"/>
                  </a:lnTo>
                  <a:lnTo>
                    <a:pt x="923562" y="1041198"/>
                  </a:lnTo>
                  <a:lnTo>
                    <a:pt x="886499" y="1066043"/>
                  </a:lnTo>
                  <a:lnTo>
                    <a:pt x="847480" y="1088057"/>
                  </a:lnTo>
                  <a:lnTo>
                    <a:pt x="806654" y="1107091"/>
                  </a:lnTo>
                  <a:lnTo>
                    <a:pt x="764170" y="1122997"/>
                  </a:lnTo>
                  <a:lnTo>
                    <a:pt x="720177" y="1135626"/>
                  </a:lnTo>
                  <a:lnTo>
                    <a:pt x="674826" y="1144831"/>
                  </a:lnTo>
                  <a:lnTo>
                    <a:pt x="628265" y="1150462"/>
                  </a:lnTo>
                  <a:lnTo>
                    <a:pt x="580643" y="1152372"/>
                  </a:lnTo>
                  <a:lnTo>
                    <a:pt x="533022" y="1150462"/>
                  </a:lnTo>
                  <a:lnTo>
                    <a:pt x="486461" y="1144831"/>
                  </a:lnTo>
                  <a:lnTo>
                    <a:pt x="441110" y="1135626"/>
                  </a:lnTo>
                  <a:lnTo>
                    <a:pt x="397117" y="1122997"/>
                  </a:lnTo>
                  <a:lnTo>
                    <a:pt x="354633" y="1107091"/>
                  </a:lnTo>
                  <a:lnTo>
                    <a:pt x="313807" y="1088057"/>
                  </a:lnTo>
                  <a:lnTo>
                    <a:pt x="274788" y="1066043"/>
                  </a:lnTo>
                  <a:lnTo>
                    <a:pt x="237725" y="1041198"/>
                  </a:lnTo>
                  <a:lnTo>
                    <a:pt x="202769" y="1013669"/>
                  </a:lnTo>
                  <a:lnTo>
                    <a:pt x="170068" y="983605"/>
                  </a:lnTo>
                  <a:lnTo>
                    <a:pt x="139773" y="951154"/>
                  </a:lnTo>
                  <a:lnTo>
                    <a:pt x="112032" y="916465"/>
                  </a:lnTo>
                  <a:lnTo>
                    <a:pt x="86995" y="879686"/>
                  </a:lnTo>
                  <a:lnTo>
                    <a:pt x="64811" y="840964"/>
                  </a:lnTo>
                  <a:lnTo>
                    <a:pt x="45630" y="800450"/>
                  </a:lnTo>
                  <a:lnTo>
                    <a:pt x="29602" y="758289"/>
                  </a:lnTo>
                  <a:lnTo>
                    <a:pt x="16875" y="714632"/>
                  </a:lnTo>
                  <a:lnTo>
                    <a:pt x="7599" y="669626"/>
                  </a:lnTo>
                  <a:lnTo>
                    <a:pt x="1924" y="623419"/>
                  </a:lnTo>
                  <a:lnTo>
                    <a:pt x="0" y="576160"/>
                  </a:lnTo>
                  <a:close/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21" name="object 21"/>
          <p:cNvSpPr txBox="1"/>
          <p:nvPr/>
        </p:nvSpPr>
        <p:spPr>
          <a:xfrm>
            <a:off x="6717030" y="5579960"/>
            <a:ext cx="625475" cy="715645"/>
          </a:xfrm>
          <a:prstGeom prst="rect">
            <a:avLst/>
          </a:prstGeom>
        </p:spPr>
        <p:txBody>
          <a:bodyPr wrap="square" lIns="0" tIns="30480" rIns="0" bIns="0" rtlCol="0" vert="horz">
            <a:spAutoFit/>
          </a:bodyPr>
          <a:lstStyle/>
          <a:p>
            <a:pPr algn="ctr" marL="12700" marR="5080" indent="-6350">
              <a:lnSpc>
                <a:spcPct val="91800"/>
              </a:lnSpc>
              <a:spcBef>
                <a:spcPts val="240"/>
              </a:spcBef>
            </a:pPr>
            <a:r>
              <a:rPr dirty="0" sz="1200" spc="-10">
                <a:solidFill>
                  <a:srgbClr val="FFFFFF"/>
                </a:solidFill>
                <a:latin typeface="Calibri"/>
                <a:cs typeface="Calibri"/>
              </a:rPr>
              <a:t>İthal eşyasının </a:t>
            </a:r>
            <a:r>
              <a:rPr dirty="0" sz="1200">
                <a:solidFill>
                  <a:srgbClr val="FFFFFF"/>
                </a:solidFill>
                <a:latin typeface="Calibri"/>
                <a:cs typeface="Calibri"/>
              </a:rPr>
              <a:t>miktar</a:t>
            </a:r>
            <a:r>
              <a:rPr dirty="0" sz="1200" spc="5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00" spc="-25">
                <a:solidFill>
                  <a:srgbClr val="FFFFFF"/>
                </a:solidFill>
                <a:latin typeface="Calibri"/>
                <a:cs typeface="Calibri"/>
              </a:rPr>
              <a:t>ve </a:t>
            </a:r>
            <a:r>
              <a:rPr dirty="0" sz="1200" spc="-10">
                <a:solidFill>
                  <a:srgbClr val="FFFFFF"/>
                </a:solidFill>
                <a:latin typeface="Calibri"/>
                <a:cs typeface="Calibri"/>
              </a:rPr>
              <a:t>değeri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6016752" y="5753011"/>
            <a:ext cx="302260" cy="384175"/>
          </a:xfrm>
          <a:custGeom>
            <a:avLst/>
            <a:gdLst/>
            <a:ahLst/>
            <a:cxnLst/>
            <a:rect l="l" t="t" r="r" b="b"/>
            <a:pathLst>
              <a:path w="302260" h="384175">
                <a:moveTo>
                  <a:pt x="150875" y="0"/>
                </a:moveTo>
                <a:lnTo>
                  <a:pt x="0" y="192074"/>
                </a:lnTo>
                <a:lnTo>
                  <a:pt x="150875" y="384149"/>
                </a:lnTo>
                <a:lnTo>
                  <a:pt x="150875" y="307314"/>
                </a:lnTo>
                <a:lnTo>
                  <a:pt x="301751" y="307314"/>
                </a:lnTo>
                <a:lnTo>
                  <a:pt x="301751" y="76835"/>
                </a:lnTo>
                <a:lnTo>
                  <a:pt x="150875" y="76835"/>
                </a:lnTo>
                <a:lnTo>
                  <a:pt x="150875" y="0"/>
                </a:lnTo>
                <a:close/>
              </a:path>
            </a:pathLst>
          </a:custGeom>
          <a:solidFill>
            <a:srgbClr val="D9AC63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23" name="object 23"/>
          <p:cNvGrpSpPr/>
          <p:nvPr/>
        </p:nvGrpSpPr>
        <p:grpSpPr>
          <a:xfrm>
            <a:off x="4707382" y="5367146"/>
            <a:ext cx="1174115" cy="1165225"/>
            <a:chOff x="4707382" y="5367146"/>
            <a:chExt cx="1174115" cy="1165225"/>
          </a:xfrm>
        </p:grpSpPr>
        <p:sp>
          <p:nvSpPr>
            <p:cNvPr id="24" name="object 24"/>
            <p:cNvSpPr/>
            <p:nvPr/>
          </p:nvSpPr>
          <p:spPr>
            <a:xfrm>
              <a:off x="4713732" y="5373496"/>
              <a:ext cx="1161415" cy="1152525"/>
            </a:xfrm>
            <a:custGeom>
              <a:avLst/>
              <a:gdLst/>
              <a:ahLst/>
              <a:cxnLst/>
              <a:rect l="l" t="t" r="r" b="b"/>
              <a:pathLst>
                <a:path w="1161414" h="1152525">
                  <a:moveTo>
                    <a:pt x="580643" y="0"/>
                  </a:moveTo>
                  <a:lnTo>
                    <a:pt x="533022" y="1909"/>
                  </a:lnTo>
                  <a:lnTo>
                    <a:pt x="486461" y="7540"/>
                  </a:lnTo>
                  <a:lnTo>
                    <a:pt x="441110" y="16742"/>
                  </a:lnTo>
                  <a:lnTo>
                    <a:pt x="397117" y="29370"/>
                  </a:lnTo>
                  <a:lnTo>
                    <a:pt x="354633" y="45273"/>
                  </a:lnTo>
                  <a:lnTo>
                    <a:pt x="313807" y="64304"/>
                  </a:lnTo>
                  <a:lnTo>
                    <a:pt x="274788" y="86314"/>
                  </a:lnTo>
                  <a:lnTo>
                    <a:pt x="237725" y="111156"/>
                  </a:lnTo>
                  <a:lnTo>
                    <a:pt x="202769" y="138681"/>
                  </a:lnTo>
                  <a:lnTo>
                    <a:pt x="170068" y="168741"/>
                  </a:lnTo>
                  <a:lnTo>
                    <a:pt x="139773" y="201188"/>
                  </a:lnTo>
                  <a:lnTo>
                    <a:pt x="112032" y="235874"/>
                  </a:lnTo>
                  <a:lnTo>
                    <a:pt x="86995" y="272649"/>
                  </a:lnTo>
                  <a:lnTo>
                    <a:pt x="64811" y="311367"/>
                  </a:lnTo>
                  <a:lnTo>
                    <a:pt x="45630" y="351879"/>
                  </a:lnTo>
                  <a:lnTo>
                    <a:pt x="29602" y="394037"/>
                  </a:lnTo>
                  <a:lnTo>
                    <a:pt x="16875" y="437692"/>
                  </a:lnTo>
                  <a:lnTo>
                    <a:pt x="7599" y="482696"/>
                  </a:lnTo>
                  <a:lnTo>
                    <a:pt x="1924" y="528902"/>
                  </a:lnTo>
                  <a:lnTo>
                    <a:pt x="0" y="576160"/>
                  </a:lnTo>
                  <a:lnTo>
                    <a:pt x="1924" y="623419"/>
                  </a:lnTo>
                  <a:lnTo>
                    <a:pt x="7599" y="669626"/>
                  </a:lnTo>
                  <a:lnTo>
                    <a:pt x="16875" y="714632"/>
                  </a:lnTo>
                  <a:lnTo>
                    <a:pt x="29602" y="758289"/>
                  </a:lnTo>
                  <a:lnTo>
                    <a:pt x="45630" y="800450"/>
                  </a:lnTo>
                  <a:lnTo>
                    <a:pt x="64811" y="840964"/>
                  </a:lnTo>
                  <a:lnTo>
                    <a:pt x="86995" y="879686"/>
                  </a:lnTo>
                  <a:lnTo>
                    <a:pt x="112032" y="916465"/>
                  </a:lnTo>
                  <a:lnTo>
                    <a:pt x="139773" y="951154"/>
                  </a:lnTo>
                  <a:lnTo>
                    <a:pt x="170068" y="983605"/>
                  </a:lnTo>
                  <a:lnTo>
                    <a:pt x="202769" y="1013669"/>
                  </a:lnTo>
                  <a:lnTo>
                    <a:pt x="237725" y="1041198"/>
                  </a:lnTo>
                  <a:lnTo>
                    <a:pt x="274788" y="1066043"/>
                  </a:lnTo>
                  <a:lnTo>
                    <a:pt x="313807" y="1088057"/>
                  </a:lnTo>
                  <a:lnTo>
                    <a:pt x="354633" y="1107091"/>
                  </a:lnTo>
                  <a:lnTo>
                    <a:pt x="397117" y="1122997"/>
                  </a:lnTo>
                  <a:lnTo>
                    <a:pt x="441110" y="1135626"/>
                  </a:lnTo>
                  <a:lnTo>
                    <a:pt x="486461" y="1144831"/>
                  </a:lnTo>
                  <a:lnTo>
                    <a:pt x="533022" y="1150462"/>
                  </a:lnTo>
                  <a:lnTo>
                    <a:pt x="580643" y="1152372"/>
                  </a:lnTo>
                  <a:lnTo>
                    <a:pt x="628265" y="1150462"/>
                  </a:lnTo>
                  <a:lnTo>
                    <a:pt x="674826" y="1144831"/>
                  </a:lnTo>
                  <a:lnTo>
                    <a:pt x="720177" y="1135626"/>
                  </a:lnTo>
                  <a:lnTo>
                    <a:pt x="764170" y="1122997"/>
                  </a:lnTo>
                  <a:lnTo>
                    <a:pt x="806654" y="1107091"/>
                  </a:lnTo>
                  <a:lnTo>
                    <a:pt x="847480" y="1088057"/>
                  </a:lnTo>
                  <a:lnTo>
                    <a:pt x="886499" y="1066043"/>
                  </a:lnTo>
                  <a:lnTo>
                    <a:pt x="923562" y="1041198"/>
                  </a:lnTo>
                  <a:lnTo>
                    <a:pt x="958518" y="1013669"/>
                  </a:lnTo>
                  <a:lnTo>
                    <a:pt x="991219" y="983605"/>
                  </a:lnTo>
                  <a:lnTo>
                    <a:pt x="1021514" y="951154"/>
                  </a:lnTo>
                  <a:lnTo>
                    <a:pt x="1049255" y="916465"/>
                  </a:lnTo>
                  <a:lnTo>
                    <a:pt x="1074292" y="879686"/>
                  </a:lnTo>
                  <a:lnTo>
                    <a:pt x="1096476" y="840964"/>
                  </a:lnTo>
                  <a:lnTo>
                    <a:pt x="1115657" y="800450"/>
                  </a:lnTo>
                  <a:lnTo>
                    <a:pt x="1131685" y="758289"/>
                  </a:lnTo>
                  <a:lnTo>
                    <a:pt x="1144412" y="714632"/>
                  </a:lnTo>
                  <a:lnTo>
                    <a:pt x="1153688" y="669626"/>
                  </a:lnTo>
                  <a:lnTo>
                    <a:pt x="1159363" y="623419"/>
                  </a:lnTo>
                  <a:lnTo>
                    <a:pt x="1161288" y="576160"/>
                  </a:lnTo>
                  <a:lnTo>
                    <a:pt x="1159363" y="528902"/>
                  </a:lnTo>
                  <a:lnTo>
                    <a:pt x="1153688" y="482696"/>
                  </a:lnTo>
                  <a:lnTo>
                    <a:pt x="1144412" y="437692"/>
                  </a:lnTo>
                  <a:lnTo>
                    <a:pt x="1131685" y="394037"/>
                  </a:lnTo>
                  <a:lnTo>
                    <a:pt x="1115657" y="351879"/>
                  </a:lnTo>
                  <a:lnTo>
                    <a:pt x="1096476" y="311367"/>
                  </a:lnTo>
                  <a:lnTo>
                    <a:pt x="1074292" y="272649"/>
                  </a:lnTo>
                  <a:lnTo>
                    <a:pt x="1049255" y="235874"/>
                  </a:lnTo>
                  <a:lnTo>
                    <a:pt x="1021514" y="201188"/>
                  </a:lnTo>
                  <a:lnTo>
                    <a:pt x="991219" y="168741"/>
                  </a:lnTo>
                  <a:lnTo>
                    <a:pt x="958518" y="138681"/>
                  </a:lnTo>
                  <a:lnTo>
                    <a:pt x="923562" y="111156"/>
                  </a:lnTo>
                  <a:lnTo>
                    <a:pt x="886499" y="86314"/>
                  </a:lnTo>
                  <a:lnTo>
                    <a:pt x="847480" y="64304"/>
                  </a:lnTo>
                  <a:lnTo>
                    <a:pt x="806654" y="45273"/>
                  </a:lnTo>
                  <a:lnTo>
                    <a:pt x="764170" y="29370"/>
                  </a:lnTo>
                  <a:lnTo>
                    <a:pt x="720177" y="16742"/>
                  </a:lnTo>
                  <a:lnTo>
                    <a:pt x="674826" y="7540"/>
                  </a:lnTo>
                  <a:lnTo>
                    <a:pt x="628265" y="1909"/>
                  </a:lnTo>
                  <a:lnTo>
                    <a:pt x="580643" y="0"/>
                  </a:lnTo>
                  <a:close/>
                </a:path>
              </a:pathLst>
            </a:custGeom>
            <a:solidFill>
              <a:srgbClr val="1F386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5" name="object 25"/>
            <p:cNvSpPr/>
            <p:nvPr/>
          </p:nvSpPr>
          <p:spPr>
            <a:xfrm>
              <a:off x="4713732" y="5373496"/>
              <a:ext cx="1161415" cy="1152525"/>
            </a:xfrm>
            <a:custGeom>
              <a:avLst/>
              <a:gdLst/>
              <a:ahLst/>
              <a:cxnLst/>
              <a:rect l="l" t="t" r="r" b="b"/>
              <a:pathLst>
                <a:path w="1161414" h="1152525">
                  <a:moveTo>
                    <a:pt x="0" y="576160"/>
                  </a:moveTo>
                  <a:lnTo>
                    <a:pt x="1924" y="528902"/>
                  </a:lnTo>
                  <a:lnTo>
                    <a:pt x="7599" y="482696"/>
                  </a:lnTo>
                  <a:lnTo>
                    <a:pt x="16875" y="437692"/>
                  </a:lnTo>
                  <a:lnTo>
                    <a:pt x="29602" y="394037"/>
                  </a:lnTo>
                  <a:lnTo>
                    <a:pt x="45630" y="351879"/>
                  </a:lnTo>
                  <a:lnTo>
                    <a:pt x="64811" y="311367"/>
                  </a:lnTo>
                  <a:lnTo>
                    <a:pt x="86995" y="272649"/>
                  </a:lnTo>
                  <a:lnTo>
                    <a:pt x="112032" y="235874"/>
                  </a:lnTo>
                  <a:lnTo>
                    <a:pt x="139773" y="201188"/>
                  </a:lnTo>
                  <a:lnTo>
                    <a:pt x="170068" y="168741"/>
                  </a:lnTo>
                  <a:lnTo>
                    <a:pt x="202769" y="138681"/>
                  </a:lnTo>
                  <a:lnTo>
                    <a:pt x="237725" y="111156"/>
                  </a:lnTo>
                  <a:lnTo>
                    <a:pt x="274788" y="86314"/>
                  </a:lnTo>
                  <a:lnTo>
                    <a:pt x="313807" y="64304"/>
                  </a:lnTo>
                  <a:lnTo>
                    <a:pt x="354633" y="45273"/>
                  </a:lnTo>
                  <a:lnTo>
                    <a:pt x="397117" y="29370"/>
                  </a:lnTo>
                  <a:lnTo>
                    <a:pt x="441110" y="16742"/>
                  </a:lnTo>
                  <a:lnTo>
                    <a:pt x="486461" y="7540"/>
                  </a:lnTo>
                  <a:lnTo>
                    <a:pt x="533022" y="1909"/>
                  </a:lnTo>
                  <a:lnTo>
                    <a:pt x="580643" y="0"/>
                  </a:lnTo>
                  <a:lnTo>
                    <a:pt x="628265" y="1909"/>
                  </a:lnTo>
                  <a:lnTo>
                    <a:pt x="674826" y="7540"/>
                  </a:lnTo>
                  <a:lnTo>
                    <a:pt x="720177" y="16742"/>
                  </a:lnTo>
                  <a:lnTo>
                    <a:pt x="764170" y="29370"/>
                  </a:lnTo>
                  <a:lnTo>
                    <a:pt x="806654" y="45273"/>
                  </a:lnTo>
                  <a:lnTo>
                    <a:pt x="847480" y="64304"/>
                  </a:lnTo>
                  <a:lnTo>
                    <a:pt x="886499" y="86314"/>
                  </a:lnTo>
                  <a:lnTo>
                    <a:pt x="923562" y="111156"/>
                  </a:lnTo>
                  <a:lnTo>
                    <a:pt x="958518" y="138681"/>
                  </a:lnTo>
                  <a:lnTo>
                    <a:pt x="991219" y="168741"/>
                  </a:lnTo>
                  <a:lnTo>
                    <a:pt x="1021514" y="201188"/>
                  </a:lnTo>
                  <a:lnTo>
                    <a:pt x="1049255" y="235874"/>
                  </a:lnTo>
                  <a:lnTo>
                    <a:pt x="1074292" y="272649"/>
                  </a:lnTo>
                  <a:lnTo>
                    <a:pt x="1096476" y="311367"/>
                  </a:lnTo>
                  <a:lnTo>
                    <a:pt x="1115657" y="351879"/>
                  </a:lnTo>
                  <a:lnTo>
                    <a:pt x="1131685" y="394037"/>
                  </a:lnTo>
                  <a:lnTo>
                    <a:pt x="1144412" y="437692"/>
                  </a:lnTo>
                  <a:lnTo>
                    <a:pt x="1153688" y="482696"/>
                  </a:lnTo>
                  <a:lnTo>
                    <a:pt x="1159363" y="528902"/>
                  </a:lnTo>
                  <a:lnTo>
                    <a:pt x="1161288" y="576160"/>
                  </a:lnTo>
                  <a:lnTo>
                    <a:pt x="1159363" y="623419"/>
                  </a:lnTo>
                  <a:lnTo>
                    <a:pt x="1153688" y="669626"/>
                  </a:lnTo>
                  <a:lnTo>
                    <a:pt x="1144412" y="714632"/>
                  </a:lnTo>
                  <a:lnTo>
                    <a:pt x="1131685" y="758289"/>
                  </a:lnTo>
                  <a:lnTo>
                    <a:pt x="1115657" y="800450"/>
                  </a:lnTo>
                  <a:lnTo>
                    <a:pt x="1096476" y="840964"/>
                  </a:lnTo>
                  <a:lnTo>
                    <a:pt x="1074292" y="879686"/>
                  </a:lnTo>
                  <a:lnTo>
                    <a:pt x="1049255" y="916465"/>
                  </a:lnTo>
                  <a:lnTo>
                    <a:pt x="1021514" y="951154"/>
                  </a:lnTo>
                  <a:lnTo>
                    <a:pt x="991219" y="983605"/>
                  </a:lnTo>
                  <a:lnTo>
                    <a:pt x="958518" y="1013669"/>
                  </a:lnTo>
                  <a:lnTo>
                    <a:pt x="923562" y="1041198"/>
                  </a:lnTo>
                  <a:lnTo>
                    <a:pt x="886499" y="1066043"/>
                  </a:lnTo>
                  <a:lnTo>
                    <a:pt x="847480" y="1088057"/>
                  </a:lnTo>
                  <a:lnTo>
                    <a:pt x="806654" y="1107091"/>
                  </a:lnTo>
                  <a:lnTo>
                    <a:pt x="764170" y="1122997"/>
                  </a:lnTo>
                  <a:lnTo>
                    <a:pt x="720177" y="1135626"/>
                  </a:lnTo>
                  <a:lnTo>
                    <a:pt x="674826" y="1144831"/>
                  </a:lnTo>
                  <a:lnTo>
                    <a:pt x="628265" y="1150462"/>
                  </a:lnTo>
                  <a:lnTo>
                    <a:pt x="580643" y="1152372"/>
                  </a:lnTo>
                  <a:lnTo>
                    <a:pt x="533022" y="1150462"/>
                  </a:lnTo>
                  <a:lnTo>
                    <a:pt x="486461" y="1144831"/>
                  </a:lnTo>
                  <a:lnTo>
                    <a:pt x="441110" y="1135626"/>
                  </a:lnTo>
                  <a:lnTo>
                    <a:pt x="397117" y="1122997"/>
                  </a:lnTo>
                  <a:lnTo>
                    <a:pt x="354633" y="1107091"/>
                  </a:lnTo>
                  <a:lnTo>
                    <a:pt x="313807" y="1088057"/>
                  </a:lnTo>
                  <a:lnTo>
                    <a:pt x="274788" y="1066043"/>
                  </a:lnTo>
                  <a:lnTo>
                    <a:pt x="237725" y="1041198"/>
                  </a:lnTo>
                  <a:lnTo>
                    <a:pt x="202769" y="1013669"/>
                  </a:lnTo>
                  <a:lnTo>
                    <a:pt x="170068" y="983605"/>
                  </a:lnTo>
                  <a:lnTo>
                    <a:pt x="139773" y="951154"/>
                  </a:lnTo>
                  <a:lnTo>
                    <a:pt x="112032" y="916465"/>
                  </a:lnTo>
                  <a:lnTo>
                    <a:pt x="86995" y="879686"/>
                  </a:lnTo>
                  <a:lnTo>
                    <a:pt x="64811" y="840964"/>
                  </a:lnTo>
                  <a:lnTo>
                    <a:pt x="45630" y="800450"/>
                  </a:lnTo>
                  <a:lnTo>
                    <a:pt x="29602" y="758289"/>
                  </a:lnTo>
                  <a:lnTo>
                    <a:pt x="16875" y="714632"/>
                  </a:lnTo>
                  <a:lnTo>
                    <a:pt x="7599" y="669626"/>
                  </a:lnTo>
                  <a:lnTo>
                    <a:pt x="1924" y="623419"/>
                  </a:lnTo>
                  <a:lnTo>
                    <a:pt x="0" y="576160"/>
                  </a:lnTo>
                  <a:close/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26" name="object 26"/>
          <p:cNvSpPr txBox="1"/>
          <p:nvPr/>
        </p:nvSpPr>
        <p:spPr>
          <a:xfrm>
            <a:off x="4977129" y="5579960"/>
            <a:ext cx="624205" cy="715645"/>
          </a:xfrm>
          <a:prstGeom prst="rect">
            <a:avLst/>
          </a:prstGeom>
        </p:spPr>
        <p:txBody>
          <a:bodyPr wrap="square" lIns="0" tIns="30480" rIns="0" bIns="0" rtlCol="0" vert="horz">
            <a:spAutoFit/>
          </a:bodyPr>
          <a:lstStyle/>
          <a:p>
            <a:pPr algn="ctr" marL="12700" marR="5080" indent="6985">
              <a:lnSpc>
                <a:spcPct val="91800"/>
              </a:lnSpc>
              <a:spcBef>
                <a:spcPts val="240"/>
              </a:spcBef>
            </a:pPr>
            <a:r>
              <a:rPr dirty="0" sz="1200" spc="-20">
                <a:solidFill>
                  <a:srgbClr val="FFFFFF"/>
                </a:solidFill>
                <a:latin typeface="Calibri"/>
                <a:cs typeface="Calibri"/>
              </a:rPr>
              <a:t>İhraç </a:t>
            </a:r>
            <a:r>
              <a:rPr dirty="0" sz="1200" spc="-10">
                <a:solidFill>
                  <a:srgbClr val="FFFFFF"/>
                </a:solidFill>
                <a:latin typeface="Calibri"/>
                <a:cs typeface="Calibri"/>
              </a:rPr>
              <a:t>eşyasının </a:t>
            </a:r>
            <a:r>
              <a:rPr dirty="0" sz="1200">
                <a:solidFill>
                  <a:srgbClr val="FFFFFF"/>
                </a:solidFill>
                <a:latin typeface="Calibri"/>
                <a:cs typeface="Calibri"/>
              </a:rPr>
              <a:t>miktar</a:t>
            </a:r>
            <a:r>
              <a:rPr dirty="0" sz="1200" spc="4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00" spc="-25">
                <a:solidFill>
                  <a:srgbClr val="FFFFFF"/>
                </a:solidFill>
                <a:latin typeface="Calibri"/>
                <a:cs typeface="Calibri"/>
              </a:rPr>
              <a:t>ve </a:t>
            </a:r>
            <a:r>
              <a:rPr dirty="0" sz="1200" spc="-10">
                <a:solidFill>
                  <a:srgbClr val="FFFFFF"/>
                </a:solidFill>
                <a:latin typeface="Calibri"/>
                <a:cs typeface="Calibri"/>
              </a:rPr>
              <a:t>değeri</a:t>
            </a:r>
            <a:endParaRPr sz="1200">
              <a:latin typeface="Calibri"/>
              <a:cs typeface="Calibri"/>
            </a:endParaRPr>
          </a:p>
        </p:txBody>
      </p:sp>
      <p:grpSp>
        <p:nvGrpSpPr>
          <p:cNvPr id="27" name="object 27"/>
          <p:cNvGrpSpPr/>
          <p:nvPr/>
        </p:nvGrpSpPr>
        <p:grpSpPr>
          <a:xfrm>
            <a:off x="3628390" y="4004309"/>
            <a:ext cx="1311275" cy="1462405"/>
            <a:chOff x="3628390" y="4004309"/>
            <a:chExt cx="1311275" cy="1462405"/>
          </a:xfrm>
        </p:grpSpPr>
        <p:sp>
          <p:nvSpPr>
            <p:cNvPr id="28" name="object 28"/>
            <p:cNvSpPr/>
            <p:nvPr/>
          </p:nvSpPr>
          <p:spPr>
            <a:xfrm>
              <a:off x="4599305" y="5151119"/>
              <a:ext cx="340360" cy="315595"/>
            </a:xfrm>
            <a:custGeom>
              <a:avLst/>
              <a:gdLst/>
              <a:ahLst/>
              <a:cxnLst/>
              <a:rect l="l" t="t" r="r" b="b"/>
              <a:pathLst>
                <a:path w="340360" h="315595">
                  <a:moveTo>
                    <a:pt x="305308" y="0"/>
                  </a:moveTo>
                  <a:lnTo>
                    <a:pt x="56642" y="1269"/>
                  </a:lnTo>
                  <a:lnTo>
                    <a:pt x="0" y="243585"/>
                  </a:lnTo>
                  <a:lnTo>
                    <a:pt x="61087" y="194817"/>
                  </a:lnTo>
                  <a:lnTo>
                    <a:pt x="157099" y="315340"/>
                  </a:lnTo>
                  <a:lnTo>
                    <a:pt x="340360" y="169163"/>
                  </a:lnTo>
                  <a:lnTo>
                    <a:pt x="244348" y="48640"/>
                  </a:lnTo>
                  <a:lnTo>
                    <a:pt x="305308" y="0"/>
                  </a:lnTo>
                  <a:close/>
                </a:path>
              </a:pathLst>
            </a:custGeom>
            <a:solidFill>
              <a:srgbClr val="D9AC6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9" name="object 29"/>
            <p:cNvSpPr/>
            <p:nvPr/>
          </p:nvSpPr>
          <p:spPr>
            <a:xfrm>
              <a:off x="3634740" y="4010659"/>
              <a:ext cx="1152525" cy="1162050"/>
            </a:xfrm>
            <a:custGeom>
              <a:avLst/>
              <a:gdLst/>
              <a:ahLst/>
              <a:cxnLst/>
              <a:rect l="l" t="t" r="r" b="b"/>
              <a:pathLst>
                <a:path w="1152525" h="1162050">
                  <a:moveTo>
                    <a:pt x="576072" y="0"/>
                  </a:moveTo>
                  <a:lnTo>
                    <a:pt x="528827" y="1924"/>
                  </a:lnTo>
                  <a:lnTo>
                    <a:pt x="482635" y="7599"/>
                  </a:lnTo>
                  <a:lnTo>
                    <a:pt x="437641" y="16875"/>
                  </a:lnTo>
                  <a:lnTo>
                    <a:pt x="393996" y="29603"/>
                  </a:lnTo>
                  <a:lnTo>
                    <a:pt x="351847" y="45632"/>
                  </a:lnTo>
                  <a:lnTo>
                    <a:pt x="311342" y="64814"/>
                  </a:lnTo>
                  <a:lnTo>
                    <a:pt x="272631" y="87000"/>
                  </a:lnTo>
                  <a:lnTo>
                    <a:pt x="235860" y="112040"/>
                  </a:lnTo>
                  <a:lnTo>
                    <a:pt x="201179" y="139784"/>
                  </a:lnTo>
                  <a:lnTo>
                    <a:pt x="168735" y="170084"/>
                  </a:lnTo>
                  <a:lnTo>
                    <a:pt x="138677" y="202790"/>
                  </a:lnTo>
                  <a:lnTo>
                    <a:pt x="111154" y="237753"/>
                  </a:lnTo>
                  <a:lnTo>
                    <a:pt x="86313" y="274822"/>
                  </a:lnTo>
                  <a:lnTo>
                    <a:pt x="64304" y="313850"/>
                  </a:lnTo>
                  <a:lnTo>
                    <a:pt x="45273" y="354687"/>
                  </a:lnTo>
                  <a:lnTo>
                    <a:pt x="29370" y="397182"/>
                  </a:lnTo>
                  <a:lnTo>
                    <a:pt x="16743" y="441188"/>
                  </a:lnTo>
                  <a:lnTo>
                    <a:pt x="7540" y="486554"/>
                  </a:lnTo>
                  <a:lnTo>
                    <a:pt x="1909" y="533131"/>
                  </a:lnTo>
                  <a:lnTo>
                    <a:pt x="0" y="580770"/>
                  </a:lnTo>
                  <a:lnTo>
                    <a:pt x="1909" y="628410"/>
                  </a:lnTo>
                  <a:lnTo>
                    <a:pt x="7540" y="674987"/>
                  </a:lnTo>
                  <a:lnTo>
                    <a:pt x="16743" y="720353"/>
                  </a:lnTo>
                  <a:lnTo>
                    <a:pt x="29370" y="764359"/>
                  </a:lnTo>
                  <a:lnTo>
                    <a:pt x="45273" y="806854"/>
                  </a:lnTo>
                  <a:lnTo>
                    <a:pt x="64304" y="847691"/>
                  </a:lnTo>
                  <a:lnTo>
                    <a:pt x="86313" y="886719"/>
                  </a:lnTo>
                  <a:lnTo>
                    <a:pt x="111154" y="923788"/>
                  </a:lnTo>
                  <a:lnTo>
                    <a:pt x="138677" y="958751"/>
                  </a:lnTo>
                  <a:lnTo>
                    <a:pt x="168735" y="991457"/>
                  </a:lnTo>
                  <a:lnTo>
                    <a:pt x="201179" y="1021757"/>
                  </a:lnTo>
                  <a:lnTo>
                    <a:pt x="235860" y="1049501"/>
                  </a:lnTo>
                  <a:lnTo>
                    <a:pt x="272631" y="1074541"/>
                  </a:lnTo>
                  <a:lnTo>
                    <a:pt x="311342" y="1096727"/>
                  </a:lnTo>
                  <a:lnTo>
                    <a:pt x="351847" y="1115909"/>
                  </a:lnTo>
                  <a:lnTo>
                    <a:pt x="393996" y="1131938"/>
                  </a:lnTo>
                  <a:lnTo>
                    <a:pt x="437641" y="1144666"/>
                  </a:lnTo>
                  <a:lnTo>
                    <a:pt x="482635" y="1153942"/>
                  </a:lnTo>
                  <a:lnTo>
                    <a:pt x="528827" y="1159617"/>
                  </a:lnTo>
                  <a:lnTo>
                    <a:pt x="576072" y="1161541"/>
                  </a:lnTo>
                  <a:lnTo>
                    <a:pt x="623316" y="1159617"/>
                  </a:lnTo>
                  <a:lnTo>
                    <a:pt x="669508" y="1153942"/>
                  </a:lnTo>
                  <a:lnTo>
                    <a:pt x="714502" y="1144666"/>
                  </a:lnTo>
                  <a:lnTo>
                    <a:pt x="758147" y="1131938"/>
                  </a:lnTo>
                  <a:lnTo>
                    <a:pt x="800296" y="1115909"/>
                  </a:lnTo>
                  <a:lnTo>
                    <a:pt x="840801" y="1096727"/>
                  </a:lnTo>
                  <a:lnTo>
                    <a:pt x="879512" y="1074541"/>
                  </a:lnTo>
                  <a:lnTo>
                    <a:pt x="916283" y="1049501"/>
                  </a:lnTo>
                  <a:lnTo>
                    <a:pt x="950964" y="1021757"/>
                  </a:lnTo>
                  <a:lnTo>
                    <a:pt x="983408" y="991457"/>
                  </a:lnTo>
                  <a:lnTo>
                    <a:pt x="1013466" y="958751"/>
                  </a:lnTo>
                  <a:lnTo>
                    <a:pt x="1040989" y="923788"/>
                  </a:lnTo>
                  <a:lnTo>
                    <a:pt x="1065830" y="886719"/>
                  </a:lnTo>
                  <a:lnTo>
                    <a:pt x="1087839" y="847691"/>
                  </a:lnTo>
                  <a:lnTo>
                    <a:pt x="1106870" y="806854"/>
                  </a:lnTo>
                  <a:lnTo>
                    <a:pt x="1122773" y="764359"/>
                  </a:lnTo>
                  <a:lnTo>
                    <a:pt x="1135400" y="720353"/>
                  </a:lnTo>
                  <a:lnTo>
                    <a:pt x="1144603" y="674987"/>
                  </a:lnTo>
                  <a:lnTo>
                    <a:pt x="1150234" y="628410"/>
                  </a:lnTo>
                  <a:lnTo>
                    <a:pt x="1152144" y="580770"/>
                  </a:lnTo>
                  <a:lnTo>
                    <a:pt x="1150234" y="533131"/>
                  </a:lnTo>
                  <a:lnTo>
                    <a:pt x="1144603" y="486554"/>
                  </a:lnTo>
                  <a:lnTo>
                    <a:pt x="1135400" y="441188"/>
                  </a:lnTo>
                  <a:lnTo>
                    <a:pt x="1122773" y="397182"/>
                  </a:lnTo>
                  <a:lnTo>
                    <a:pt x="1106870" y="354687"/>
                  </a:lnTo>
                  <a:lnTo>
                    <a:pt x="1087839" y="313850"/>
                  </a:lnTo>
                  <a:lnTo>
                    <a:pt x="1065830" y="274822"/>
                  </a:lnTo>
                  <a:lnTo>
                    <a:pt x="1040989" y="237753"/>
                  </a:lnTo>
                  <a:lnTo>
                    <a:pt x="1013466" y="202790"/>
                  </a:lnTo>
                  <a:lnTo>
                    <a:pt x="983408" y="170084"/>
                  </a:lnTo>
                  <a:lnTo>
                    <a:pt x="950964" y="139784"/>
                  </a:lnTo>
                  <a:lnTo>
                    <a:pt x="916283" y="112040"/>
                  </a:lnTo>
                  <a:lnTo>
                    <a:pt x="879512" y="87000"/>
                  </a:lnTo>
                  <a:lnTo>
                    <a:pt x="840801" y="64814"/>
                  </a:lnTo>
                  <a:lnTo>
                    <a:pt x="800296" y="45632"/>
                  </a:lnTo>
                  <a:lnTo>
                    <a:pt x="758147" y="29603"/>
                  </a:lnTo>
                  <a:lnTo>
                    <a:pt x="714502" y="16875"/>
                  </a:lnTo>
                  <a:lnTo>
                    <a:pt x="669508" y="7599"/>
                  </a:lnTo>
                  <a:lnTo>
                    <a:pt x="623316" y="1924"/>
                  </a:lnTo>
                  <a:lnTo>
                    <a:pt x="576072" y="0"/>
                  </a:lnTo>
                  <a:close/>
                </a:path>
              </a:pathLst>
            </a:custGeom>
            <a:solidFill>
              <a:srgbClr val="1F386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0" name="object 30"/>
            <p:cNvSpPr/>
            <p:nvPr/>
          </p:nvSpPr>
          <p:spPr>
            <a:xfrm>
              <a:off x="3634740" y="4010659"/>
              <a:ext cx="1152525" cy="1162050"/>
            </a:xfrm>
            <a:custGeom>
              <a:avLst/>
              <a:gdLst/>
              <a:ahLst/>
              <a:cxnLst/>
              <a:rect l="l" t="t" r="r" b="b"/>
              <a:pathLst>
                <a:path w="1152525" h="1162050">
                  <a:moveTo>
                    <a:pt x="0" y="580770"/>
                  </a:moveTo>
                  <a:lnTo>
                    <a:pt x="1909" y="533131"/>
                  </a:lnTo>
                  <a:lnTo>
                    <a:pt x="7540" y="486554"/>
                  </a:lnTo>
                  <a:lnTo>
                    <a:pt x="16743" y="441188"/>
                  </a:lnTo>
                  <a:lnTo>
                    <a:pt x="29370" y="397182"/>
                  </a:lnTo>
                  <a:lnTo>
                    <a:pt x="45273" y="354687"/>
                  </a:lnTo>
                  <a:lnTo>
                    <a:pt x="64304" y="313850"/>
                  </a:lnTo>
                  <a:lnTo>
                    <a:pt x="86313" y="274822"/>
                  </a:lnTo>
                  <a:lnTo>
                    <a:pt x="111154" y="237753"/>
                  </a:lnTo>
                  <a:lnTo>
                    <a:pt x="138677" y="202790"/>
                  </a:lnTo>
                  <a:lnTo>
                    <a:pt x="168735" y="170084"/>
                  </a:lnTo>
                  <a:lnTo>
                    <a:pt x="201179" y="139784"/>
                  </a:lnTo>
                  <a:lnTo>
                    <a:pt x="235860" y="112040"/>
                  </a:lnTo>
                  <a:lnTo>
                    <a:pt x="272631" y="87000"/>
                  </a:lnTo>
                  <a:lnTo>
                    <a:pt x="311342" y="64814"/>
                  </a:lnTo>
                  <a:lnTo>
                    <a:pt x="351847" y="45632"/>
                  </a:lnTo>
                  <a:lnTo>
                    <a:pt x="393996" y="29603"/>
                  </a:lnTo>
                  <a:lnTo>
                    <a:pt x="437641" y="16875"/>
                  </a:lnTo>
                  <a:lnTo>
                    <a:pt x="482635" y="7599"/>
                  </a:lnTo>
                  <a:lnTo>
                    <a:pt x="528827" y="1924"/>
                  </a:lnTo>
                  <a:lnTo>
                    <a:pt x="576072" y="0"/>
                  </a:lnTo>
                  <a:lnTo>
                    <a:pt x="623316" y="1924"/>
                  </a:lnTo>
                  <a:lnTo>
                    <a:pt x="669508" y="7599"/>
                  </a:lnTo>
                  <a:lnTo>
                    <a:pt x="714502" y="16875"/>
                  </a:lnTo>
                  <a:lnTo>
                    <a:pt x="758147" y="29603"/>
                  </a:lnTo>
                  <a:lnTo>
                    <a:pt x="800296" y="45632"/>
                  </a:lnTo>
                  <a:lnTo>
                    <a:pt x="840801" y="64814"/>
                  </a:lnTo>
                  <a:lnTo>
                    <a:pt x="879512" y="87000"/>
                  </a:lnTo>
                  <a:lnTo>
                    <a:pt x="916283" y="112040"/>
                  </a:lnTo>
                  <a:lnTo>
                    <a:pt x="950964" y="139784"/>
                  </a:lnTo>
                  <a:lnTo>
                    <a:pt x="983408" y="170084"/>
                  </a:lnTo>
                  <a:lnTo>
                    <a:pt x="1013466" y="202790"/>
                  </a:lnTo>
                  <a:lnTo>
                    <a:pt x="1040989" y="237753"/>
                  </a:lnTo>
                  <a:lnTo>
                    <a:pt x="1065830" y="274822"/>
                  </a:lnTo>
                  <a:lnTo>
                    <a:pt x="1087839" y="313850"/>
                  </a:lnTo>
                  <a:lnTo>
                    <a:pt x="1106870" y="354687"/>
                  </a:lnTo>
                  <a:lnTo>
                    <a:pt x="1122773" y="397182"/>
                  </a:lnTo>
                  <a:lnTo>
                    <a:pt x="1135400" y="441188"/>
                  </a:lnTo>
                  <a:lnTo>
                    <a:pt x="1144603" y="486554"/>
                  </a:lnTo>
                  <a:lnTo>
                    <a:pt x="1150234" y="533131"/>
                  </a:lnTo>
                  <a:lnTo>
                    <a:pt x="1152144" y="580770"/>
                  </a:lnTo>
                  <a:lnTo>
                    <a:pt x="1150234" y="628410"/>
                  </a:lnTo>
                  <a:lnTo>
                    <a:pt x="1144603" y="674987"/>
                  </a:lnTo>
                  <a:lnTo>
                    <a:pt x="1135400" y="720353"/>
                  </a:lnTo>
                  <a:lnTo>
                    <a:pt x="1122773" y="764359"/>
                  </a:lnTo>
                  <a:lnTo>
                    <a:pt x="1106870" y="806854"/>
                  </a:lnTo>
                  <a:lnTo>
                    <a:pt x="1087839" y="847691"/>
                  </a:lnTo>
                  <a:lnTo>
                    <a:pt x="1065830" y="886719"/>
                  </a:lnTo>
                  <a:lnTo>
                    <a:pt x="1040989" y="923788"/>
                  </a:lnTo>
                  <a:lnTo>
                    <a:pt x="1013466" y="958751"/>
                  </a:lnTo>
                  <a:lnTo>
                    <a:pt x="983408" y="991457"/>
                  </a:lnTo>
                  <a:lnTo>
                    <a:pt x="950964" y="1021757"/>
                  </a:lnTo>
                  <a:lnTo>
                    <a:pt x="916283" y="1049501"/>
                  </a:lnTo>
                  <a:lnTo>
                    <a:pt x="879512" y="1074541"/>
                  </a:lnTo>
                  <a:lnTo>
                    <a:pt x="840801" y="1096727"/>
                  </a:lnTo>
                  <a:lnTo>
                    <a:pt x="800296" y="1115909"/>
                  </a:lnTo>
                  <a:lnTo>
                    <a:pt x="758147" y="1131938"/>
                  </a:lnTo>
                  <a:lnTo>
                    <a:pt x="714502" y="1144666"/>
                  </a:lnTo>
                  <a:lnTo>
                    <a:pt x="669508" y="1153942"/>
                  </a:lnTo>
                  <a:lnTo>
                    <a:pt x="623316" y="1159617"/>
                  </a:lnTo>
                  <a:lnTo>
                    <a:pt x="576072" y="1161541"/>
                  </a:lnTo>
                  <a:lnTo>
                    <a:pt x="528827" y="1159617"/>
                  </a:lnTo>
                  <a:lnTo>
                    <a:pt x="482635" y="1153942"/>
                  </a:lnTo>
                  <a:lnTo>
                    <a:pt x="437641" y="1144666"/>
                  </a:lnTo>
                  <a:lnTo>
                    <a:pt x="393996" y="1131938"/>
                  </a:lnTo>
                  <a:lnTo>
                    <a:pt x="351847" y="1115909"/>
                  </a:lnTo>
                  <a:lnTo>
                    <a:pt x="311342" y="1096727"/>
                  </a:lnTo>
                  <a:lnTo>
                    <a:pt x="272631" y="1074541"/>
                  </a:lnTo>
                  <a:lnTo>
                    <a:pt x="235860" y="1049501"/>
                  </a:lnTo>
                  <a:lnTo>
                    <a:pt x="201179" y="1021757"/>
                  </a:lnTo>
                  <a:lnTo>
                    <a:pt x="168735" y="991457"/>
                  </a:lnTo>
                  <a:lnTo>
                    <a:pt x="138677" y="958751"/>
                  </a:lnTo>
                  <a:lnTo>
                    <a:pt x="111154" y="923788"/>
                  </a:lnTo>
                  <a:lnTo>
                    <a:pt x="86313" y="886719"/>
                  </a:lnTo>
                  <a:lnTo>
                    <a:pt x="64304" y="847691"/>
                  </a:lnTo>
                  <a:lnTo>
                    <a:pt x="45273" y="806854"/>
                  </a:lnTo>
                  <a:lnTo>
                    <a:pt x="29370" y="764359"/>
                  </a:lnTo>
                  <a:lnTo>
                    <a:pt x="16743" y="720353"/>
                  </a:lnTo>
                  <a:lnTo>
                    <a:pt x="7540" y="674987"/>
                  </a:lnTo>
                  <a:lnTo>
                    <a:pt x="1909" y="628410"/>
                  </a:lnTo>
                  <a:lnTo>
                    <a:pt x="0" y="580770"/>
                  </a:lnTo>
                  <a:close/>
                </a:path>
              </a:pathLst>
            </a:custGeom>
            <a:ln w="12699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31" name="object 31"/>
          <p:cNvSpPr txBox="1"/>
          <p:nvPr/>
        </p:nvSpPr>
        <p:spPr>
          <a:xfrm>
            <a:off x="3837559" y="4469447"/>
            <a:ext cx="737870" cy="212725"/>
          </a:xfrm>
          <a:prstGeom prst="rect">
            <a:avLst/>
          </a:prstGeom>
        </p:spPr>
        <p:txBody>
          <a:bodyPr wrap="square" lIns="0" tIns="158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dirty="0" sz="1200">
                <a:solidFill>
                  <a:srgbClr val="FFFFFF"/>
                </a:solidFill>
                <a:latin typeface="Calibri"/>
                <a:cs typeface="Calibri"/>
              </a:rPr>
              <a:t>Özel</a:t>
            </a:r>
            <a:r>
              <a:rPr dirty="0" sz="1200" spc="-7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Calibri"/>
                <a:cs typeface="Calibri"/>
              </a:rPr>
              <a:t>şartlar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32" name="object 32"/>
          <p:cNvSpPr/>
          <p:nvPr/>
        </p:nvSpPr>
        <p:spPr>
          <a:xfrm>
            <a:off x="4205732" y="3596766"/>
            <a:ext cx="381000" cy="327025"/>
          </a:xfrm>
          <a:custGeom>
            <a:avLst/>
            <a:gdLst/>
            <a:ahLst/>
            <a:cxnLst/>
            <a:rect l="l" t="t" r="r" b="b"/>
            <a:pathLst>
              <a:path w="381000" h="327025">
                <a:moveTo>
                  <a:pt x="224662" y="0"/>
                </a:moveTo>
                <a:lnTo>
                  <a:pt x="0" y="106807"/>
                </a:lnTo>
                <a:lnTo>
                  <a:pt x="76072" y="124206"/>
                </a:lnTo>
                <a:lnTo>
                  <a:pt x="41782" y="274447"/>
                </a:lnTo>
                <a:lnTo>
                  <a:pt x="270255" y="326644"/>
                </a:lnTo>
                <a:lnTo>
                  <a:pt x="304545" y="176276"/>
                </a:lnTo>
                <a:lnTo>
                  <a:pt x="380745" y="193675"/>
                </a:lnTo>
                <a:lnTo>
                  <a:pt x="224662" y="0"/>
                </a:lnTo>
                <a:close/>
              </a:path>
            </a:pathLst>
          </a:custGeom>
          <a:solidFill>
            <a:srgbClr val="D9AC63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33" name="object 33"/>
          <p:cNvGrpSpPr/>
          <p:nvPr/>
        </p:nvGrpSpPr>
        <p:grpSpPr>
          <a:xfrm>
            <a:off x="4012438" y="2312289"/>
            <a:ext cx="1165225" cy="1165225"/>
            <a:chOff x="4012438" y="2312289"/>
            <a:chExt cx="1165225" cy="1165225"/>
          </a:xfrm>
        </p:grpSpPr>
        <p:sp>
          <p:nvSpPr>
            <p:cNvPr id="34" name="object 34"/>
            <p:cNvSpPr/>
            <p:nvPr/>
          </p:nvSpPr>
          <p:spPr>
            <a:xfrm>
              <a:off x="4018788" y="2318639"/>
              <a:ext cx="1152525" cy="1152525"/>
            </a:xfrm>
            <a:custGeom>
              <a:avLst/>
              <a:gdLst/>
              <a:ahLst/>
              <a:cxnLst/>
              <a:rect l="l" t="t" r="r" b="b"/>
              <a:pathLst>
                <a:path w="1152525" h="1152525">
                  <a:moveTo>
                    <a:pt x="576072" y="0"/>
                  </a:moveTo>
                  <a:lnTo>
                    <a:pt x="528827" y="1909"/>
                  </a:lnTo>
                  <a:lnTo>
                    <a:pt x="482635" y="7540"/>
                  </a:lnTo>
                  <a:lnTo>
                    <a:pt x="437641" y="16743"/>
                  </a:lnTo>
                  <a:lnTo>
                    <a:pt x="393996" y="29371"/>
                  </a:lnTo>
                  <a:lnTo>
                    <a:pt x="351847" y="45275"/>
                  </a:lnTo>
                  <a:lnTo>
                    <a:pt x="311342" y="64307"/>
                  </a:lnTo>
                  <a:lnTo>
                    <a:pt x="272631" y="86319"/>
                  </a:lnTo>
                  <a:lnTo>
                    <a:pt x="235860" y="111162"/>
                  </a:lnTo>
                  <a:lnTo>
                    <a:pt x="201179" y="138689"/>
                  </a:lnTo>
                  <a:lnTo>
                    <a:pt x="168735" y="168751"/>
                  </a:lnTo>
                  <a:lnTo>
                    <a:pt x="138677" y="201200"/>
                  </a:lnTo>
                  <a:lnTo>
                    <a:pt x="111154" y="235887"/>
                  </a:lnTo>
                  <a:lnTo>
                    <a:pt x="86313" y="272665"/>
                  </a:lnTo>
                  <a:lnTo>
                    <a:pt x="64304" y="311386"/>
                  </a:lnTo>
                  <a:lnTo>
                    <a:pt x="45273" y="351901"/>
                  </a:lnTo>
                  <a:lnTo>
                    <a:pt x="29370" y="394061"/>
                  </a:lnTo>
                  <a:lnTo>
                    <a:pt x="16743" y="437719"/>
                  </a:lnTo>
                  <a:lnTo>
                    <a:pt x="7540" y="482727"/>
                  </a:lnTo>
                  <a:lnTo>
                    <a:pt x="1909" y="528936"/>
                  </a:lnTo>
                  <a:lnTo>
                    <a:pt x="0" y="576199"/>
                  </a:lnTo>
                  <a:lnTo>
                    <a:pt x="1909" y="623443"/>
                  </a:lnTo>
                  <a:lnTo>
                    <a:pt x="7540" y="669639"/>
                  </a:lnTo>
                  <a:lnTo>
                    <a:pt x="16743" y="714636"/>
                  </a:lnTo>
                  <a:lnTo>
                    <a:pt x="29370" y="758287"/>
                  </a:lnTo>
                  <a:lnTo>
                    <a:pt x="45273" y="800443"/>
                  </a:lnTo>
                  <a:lnTo>
                    <a:pt x="64304" y="840955"/>
                  </a:lnTo>
                  <a:lnTo>
                    <a:pt x="86313" y="879675"/>
                  </a:lnTo>
                  <a:lnTo>
                    <a:pt x="111154" y="916455"/>
                  </a:lnTo>
                  <a:lnTo>
                    <a:pt x="138677" y="951146"/>
                  </a:lnTo>
                  <a:lnTo>
                    <a:pt x="168735" y="983599"/>
                  </a:lnTo>
                  <a:lnTo>
                    <a:pt x="201179" y="1013666"/>
                  </a:lnTo>
                  <a:lnTo>
                    <a:pt x="235860" y="1041198"/>
                  </a:lnTo>
                  <a:lnTo>
                    <a:pt x="272631" y="1066048"/>
                  </a:lnTo>
                  <a:lnTo>
                    <a:pt x="311342" y="1088066"/>
                  </a:lnTo>
                  <a:lnTo>
                    <a:pt x="351847" y="1107104"/>
                  </a:lnTo>
                  <a:lnTo>
                    <a:pt x="393996" y="1123014"/>
                  </a:lnTo>
                  <a:lnTo>
                    <a:pt x="437641" y="1135646"/>
                  </a:lnTo>
                  <a:lnTo>
                    <a:pt x="482635" y="1144854"/>
                  </a:lnTo>
                  <a:lnTo>
                    <a:pt x="528827" y="1150487"/>
                  </a:lnTo>
                  <a:lnTo>
                    <a:pt x="576072" y="1152398"/>
                  </a:lnTo>
                  <a:lnTo>
                    <a:pt x="623316" y="1150487"/>
                  </a:lnTo>
                  <a:lnTo>
                    <a:pt x="669508" y="1144854"/>
                  </a:lnTo>
                  <a:lnTo>
                    <a:pt x="714502" y="1135646"/>
                  </a:lnTo>
                  <a:lnTo>
                    <a:pt x="758147" y="1123014"/>
                  </a:lnTo>
                  <a:lnTo>
                    <a:pt x="800296" y="1107104"/>
                  </a:lnTo>
                  <a:lnTo>
                    <a:pt x="840801" y="1088066"/>
                  </a:lnTo>
                  <a:lnTo>
                    <a:pt x="879512" y="1066048"/>
                  </a:lnTo>
                  <a:lnTo>
                    <a:pt x="916283" y="1041198"/>
                  </a:lnTo>
                  <a:lnTo>
                    <a:pt x="950964" y="1013666"/>
                  </a:lnTo>
                  <a:lnTo>
                    <a:pt x="983408" y="983599"/>
                  </a:lnTo>
                  <a:lnTo>
                    <a:pt x="1013466" y="951146"/>
                  </a:lnTo>
                  <a:lnTo>
                    <a:pt x="1040989" y="916455"/>
                  </a:lnTo>
                  <a:lnTo>
                    <a:pt x="1065830" y="879675"/>
                  </a:lnTo>
                  <a:lnTo>
                    <a:pt x="1087839" y="840955"/>
                  </a:lnTo>
                  <a:lnTo>
                    <a:pt x="1106870" y="800443"/>
                  </a:lnTo>
                  <a:lnTo>
                    <a:pt x="1122773" y="758287"/>
                  </a:lnTo>
                  <a:lnTo>
                    <a:pt x="1135400" y="714636"/>
                  </a:lnTo>
                  <a:lnTo>
                    <a:pt x="1144603" y="669639"/>
                  </a:lnTo>
                  <a:lnTo>
                    <a:pt x="1150234" y="623443"/>
                  </a:lnTo>
                  <a:lnTo>
                    <a:pt x="1152144" y="576199"/>
                  </a:lnTo>
                  <a:lnTo>
                    <a:pt x="1150234" y="528936"/>
                  </a:lnTo>
                  <a:lnTo>
                    <a:pt x="1144603" y="482727"/>
                  </a:lnTo>
                  <a:lnTo>
                    <a:pt x="1135400" y="437719"/>
                  </a:lnTo>
                  <a:lnTo>
                    <a:pt x="1122773" y="394061"/>
                  </a:lnTo>
                  <a:lnTo>
                    <a:pt x="1106870" y="351901"/>
                  </a:lnTo>
                  <a:lnTo>
                    <a:pt x="1087839" y="311386"/>
                  </a:lnTo>
                  <a:lnTo>
                    <a:pt x="1065830" y="272665"/>
                  </a:lnTo>
                  <a:lnTo>
                    <a:pt x="1040989" y="235887"/>
                  </a:lnTo>
                  <a:lnTo>
                    <a:pt x="1013466" y="201200"/>
                  </a:lnTo>
                  <a:lnTo>
                    <a:pt x="983408" y="168751"/>
                  </a:lnTo>
                  <a:lnTo>
                    <a:pt x="950964" y="138689"/>
                  </a:lnTo>
                  <a:lnTo>
                    <a:pt x="916283" y="111162"/>
                  </a:lnTo>
                  <a:lnTo>
                    <a:pt x="879512" y="86319"/>
                  </a:lnTo>
                  <a:lnTo>
                    <a:pt x="840801" y="64307"/>
                  </a:lnTo>
                  <a:lnTo>
                    <a:pt x="800296" y="45275"/>
                  </a:lnTo>
                  <a:lnTo>
                    <a:pt x="758147" y="29371"/>
                  </a:lnTo>
                  <a:lnTo>
                    <a:pt x="714502" y="16743"/>
                  </a:lnTo>
                  <a:lnTo>
                    <a:pt x="669508" y="7540"/>
                  </a:lnTo>
                  <a:lnTo>
                    <a:pt x="623316" y="1909"/>
                  </a:lnTo>
                  <a:lnTo>
                    <a:pt x="576072" y="0"/>
                  </a:lnTo>
                  <a:close/>
                </a:path>
              </a:pathLst>
            </a:custGeom>
            <a:solidFill>
              <a:srgbClr val="1F386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5" name="object 35"/>
            <p:cNvSpPr/>
            <p:nvPr/>
          </p:nvSpPr>
          <p:spPr>
            <a:xfrm>
              <a:off x="4018788" y="2318639"/>
              <a:ext cx="1152525" cy="1152525"/>
            </a:xfrm>
            <a:custGeom>
              <a:avLst/>
              <a:gdLst/>
              <a:ahLst/>
              <a:cxnLst/>
              <a:rect l="l" t="t" r="r" b="b"/>
              <a:pathLst>
                <a:path w="1152525" h="1152525">
                  <a:moveTo>
                    <a:pt x="0" y="576199"/>
                  </a:moveTo>
                  <a:lnTo>
                    <a:pt x="1909" y="528936"/>
                  </a:lnTo>
                  <a:lnTo>
                    <a:pt x="7540" y="482727"/>
                  </a:lnTo>
                  <a:lnTo>
                    <a:pt x="16743" y="437719"/>
                  </a:lnTo>
                  <a:lnTo>
                    <a:pt x="29370" y="394061"/>
                  </a:lnTo>
                  <a:lnTo>
                    <a:pt x="45273" y="351901"/>
                  </a:lnTo>
                  <a:lnTo>
                    <a:pt x="64304" y="311386"/>
                  </a:lnTo>
                  <a:lnTo>
                    <a:pt x="86313" y="272665"/>
                  </a:lnTo>
                  <a:lnTo>
                    <a:pt x="111154" y="235887"/>
                  </a:lnTo>
                  <a:lnTo>
                    <a:pt x="138677" y="201200"/>
                  </a:lnTo>
                  <a:lnTo>
                    <a:pt x="168735" y="168751"/>
                  </a:lnTo>
                  <a:lnTo>
                    <a:pt x="201179" y="138689"/>
                  </a:lnTo>
                  <a:lnTo>
                    <a:pt x="235860" y="111162"/>
                  </a:lnTo>
                  <a:lnTo>
                    <a:pt x="272631" y="86319"/>
                  </a:lnTo>
                  <a:lnTo>
                    <a:pt x="311342" y="64307"/>
                  </a:lnTo>
                  <a:lnTo>
                    <a:pt x="351847" y="45275"/>
                  </a:lnTo>
                  <a:lnTo>
                    <a:pt x="393996" y="29371"/>
                  </a:lnTo>
                  <a:lnTo>
                    <a:pt x="437641" y="16743"/>
                  </a:lnTo>
                  <a:lnTo>
                    <a:pt x="482635" y="7540"/>
                  </a:lnTo>
                  <a:lnTo>
                    <a:pt x="528827" y="1909"/>
                  </a:lnTo>
                  <a:lnTo>
                    <a:pt x="576072" y="0"/>
                  </a:lnTo>
                  <a:lnTo>
                    <a:pt x="623316" y="1909"/>
                  </a:lnTo>
                  <a:lnTo>
                    <a:pt x="669508" y="7540"/>
                  </a:lnTo>
                  <a:lnTo>
                    <a:pt x="714502" y="16743"/>
                  </a:lnTo>
                  <a:lnTo>
                    <a:pt x="758147" y="29371"/>
                  </a:lnTo>
                  <a:lnTo>
                    <a:pt x="800296" y="45275"/>
                  </a:lnTo>
                  <a:lnTo>
                    <a:pt x="840801" y="64307"/>
                  </a:lnTo>
                  <a:lnTo>
                    <a:pt x="879512" y="86319"/>
                  </a:lnTo>
                  <a:lnTo>
                    <a:pt x="916283" y="111162"/>
                  </a:lnTo>
                  <a:lnTo>
                    <a:pt x="950964" y="138689"/>
                  </a:lnTo>
                  <a:lnTo>
                    <a:pt x="983408" y="168751"/>
                  </a:lnTo>
                  <a:lnTo>
                    <a:pt x="1013466" y="201200"/>
                  </a:lnTo>
                  <a:lnTo>
                    <a:pt x="1040989" y="235887"/>
                  </a:lnTo>
                  <a:lnTo>
                    <a:pt x="1065830" y="272665"/>
                  </a:lnTo>
                  <a:lnTo>
                    <a:pt x="1087839" y="311386"/>
                  </a:lnTo>
                  <a:lnTo>
                    <a:pt x="1106870" y="351901"/>
                  </a:lnTo>
                  <a:lnTo>
                    <a:pt x="1122773" y="394061"/>
                  </a:lnTo>
                  <a:lnTo>
                    <a:pt x="1135400" y="437719"/>
                  </a:lnTo>
                  <a:lnTo>
                    <a:pt x="1144603" y="482727"/>
                  </a:lnTo>
                  <a:lnTo>
                    <a:pt x="1150234" y="528936"/>
                  </a:lnTo>
                  <a:lnTo>
                    <a:pt x="1152144" y="576199"/>
                  </a:lnTo>
                  <a:lnTo>
                    <a:pt x="1150234" y="623443"/>
                  </a:lnTo>
                  <a:lnTo>
                    <a:pt x="1144603" y="669639"/>
                  </a:lnTo>
                  <a:lnTo>
                    <a:pt x="1135400" y="714636"/>
                  </a:lnTo>
                  <a:lnTo>
                    <a:pt x="1122773" y="758287"/>
                  </a:lnTo>
                  <a:lnTo>
                    <a:pt x="1106870" y="800443"/>
                  </a:lnTo>
                  <a:lnTo>
                    <a:pt x="1087839" y="840955"/>
                  </a:lnTo>
                  <a:lnTo>
                    <a:pt x="1065830" y="879675"/>
                  </a:lnTo>
                  <a:lnTo>
                    <a:pt x="1040989" y="916455"/>
                  </a:lnTo>
                  <a:lnTo>
                    <a:pt x="1013466" y="951146"/>
                  </a:lnTo>
                  <a:lnTo>
                    <a:pt x="983408" y="983599"/>
                  </a:lnTo>
                  <a:lnTo>
                    <a:pt x="950964" y="1013666"/>
                  </a:lnTo>
                  <a:lnTo>
                    <a:pt x="916283" y="1041198"/>
                  </a:lnTo>
                  <a:lnTo>
                    <a:pt x="879512" y="1066048"/>
                  </a:lnTo>
                  <a:lnTo>
                    <a:pt x="840801" y="1088066"/>
                  </a:lnTo>
                  <a:lnTo>
                    <a:pt x="800296" y="1107104"/>
                  </a:lnTo>
                  <a:lnTo>
                    <a:pt x="758147" y="1123014"/>
                  </a:lnTo>
                  <a:lnTo>
                    <a:pt x="714502" y="1135646"/>
                  </a:lnTo>
                  <a:lnTo>
                    <a:pt x="669508" y="1144854"/>
                  </a:lnTo>
                  <a:lnTo>
                    <a:pt x="623316" y="1150487"/>
                  </a:lnTo>
                  <a:lnTo>
                    <a:pt x="576072" y="1152398"/>
                  </a:lnTo>
                  <a:lnTo>
                    <a:pt x="528827" y="1150487"/>
                  </a:lnTo>
                  <a:lnTo>
                    <a:pt x="482635" y="1144854"/>
                  </a:lnTo>
                  <a:lnTo>
                    <a:pt x="437641" y="1135646"/>
                  </a:lnTo>
                  <a:lnTo>
                    <a:pt x="393996" y="1123014"/>
                  </a:lnTo>
                  <a:lnTo>
                    <a:pt x="351847" y="1107104"/>
                  </a:lnTo>
                  <a:lnTo>
                    <a:pt x="311342" y="1088066"/>
                  </a:lnTo>
                  <a:lnTo>
                    <a:pt x="272631" y="1066048"/>
                  </a:lnTo>
                  <a:lnTo>
                    <a:pt x="235860" y="1041198"/>
                  </a:lnTo>
                  <a:lnTo>
                    <a:pt x="201179" y="1013666"/>
                  </a:lnTo>
                  <a:lnTo>
                    <a:pt x="168735" y="983599"/>
                  </a:lnTo>
                  <a:lnTo>
                    <a:pt x="138677" y="951146"/>
                  </a:lnTo>
                  <a:lnTo>
                    <a:pt x="111154" y="916455"/>
                  </a:lnTo>
                  <a:lnTo>
                    <a:pt x="86313" y="879675"/>
                  </a:lnTo>
                  <a:lnTo>
                    <a:pt x="64304" y="840955"/>
                  </a:lnTo>
                  <a:lnTo>
                    <a:pt x="45273" y="800443"/>
                  </a:lnTo>
                  <a:lnTo>
                    <a:pt x="29370" y="758287"/>
                  </a:lnTo>
                  <a:lnTo>
                    <a:pt x="16743" y="714636"/>
                  </a:lnTo>
                  <a:lnTo>
                    <a:pt x="7540" y="669639"/>
                  </a:lnTo>
                  <a:lnTo>
                    <a:pt x="1909" y="623443"/>
                  </a:lnTo>
                  <a:lnTo>
                    <a:pt x="0" y="576199"/>
                  </a:lnTo>
                  <a:close/>
                </a:path>
              </a:pathLst>
            </a:custGeom>
            <a:ln w="12699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36" name="object 36"/>
          <p:cNvSpPr txBox="1"/>
          <p:nvPr/>
        </p:nvSpPr>
        <p:spPr>
          <a:xfrm>
            <a:off x="4307078" y="2603436"/>
            <a:ext cx="570230" cy="542290"/>
          </a:xfrm>
          <a:prstGeom prst="rect">
            <a:avLst/>
          </a:prstGeom>
        </p:spPr>
        <p:txBody>
          <a:bodyPr wrap="square" lIns="0" tIns="36195" rIns="0" bIns="0" rtlCol="0" vert="horz">
            <a:spAutoFit/>
          </a:bodyPr>
          <a:lstStyle/>
          <a:p>
            <a:pPr algn="ctr" marL="12700" marR="5080" indent="1270">
              <a:lnSpc>
                <a:spcPts val="1300"/>
              </a:lnSpc>
              <a:spcBef>
                <a:spcPts val="285"/>
              </a:spcBef>
            </a:pPr>
            <a:r>
              <a:rPr dirty="0" sz="1200" spc="-10">
                <a:solidFill>
                  <a:srgbClr val="FFFFFF"/>
                </a:solidFill>
                <a:latin typeface="Calibri"/>
                <a:cs typeface="Calibri"/>
              </a:rPr>
              <a:t>Döviz kullanım oranı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37" name="object 37"/>
          <p:cNvSpPr/>
          <p:nvPr/>
        </p:nvSpPr>
        <p:spPr>
          <a:xfrm>
            <a:off x="5177154" y="2341372"/>
            <a:ext cx="328930" cy="352425"/>
          </a:xfrm>
          <a:custGeom>
            <a:avLst/>
            <a:gdLst/>
            <a:ahLst/>
            <a:cxnLst/>
            <a:rect l="l" t="t" r="r" b="b"/>
            <a:pathLst>
              <a:path w="328929" h="352425">
                <a:moveTo>
                  <a:pt x="104902" y="0"/>
                </a:moveTo>
                <a:lnTo>
                  <a:pt x="138811" y="70357"/>
                </a:lnTo>
                <a:lnTo>
                  <a:pt x="0" y="137287"/>
                </a:lnTo>
                <a:lnTo>
                  <a:pt x="101600" y="348361"/>
                </a:lnTo>
                <a:lnTo>
                  <a:pt x="240411" y="281558"/>
                </a:lnTo>
                <a:lnTo>
                  <a:pt x="274320" y="351916"/>
                </a:lnTo>
                <a:lnTo>
                  <a:pt x="328422" y="109092"/>
                </a:lnTo>
                <a:lnTo>
                  <a:pt x="104902" y="0"/>
                </a:lnTo>
                <a:close/>
              </a:path>
            </a:pathLst>
          </a:custGeom>
          <a:solidFill>
            <a:srgbClr val="D9AC63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8" name="object 38"/>
          <p:cNvSpPr txBox="1"/>
          <p:nvPr/>
        </p:nvSpPr>
        <p:spPr>
          <a:xfrm>
            <a:off x="4805171" y="3717937"/>
            <a:ext cx="2761615" cy="439420"/>
          </a:xfrm>
          <a:prstGeom prst="rect">
            <a:avLst/>
          </a:prstGeom>
          <a:solidFill>
            <a:srgbClr val="D9AC63"/>
          </a:solidFill>
          <a:ln w="9525">
            <a:solidFill>
              <a:srgbClr val="1F3863"/>
            </a:solidFill>
          </a:ln>
        </p:spPr>
        <p:txBody>
          <a:bodyPr wrap="square" lIns="0" tIns="45720" rIns="0" bIns="0" rtlCol="0" vert="horz">
            <a:spAutoFit/>
          </a:bodyPr>
          <a:lstStyle/>
          <a:p>
            <a:pPr marL="88265">
              <a:lnSpc>
                <a:spcPct val="100000"/>
              </a:lnSpc>
              <a:spcBef>
                <a:spcPts val="360"/>
              </a:spcBef>
            </a:pPr>
            <a:r>
              <a:rPr dirty="0" sz="2200">
                <a:solidFill>
                  <a:srgbClr val="FFFFFF"/>
                </a:solidFill>
                <a:latin typeface="Arial"/>
                <a:cs typeface="Arial"/>
              </a:rPr>
              <a:t>DİİB</a:t>
            </a:r>
            <a:r>
              <a:rPr dirty="0" sz="2200" spc="-8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200">
                <a:solidFill>
                  <a:srgbClr val="FFFFFF"/>
                </a:solidFill>
                <a:latin typeface="Arial"/>
                <a:cs typeface="Arial"/>
              </a:rPr>
              <a:t>İçindeki</a:t>
            </a:r>
            <a:r>
              <a:rPr dirty="0" sz="2200" spc="-1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200" spc="-10">
                <a:solidFill>
                  <a:srgbClr val="FFFFFF"/>
                </a:solidFill>
                <a:latin typeface="Arial"/>
                <a:cs typeface="Arial"/>
              </a:rPr>
              <a:t>Bilgiler</a:t>
            </a:r>
            <a:endParaRPr sz="2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273849" rIns="0" bIns="0" rtlCol="0" vert="horz">
            <a:spAutoFit/>
          </a:bodyPr>
          <a:lstStyle/>
          <a:p>
            <a:pPr marL="410209">
              <a:lnSpc>
                <a:spcPct val="100000"/>
              </a:lnSpc>
              <a:spcBef>
                <a:spcPts val="125"/>
              </a:spcBef>
            </a:pPr>
            <a:r>
              <a:rPr dirty="0" spc="-340"/>
              <a:t>DİİB</a:t>
            </a:r>
            <a:r>
              <a:rPr dirty="0" spc="90"/>
              <a:t> </a:t>
            </a:r>
            <a:r>
              <a:rPr dirty="0" spc="-65"/>
              <a:t>MÜRACAATI</a:t>
            </a:r>
            <a:r>
              <a:rPr dirty="0" spc="-110"/>
              <a:t> </a:t>
            </a:r>
            <a:r>
              <a:rPr dirty="0" spc="-170"/>
              <a:t>DEĞERLENDİRME</a:t>
            </a:r>
            <a:r>
              <a:rPr dirty="0" spc="45"/>
              <a:t> </a:t>
            </a:r>
            <a:r>
              <a:rPr dirty="0" spc="-355"/>
              <a:t>KRİTERLERİ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2119629" y="1700974"/>
            <a:ext cx="7363459" cy="4326890"/>
            <a:chOff x="2119629" y="1700974"/>
            <a:chExt cx="7363459" cy="4326890"/>
          </a:xfrm>
        </p:grpSpPr>
        <p:sp>
          <p:nvSpPr>
            <p:cNvPr id="4" name="object 4"/>
            <p:cNvSpPr/>
            <p:nvPr/>
          </p:nvSpPr>
          <p:spPr>
            <a:xfrm>
              <a:off x="2720339" y="1705736"/>
              <a:ext cx="6757670" cy="4317365"/>
            </a:xfrm>
            <a:custGeom>
              <a:avLst/>
              <a:gdLst/>
              <a:ahLst/>
              <a:cxnLst/>
              <a:rect l="l" t="t" r="r" b="b"/>
              <a:pathLst>
                <a:path w="6757670" h="4317365">
                  <a:moveTo>
                    <a:pt x="4599432" y="0"/>
                  </a:moveTo>
                  <a:lnTo>
                    <a:pt x="4599432" y="1079246"/>
                  </a:lnTo>
                  <a:lnTo>
                    <a:pt x="0" y="1079246"/>
                  </a:lnTo>
                  <a:lnTo>
                    <a:pt x="0" y="3237865"/>
                  </a:lnTo>
                  <a:lnTo>
                    <a:pt x="4599432" y="3237865"/>
                  </a:lnTo>
                  <a:lnTo>
                    <a:pt x="4599432" y="4317098"/>
                  </a:lnTo>
                  <a:lnTo>
                    <a:pt x="6757415" y="2158619"/>
                  </a:lnTo>
                  <a:lnTo>
                    <a:pt x="459943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/>
            <p:cNvSpPr/>
            <p:nvPr/>
          </p:nvSpPr>
          <p:spPr>
            <a:xfrm>
              <a:off x="2720339" y="1705736"/>
              <a:ext cx="6757670" cy="4317365"/>
            </a:xfrm>
            <a:custGeom>
              <a:avLst/>
              <a:gdLst/>
              <a:ahLst/>
              <a:cxnLst/>
              <a:rect l="l" t="t" r="r" b="b"/>
              <a:pathLst>
                <a:path w="6757670" h="4317365">
                  <a:moveTo>
                    <a:pt x="0" y="1079246"/>
                  </a:moveTo>
                  <a:lnTo>
                    <a:pt x="4599432" y="1079246"/>
                  </a:lnTo>
                  <a:lnTo>
                    <a:pt x="4599432" y="0"/>
                  </a:lnTo>
                  <a:lnTo>
                    <a:pt x="6757415" y="2158619"/>
                  </a:lnTo>
                  <a:lnTo>
                    <a:pt x="4599432" y="4317098"/>
                  </a:lnTo>
                  <a:lnTo>
                    <a:pt x="4599432" y="3237865"/>
                  </a:lnTo>
                  <a:lnTo>
                    <a:pt x="0" y="3237865"/>
                  </a:lnTo>
                  <a:lnTo>
                    <a:pt x="0" y="1079246"/>
                  </a:lnTo>
                  <a:close/>
                </a:path>
              </a:pathLst>
            </a:custGeom>
            <a:ln w="9525">
              <a:solidFill>
                <a:srgbClr val="1F3863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/>
            <p:cNvSpPr/>
            <p:nvPr/>
          </p:nvSpPr>
          <p:spPr>
            <a:xfrm>
              <a:off x="2125979" y="3004565"/>
              <a:ext cx="1765300" cy="1729105"/>
            </a:xfrm>
            <a:custGeom>
              <a:avLst/>
              <a:gdLst/>
              <a:ahLst/>
              <a:cxnLst/>
              <a:rect l="l" t="t" r="r" b="b"/>
              <a:pathLst>
                <a:path w="1765300" h="1729104">
                  <a:moveTo>
                    <a:pt x="1476756" y="0"/>
                  </a:moveTo>
                  <a:lnTo>
                    <a:pt x="288036" y="0"/>
                  </a:lnTo>
                  <a:lnTo>
                    <a:pt x="241302" y="3772"/>
                  </a:lnTo>
                  <a:lnTo>
                    <a:pt x="196973" y="14692"/>
                  </a:lnTo>
                  <a:lnTo>
                    <a:pt x="155643" y="32167"/>
                  </a:lnTo>
                  <a:lnTo>
                    <a:pt x="117902" y="55603"/>
                  </a:lnTo>
                  <a:lnTo>
                    <a:pt x="84343" y="84407"/>
                  </a:lnTo>
                  <a:lnTo>
                    <a:pt x="55558" y="117985"/>
                  </a:lnTo>
                  <a:lnTo>
                    <a:pt x="32140" y="155743"/>
                  </a:lnTo>
                  <a:lnTo>
                    <a:pt x="14679" y="197087"/>
                  </a:lnTo>
                  <a:lnTo>
                    <a:pt x="3768" y="241425"/>
                  </a:lnTo>
                  <a:lnTo>
                    <a:pt x="0" y="288163"/>
                  </a:lnTo>
                  <a:lnTo>
                    <a:pt x="0" y="1440561"/>
                  </a:lnTo>
                  <a:lnTo>
                    <a:pt x="3768" y="1487294"/>
                  </a:lnTo>
                  <a:lnTo>
                    <a:pt x="14679" y="1531623"/>
                  </a:lnTo>
                  <a:lnTo>
                    <a:pt x="32140" y="1572953"/>
                  </a:lnTo>
                  <a:lnTo>
                    <a:pt x="55558" y="1610694"/>
                  </a:lnTo>
                  <a:lnTo>
                    <a:pt x="84343" y="1644253"/>
                  </a:lnTo>
                  <a:lnTo>
                    <a:pt x="117902" y="1673038"/>
                  </a:lnTo>
                  <a:lnTo>
                    <a:pt x="155643" y="1696456"/>
                  </a:lnTo>
                  <a:lnTo>
                    <a:pt x="196973" y="1713917"/>
                  </a:lnTo>
                  <a:lnTo>
                    <a:pt x="241302" y="1724828"/>
                  </a:lnTo>
                  <a:lnTo>
                    <a:pt x="288036" y="1728597"/>
                  </a:lnTo>
                  <a:lnTo>
                    <a:pt x="1476756" y="1728597"/>
                  </a:lnTo>
                  <a:lnTo>
                    <a:pt x="1523489" y="1724828"/>
                  </a:lnTo>
                  <a:lnTo>
                    <a:pt x="1567818" y="1713917"/>
                  </a:lnTo>
                  <a:lnTo>
                    <a:pt x="1609148" y="1696456"/>
                  </a:lnTo>
                  <a:lnTo>
                    <a:pt x="1646889" y="1673038"/>
                  </a:lnTo>
                  <a:lnTo>
                    <a:pt x="1680448" y="1644253"/>
                  </a:lnTo>
                  <a:lnTo>
                    <a:pt x="1709233" y="1610694"/>
                  </a:lnTo>
                  <a:lnTo>
                    <a:pt x="1732651" y="1572953"/>
                  </a:lnTo>
                  <a:lnTo>
                    <a:pt x="1750112" y="1531623"/>
                  </a:lnTo>
                  <a:lnTo>
                    <a:pt x="1761023" y="1487294"/>
                  </a:lnTo>
                  <a:lnTo>
                    <a:pt x="1764792" y="1440561"/>
                  </a:lnTo>
                  <a:lnTo>
                    <a:pt x="1764792" y="288163"/>
                  </a:lnTo>
                  <a:lnTo>
                    <a:pt x="1761023" y="241425"/>
                  </a:lnTo>
                  <a:lnTo>
                    <a:pt x="1750112" y="197087"/>
                  </a:lnTo>
                  <a:lnTo>
                    <a:pt x="1732651" y="155743"/>
                  </a:lnTo>
                  <a:lnTo>
                    <a:pt x="1709233" y="117985"/>
                  </a:lnTo>
                  <a:lnTo>
                    <a:pt x="1680448" y="84407"/>
                  </a:lnTo>
                  <a:lnTo>
                    <a:pt x="1646889" y="55603"/>
                  </a:lnTo>
                  <a:lnTo>
                    <a:pt x="1609148" y="32167"/>
                  </a:lnTo>
                  <a:lnTo>
                    <a:pt x="1567818" y="14692"/>
                  </a:lnTo>
                  <a:lnTo>
                    <a:pt x="1523489" y="3772"/>
                  </a:lnTo>
                  <a:lnTo>
                    <a:pt x="1476756" y="0"/>
                  </a:lnTo>
                  <a:close/>
                </a:path>
              </a:pathLst>
            </a:custGeom>
            <a:solidFill>
              <a:srgbClr val="1F386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" name="object 7"/>
            <p:cNvSpPr/>
            <p:nvPr/>
          </p:nvSpPr>
          <p:spPr>
            <a:xfrm>
              <a:off x="2125979" y="3004565"/>
              <a:ext cx="1765300" cy="1729105"/>
            </a:xfrm>
            <a:custGeom>
              <a:avLst/>
              <a:gdLst/>
              <a:ahLst/>
              <a:cxnLst/>
              <a:rect l="l" t="t" r="r" b="b"/>
              <a:pathLst>
                <a:path w="1765300" h="1729104">
                  <a:moveTo>
                    <a:pt x="0" y="288163"/>
                  </a:moveTo>
                  <a:lnTo>
                    <a:pt x="3768" y="241425"/>
                  </a:lnTo>
                  <a:lnTo>
                    <a:pt x="14679" y="197087"/>
                  </a:lnTo>
                  <a:lnTo>
                    <a:pt x="32140" y="155743"/>
                  </a:lnTo>
                  <a:lnTo>
                    <a:pt x="55558" y="117985"/>
                  </a:lnTo>
                  <a:lnTo>
                    <a:pt x="84343" y="84407"/>
                  </a:lnTo>
                  <a:lnTo>
                    <a:pt x="117902" y="55603"/>
                  </a:lnTo>
                  <a:lnTo>
                    <a:pt x="155643" y="32167"/>
                  </a:lnTo>
                  <a:lnTo>
                    <a:pt x="196973" y="14692"/>
                  </a:lnTo>
                  <a:lnTo>
                    <a:pt x="241302" y="3772"/>
                  </a:lnTo>
                  <a:lnTo>
                    <a:pt x="288036" y="0"/>
                  </a:lnTo>
                  <a:lnTo>
                    <a:pt x="1476756" y="0"/>
                  </a:lnTo>
                  <a:lnTo>
                    <a:pt x="1523489" y="3772"/>
                  </a:lnTo>
                  <a:lnTo>
                    <a:pt x="1567818" y="14692"/>
                  </a:lnTo>
                  <a:lnTo>
                    <a:pt x="1609148" y="32167"/>
                  </a:lnTo>
                  <a:lnTo>
                    <a:pt x="1646889" y="55603"/>
                  </a:lnTo>
                  <a:lnTo>
                    <a:pt x="1680448" y="84407"/>
                  </a:lnTo>
                  <a:lnTo>
                    <a:pt x="1709233" y="117985"/>
                  </a:lnTo>
                  <a:lnTo>
                    <a:pt x="1732651" y="155743"/>
                  </a:lnTo>
                  <a:lnTo>
                    <a:pt x="1750112" y="197087"/>
                  </a:lnTo>
                  <a:lnTo>
                    <a:pt x="1761023" y="241425"/>
                  </a:lnTo>
                  <a:lnTo>
                    <a:pt x="1764792" y="288163"/>
                  </a:lnTo>
                  <a:lnTo>
                    <a:pt x="1764792" y="1440561"/>
                  </a:lnTo>
                  <a:lnTo>
                    <a:pt x="1761023" y="1487294"/>
                  </a:lnTo>
                  <a:lnTo>
                    <a:pt x="1750112" y="1531623"/>
                  </a:lnTo>
                  <a:lnTo>
                    <a:pt x="1732651" y="1572953"/>
                  </a:lnTo>
                  <a:lnTo>
                    <a:pt x="1709233" y="1610694"/>
                  </a:lnTo>
                  <a:lnTo>
                    <a:pt x="1680448" y="1644253"/>
                  </a:lnTo>
                  <a:lnTo>
                    <a:pt x="1646889" y="1673038"/>
                  </a:lnTo>
                  <a:lnTo>
                    <a:pt x="1609148" y="1696456"/>
                  </a:lnTo>
                  <a:lnTo>
                    <a:pt x="1567818" y="1713917"/>
                  </a:lnTo>
                  <a:lnTo>
                    <a:pt x="1523489" y="1724828"/>
                  </a:lnTo>
                  <a:lnTo>
                    <a:pt x="1476756" y="1728597"/>
                  </a:lnTo>
                  <a:lnTo>
                    <a:pt x="288036" y="1728597"/>
                  </a:lnTo>
                  <a:lnTo>
                    <a:pt x="241302" y="1724828"/>
                  </a:lnTo>
                  <a:lnTo>
                    <a:pt x="196973" y="1713917"/>
                  </a:lnTo>
                  <a:lnTo>
                    <a:pt x="155643" y="1696456"/>
                  </a:lnTo>
                  <a:lnTo>
                    <a:pt x="117902" y="1673038"/>
                  </a:lnTo>
                  <a:lnTo>
                    <a:pt x="84343" y="1644253"/>
                  </a:lnTo>
                  <a:lnTo>
                    <a:pt x="55558" y="1610694"/>
                  </a:lnTo>
                  <a:lnTo>
                    <a:pt x="32140" y="1572953"/>
                  </a:lnTo>
                  <a:lnTo>
                    <a:pt x="14679" y="1531623"/>
                  </a:lnTo>
                  <a:lnTo>
                    <a:pt x="3768" y="1487294"/>
                  </a:lnTo>
                  <a:lnTo>
                    <a:pt x="0" y="1440561"/>
                  </a:lnTo>
                  <a:lnTo>
                    <a:pt x="0" y="288163"/>
                  </a:lnTo>
                  <a:close/>
                </a:path>
              </a:pathLst>
            </a:custGeom>
            <a:ln w="12700">
              <a:solidFill>
                <a:srgbClr val="1F3863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8" name="object 8"/>
          <p:cNvSpPr txBox="1"/>
          <p:nvPr/>
        </p:nvSpPr>
        <p:spPr>
          <a:xfrm>
            <a:off x="2317495" y="3035363"/>
            <a:ext cx="1359535" cy="1614170"/>
          </a:xfrm>
          <a:prstGeom prst="rect">
            <a:avLst/>
          </a:prstGeom>
        </p:spPr>
        <p:txBody>
          <a:bodyPr wrap="square" lIns="0" tIns="29209" rIns="0" bIns="0" rtlCol="0" vert="horz">
            <a:spAutoFit/>
          </a:bodyPr>
          <a:lstStyle/>
          <a:p>
            <a:pPr algn="ctr" marL="12700" marR="5080" indent="5080">
              <a:lnSpc>
                <a:spcPct val="95000"/>
              </a:lnSpc>
              <a:spcBef>
                <a:spcPts val="229"/>
              </a:spcBef>
            </a:pPr>
            <a:r>
              <a:rPr dirty="0" sz="1550">
                <a:solidFill>
                  <a:srgbClr val="FFFFFF"/>
                </a:solidFill>
                <a:latin typeface="Calibri"/>
                <a:cs typeface="Calibri"/>
              </a:rPr>
              <a:t>İthal</a:t>
            </a:r>
            <a:r>
              <a:rPr dirty="0" sz="1550" spc="5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550" spc="-10">
                <a:solidFill>
                  <a:srgbClr val="FFFFFF"/>
                </a:solidFill>
                <a:latin typeface="Calibri"/>
                <a:cs typeface="Calibri"/>
              </a:rPr>
              <a:t>eşyasının </a:t>
            </a:r>
            <a:r>
              <a:rPr dirty="0" sz="1550">
                <a:solidFill>
                  <a:srgbClr val="FFFFFF"/>
                </a:solidFill>
                <a:latin typeface="Calibri"/>
                <a:cs typeface="Calibri"/>
              </a:rPr>
              <a:t>ihraç</a:t>
            </a:r>
            <a:r>
              <a:rPr dirty="0" sz="1550" spc="6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550" spc="-10">
                <a:solidFill>
                  <a:srgbClr val="FFFFFF"/>
                </a:solidFill>
                <a:latin typeface="Calibri"/>
                <a:cs typeface="Calibri"/>
              </a:rPr>
              <a:t>edilecek ürünün üretiminde kullanıldığının tespitinin </a:t>
            </a:r>
            <a:r>
              <a:rPr dirty="0" sz="1550">
                <a:solidFill>
                  <a:srgbClr val="FFFFFF"/>
                </a:solidFill>
                <a:latin typeface="Calibri"/>
                <a:cs typeface="Calibri"/>
              </a:rPr>
              <a:t>mümkün</a:t>
            </a:r>
            <a:r>
              <a:rPr dirty="0" sz="1550" spc="17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550" spc="-10">
                <a:solidFill>
                  <a:srgbClr val="FFFFFF"/>
                </a:solidFill>
                <a:latin typeface="Calibri"/>
                <a:cs typeface="Calibri"/>
              </a:rPr>
              <a:t>olması</a:t>
            </a:r>
            <a:endParaRPr sz="1550">
              <a:latin typeface="Calibri"/>
              <a:cs typeface="Calibri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4177029" y="2998216"/>
            <a:ext cx="1778000" cy="1741805"/>
            <a:chOff x="4177029" y="2998216"/>
            <a:chExt cx="1778000" cy="1741805"/>
          </a:xfrm>
        </p:grpSpPr>
        <p:sp>
          <p:nvSpPr>
            <p:cNvPr id="10" name="object 10"/>
            <p:cNvSpPr/>
            <p:nvPr/>
          </p:nvSpPr>
          <p:spPr>
            <a:xfrm>
              <a:off x="4183379" y="3004566"/>
              <a:ext cx="1765300" cy="1729105"/>
            </a:xfrm>
            <a:custGeom>
              <a:avLst/>
              <a:gdLst/>
              <a:ahLst/>
              <a:cxnLst/>
              <a:rect l="l" t="t" r="r" b="b"/>
              <a:pathLst>
                <a:path w="1765300" h="1729104">
                  <a:moveTo>
                    <a:pt x="1476756" y="0"/>
                  </a:moveTo>
                  <a:lnTo>
                    <a:pt x="288036" y="0"/>
                  </a:lnTo>
                  <a:lnTo>
                    <a:pt x="241302" y="3772"/>
                  </a:lnTo>
                  <a:lnTo>
                    <a:pt x="196973" y="14692"/>
                  </a:lnTo>
                  <a:lnTo>
                    <a:pt x="155643" y="32167"/>
                  </a:lnTo>
                  <a:lnTo>
                    <a:pt x="117902" y="55603"/>
                  </a:lnTo>
                  <a:lnTo>
                    <a:pt x="84343" y="84407"/>
                  </a:lnTo>
                  <a:lnTo>
                    <a:pt x="55558" y="117985"/>
                  </a:lnTo>
                  <a:lnTo>
                    <a:pt x="32140" y="155743"/>
                  </a:lnTo>
                  <a:lnTo>
                    <a:pt x="14679" y="197087"/>
                  </a:lnTo>
                  <a:lnTo>
                    <a:pt x="3768" y="241425"/>
                  </a:lnTo>
                  <a:lnTo>
                    <a:pt x="0" y="288163"/>
                  </a:lnTo>
                  <a:lnTo>
                    <a:pt x="0" y="1440561"/>
                  </a:lnTo>
                  <a:lnTo>
                    <a:pt x="3768" y="1487294"/>
                  </a:lnTo>
                  <a:lnTo>
                    <a:pt x="14679" y="1531623"/>
                  </a:lnTo>
                  <a:lnTo>
                    <a:pt x="32140" y="1572953"/>
                  </a:lnTo>
                  <a:lnTo>
                    <a:pt x="55558" y="1610694"/>
                  </a:lnTo>
                  <a:lnTo>
                    <a:pt x="84343" y="1644253"/>
                  </a:lnTo>
                  <a:lnTo>
                    <a:pt x="117902" y="1673038"/>
                  </a:lnTo>
                  <a:lnTo>
                    <a:pt x="155643" y="1696456"/>
                  </a:lnTo>
                  <a:lnTo>
                    <a:pt x="196973" y="1713917"/>
                  </a:lnTo>
                  <a:lnTo>
                    <a:pt x="241302" y="1724828"/>
                  </a:lnTo>
                  <a:lnTo>
                    <a:pt x="288036" y="1728597"/>
                  </a:lnTo>
                  <a:lnTo>
                    <a:pt x="1476756" y="1728597"/>
                  </a:lnTo>
                  <a:lnTo>
                    <a:pt x="1523489" y="1724828"/>
                  </a:lnTo>
                  <a:lnTo>
                    <a:pt x="1567818" y="1713917"/>
                  </a:lnTo>
                  <a:lnTo>
                    <a:pt x="1609148" y="1696456"/>
                  </a:lnTo>
                  <a:lnTo>
                    <a:pt x="1646889" y="1673038"/>
                  </a:lnTo>
                  <a:lnTo>
                    <a:pt x="1680448" y="1644253"/>
                  </a:lnTo>
                  <a:lnTo>
                    <a:pt x="1709233" y="1610694"/>
                  </a:lnTo>
                  <a:lnTo>
                    <a:pt x="1732651" y="1572953"/>
                  </a:lnTo>
                  <a:lnTo>
                    <a:pt x="1750112" y="1531623"/>
                  </a:lnTo>
                  <a:lnTo>
                    <a:pt x="1761023" y="1487294"/>
                  </a:lnTo>
                  <a:lnTo>
                    <a:pt x="1764792" y="1440561"/>
                  </a:lnTo>
                  <a:lnTo>
                    <a:pt x="1764792" y="288163"/>
                  </a:lnTo>
                  <a:lnTo>
                    <a:pt x="1761023" y="241425"/>
                  </a:lnTo>
                  <a:lnTo>
                    <a:pt x="1750112" y="197087"/>
                  </a:lnTo>
                  <a:lnTo>
                    <a:pt x="1732651" y="155743"/>
                  </a:lnTo>
                  <a:lnTo>
                    <a:pt x="1709233" y="117985"/>
                  </a:lnTo>
                  <a:lnTo>
                    <a:pt x="1680448" y="84407"/>
                  </a:lnTo>
                  <a:lnTo>
                    <a:pt x="1646889" y="55603"/>
                  </a:lnTo>
                  <a:lnTo>
                    <a:pt x="1609148" y="32167"/>
                  </a:lnTo>
                  <a:lnTo>
                    <a:pt x="1567818" y="14692"/>
                  </a:lnTo>
                  <a:lnTo>
                    <a:pt x="1523489" y="3772"/>
                  </a:lnTo>
                  <a:lnTo>
                    <a:pt x="1476756" y="0"/>
                  </a:lnTo>
                  <a:close/>
                </a:path>
              </a:pathLst>
            </a:custGeom>
            <a:solidFill>
              <a:srgbClr val="1F386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" name="object 11"/>
            <p:cNvSpPr/>
            <p:nvPr/>
          </p:nvSpPr>
          <p:spPr>
            <a:xfrm>
              <a:off x="4183379" y="3004566"/>
              <a:ext cx="1765300" cy="1729105"/>
            </a:xfrm>
            <a:custGeom>
              <a:avLst/>
              <a:gdLst/>
              <a:ahLst/>
              <a:cxnLst/>
              <a:rect l="l" t="t" r="r" b="b"/>
              <a:pathLst>
                <a:path w="1765300" h="1729104">
                  <a:moveTo>
                    <a:pt x="0" y="288163"/>
                  </a:moveTo>
                  <a:lnTo>
                    <a:pt x="3768" y="241425"/>
                  </a:lnTo>
                  <a:lnTo>
                    <a:pt x="14679" y="197087"/>
                  </a:lnTo>
                  <a:lnTo>
                    <a:pt x="32140" y="155743"/>
                  </a:lnTo>
                  <a:lnTo>
                    <a:pt x="55558" y="117985"/>
                  </a:lnTo>
                  <a:lnTo>
                    <a:pt x="84343" y="84407"/>
                  </a:lnTo>
                  <a:lnTo>
                    <a:pt x="117902" y="55603"/>
                  </a:lnTo>
                  <a:lnTo>
                    <a:pt x="155643" y="32167"/>
                  </a:lnTo>
                  <a:lnTo>
                    <a:pt x="196973" y="14692"/>
                  </a:lnTo>
                  <a:lnTo>
                    <a:pt x="241302" y="3772"/>
                  </a:lnTo>
                  <a:lnTo>
                    <a:pt x="288036" y="0"/>
                  </a:lnTo>
                  <a:lnTo>
                    <a:pt x="1476756" y="0"/>
                  </a:lnTo>
                  <a:lnTo>
                    <a:pt x="1523489" y="3772"/>
                  </a:lnTo>
                  <a:lnTo>
                    <a:pt x="1567818" y="14692"/>
                  </a:lnTo>
                  <a:lnTo>
                    <a:pt x="1609148" y="32167"/>
                  </a:lnTo>
                  <a:lnTo>
                    <a:pt x="1646889" y="55603"/>
                  </a:lnTo>
                  <a:lnTo>
                    <a:pt x="1680448" y="84407"/>
                  </a:lnTo>
                  <a:lnTo>
                    <a:pt x="1709233" y="117985"/>
                  </a:lnTo>
                  <a:lnTo>
                    <a:pt x="1732651" y="155743"/>
                  </a:lnTo>
                  <a:lnTo>
                    <a:pt x="1750112" y="197087"/>
                  </a:lnTo>
                  <a:lnTo>
                    <a:pt x="1761023" y="241425"/>
                  </a:lnTo>
                  <a:lnTo>
                    <a:pt x="1764792" y="288163"/>
                  </a:lnTo>
                  <a:lnTo>
                    <a:pt x="1764792" y="1440561"/>
                  </a:lnTo>
                  <a:lnTo>
                    <a:pt x="1761023" y="1487294"/>
                  </a:lnTo>
                  <a:lnTo>
                    <a:pt x="1750112" y="1531623"/>
                  </a:lnTo>
                  <a:lnTo>
                    <a:pt x="1732651" y="1572953"/>
                  </a:lnTo>
                  <a:lnTo>
                    <a:pt x="1709233" y="1610694"/>
                  </a:lnTo>
                  <a:lnTo>
                    <a:pt x="1680448" y="1644253"/>
                  </a:lnTo>
                  <a:lnTo>
                    <a:pt x="1646889" y="1673038"/>
                  </a:lnTo>
                  <a:lnTo>
                    <a:pt x="1609148" y="1696456"/>
                  </a:lnTo>
                  <a:lnTo>
                    <a:pt x="1567818" y="1713917"/>
                  </a:lnTo>
                  <a:lnTo>
                    <a:pt x="1523489" y="1724828"/>
                  </a:lnTo>
                  <a:lnTo>
                    <a:pt x="1476756" y="1728597"/>
                  </a:lnTo>
                  <a:lnTo>
                    <a:pt x="288036" y="1728597"/>
                  </a:lnTo>
                  <a:lnTo>
                    <a:pt x="241302" y="1724828"/>
                  </a:lnTo>
                  <a:lnTo>
                    <a:pt x="196973" y="1713917"/>
                  </a:lnTo>
                  <a:lnTo>
                    <a:pt x="155643" y="1696456"/>
                  </a:lnTo>
                  <a:lnTo>
                    <a:pt x="117902" y="1673038"/>
                  </a:lnTo>
                  <a:lnTo>
                    <a:pt x="84343" y="1644253"/>
                  </a:lnTo>
                  <a:lnTo>
                    <a:pt x="55558" y="1610694"/>
                  </a:lnTo>
                  <a:lnTo>
                    <a:pt x="32140" y="1572953"/>
                  </a:lnTo>
                  <a:lnTo>
                    <a:pt x="14679" y="1531623"/>
                  </a:lnTo>
                  <a:lnTo>
                    <a:pt x="3768" y="1487294"/>
                  </a:lnTo>
                  <a:lnTo>
                    <a:pt x="0" y="1440561"/>
                  </a:lnTo>
                  <a:lnTo>
                    <a:pt x="0" y="288163"/>
                  </a:lnTo>
                  <a:close/>
                </a:path>
              </a:pathLst>
            </a:custGeom>
            <a:ln w="12700">
              <a:solidFill>
                <a:srgbClr val="1F3863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2" name="object 12"/>
          <p:cNvSpPr txBox="1"/>
          <p:nvPr/>
        </p:nvSpPr>
        <p:spPr>
          <a:xfrm>
            <a:off x="4343653" y="3035363"/>
            <a:ext cx="1442720" cy="1614170"/>
          </a:xfrm>
          <a:prstGeom prst="rect">
            <a:avLst/>
          </a:prstGeom>
        </p:spPr>
        <p:txBody>
          <a:bodyPr wrap="square" lIns="0" tIns="17145" rIns="0" bIns="0" rtlCol="0" vert="horz">
            <a:spAutoFit/>
          </a:bodyPr>
          <a:lstStyle/>
          <a:p>
            <a:pPr algn="ctr">
              <a:lnSpc>
                <a:spcPts val="1830"/>
              </a:lnSpc>
              <a:spcBef>
                <a:spcPts val="135"/>
              </a:spcBef>
            </a:pPr>
            <a:r>
              <a:rPr dirty="0" sz="1550" spc="-10">
                <a:solidFill>
                  <a:srgbClr val="FFFFFF"/>
                </a:solidFill>
                <a:latin typeface="Calibri"/>
                <a:cs typeface="Calibri"/>
              </a:rPr>
              <a:t>Ülkemizde</a:t>
            </a:r>
            <a:endParaRPr sz="1550">
              <a:latin typeface="Calibri"/>
              <a:cs typeface="Calibri"/>
            </a:endParaRPr>
          </a:p>
          <a:p>
            <a:pPr algn="ctr" marL="12700" marR="5080" indent="635">
              <a:lnSpc>
                <a:spcPct val="94600"/>
              </a:lnSpc>
              <a:spcBef>
                <a:spcPts val="70"/>
              </a:spcBef>
            </a:pPr>
            <a:r>
              <a:rPr dirty="0" sz="1550" spc="-10">
                <a:solidFill>
                  <a:srgbClr val="FFFFFF"/>
                </a:solidFill>
                <a:latin typeface="Calibri"/>
                <a:cs typeface="Calibri"/>
              </a:rPr>
              <a:t>yerleşik </a:t>
            </a:r>
            <a:r>
              <a:rPr dirty="0" sz="1550">
                <a:solidFill>
                  <a:srgbClr val="FFFFFF"/>
                </a:solidFill>
                <a:latin typeface="Calibri"/>
                <a:cs typeface="Calibri"/>
              </a:rPr>
              <a:t>üreticilerin</a:t>
            </a:r>
            <a:r>
              <a:rPr dirty="0" sz="1550" spc="18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550" spc="-20">
                <a:solidFill>
                  <a:srgbClr val="FFFFFF"/>
                </a:solidFill>
                <a:latin typeface="Calibri"/>
                <a:cs typeface="Calibri"/>
              </a:rPr>
              <a:t>temel </a:t>
            </a:r>
            <a:r>
              <a:rPr dirty="0" sz="1550" spc="-10">
                <a:solidFill>
                  <a:srgbClr val="FFFFFF"/>
                </a:solidFill>
                <a:latin typeface="Calibri"/>
                <a:cs typeface="Calibri"/>
              </a:rPr>
              <a:t>ekonomik çıkarlarının olumsuz etkilenmemesi</a:t>
            </a:r>
            <a:endParaRPr sz="1550">
              <a:latin typeface="Calibri"/>
              <a:cs typeface="Calibri"/>
            </a:endParaRPr>
          </a:p>
        </p:txBody>
      </p:sp>
      <p:grpSp>
        <p:nvGrpSpPr>
          <p:cNvPr id="13" name="object 13"/>
          <p:cNvGrpSpPr/>
          <p:nvPr/>
        </p:nvGrpSpPr>
        <p:grpSpPr>
          <a:xfrm>
            <a:off x="6243573" y="2998216"/>
            <a:ext cx="1778000" cy="1741805"/>
            <a:chOff x="6243573" y="2998216"/>
            <a:chExt cx="1778000" cy="1741805"/>
          </a:xfrm>
        </p:grpSpPr>
        <p:sp>
          <p:nvSpPr>
            <p:cNvPr id="14" name="object 14"/>
            <p:cNvSpPr/>
            <p:nvPr/>
          </p:nvSpPr>
          <p:spPr>
            <a:xfrm>
              <a:off x="6249923" y="3004566"/>
              <a:ext cx="1765300" cy="1729105"/>
            </a:xfrm>
            <a:custGeom>
              <a:avLst/>
              <a:gdLst/>
              <a:ahLst/>
              <a:cxnLst/>
              <a:rect l="l" t="t" r="r" b="b"/>
              <a:pathLst>
                <a:path w="1765300" h="1729104">
                  <a:moveTo>
                    <a:pt x="1476755" y="0"/>
                  </a:moveTo>
                  <a:lnTo>
                    <a:pt x="288035" y="0"/>
                  </a:lnTo>
                  <a:lnTo>
                    <a:pt x="241302" y="3772"/>
                  </a:lnTo>
                  <a:lnTo>
                    <a:pt x="196973" y="14692"/>
                  </a:lnTo>
                  <a:lnTo>
                    <a:pt x="155643" y="32167"/>
                  </a:lnTo>
                  <a:lnTo>
                    <a:pt x="117902" y="55603"/>
                  </a:lnTo>
                  <a:lnTo>
                    <a:pt x="84343" y="84407"/>
                  </a:lnTo>
                  <a:lnTo>
                    <a:pt x="55558" y="117985"/>
                  </a:lnTo>
                  <a:lnTo>
                    <a:pt x="32140" y="155743"/>
                  </a:lnTo>
                  <a:lnTo>
                    <a:pt x="14679" y="197087"/>
                  </a:lnTo>
                  <a:lnTo>
                    <a:pt x="3768" y="241425"/>
                  </a:lnTo>
                  <a:lnTo>
                    <a:pt x="0" y="288163"/>
                  </a:lnTo>
                  <a:lnTo>
                    <a:pt x="0" y="1440561"/>
                  </a:lnTo>
                  <a:lnTo>
                    <a:pt x="3768" y="1487294"/>
                  </a:lnTo>
                  <a:lnTo>
                    <a:pt x="14679" y="1531623"/>
                  </a:lnTo>
                  <a:lnTo>
                    <a:pt x="32140" y="1572953"/>
                  </a:lnTo>
                  <a:lnTo>
                    <a:pt x="55558" y="1610694"/>
                  </a:lnTo>
                  <a:lnTo>
                    <a:pt x="84343" y="1644253"/>
                  </a:lnTo>
                  <a:lnTo>
                    <a:pt x="117902" y="1673038"/>
                  </a:lnTo>
                  <a:lnTo>
                    <a:pt x="155643" y="1696456"/>
                  </a:lnTo>
                  <a:lnTo>
                    <a:pt x="196973" y="1713917"/>
                  </a:lnTo>
                  <a:lnTo>
                    <a:pt x="241302" y="1724828"/>
                  </a:lnTo>
                  <a:lnTo>
                    <a:pt x="288035" y="1728597"/>
                  </a:lnTo>
                  <a:lnTo>
                    <a:pt x="1476755" y="1728597"/>
                  </a:lnTo>
                  <a:lnTo>
                    <a:pt x="1523489" y="1724828"/>
                  </a:lnTo>
                  <a:lnTo>
                    <a:pt x="1567818" y="1713917"/>
                  </a:lnTo>
                  <a:lnTo>
                    <a:pt x="1609148" y="1696456"/>
                  </a:lnTo>
                  <a:lnTo>
                    <a:pt x="1646889" y="1673038"/>
                  </a:lnTo>
                  <a:lnTo>
                    <a:pt x="1680448" y="1644253"/>
                  </a:lnTo>
                  <a:lnTo>
                    <a:pt x="1709233" y="1610694"/>
                  </a:lnTo>
                  <a:lnTo>
                    <a:pt x="1732651" y="1572953"/>
                  </a:lnTo>
                  <a:lnTo>
                    <a:pt x="1750112" y="1531623"/>
                  </a:lnTo>
                  <a:lnTo>
                    <a:pt x="1761023" y="1487294"/>
                  </a:lnTo>
                  <a:lnTo>
                    <a:pt x="1764792" y="1440561"/>
                  </a:lnTo>
                  <a:lnTo>
                    <a:pt x="1764792" y="288163"/>
                  </a:lnTo>
                  <a:lnTo>
                    <a:pt x="1761023" y="241425"/>
                  </a:lnTo>
                  <a:lnTo>
                    <a:pt x="1750112" y="197087"/>
                  </a:lnTo>
                  <a:lnTo>
                    <a:pt x="1732651" y="155743"/>
                  </a:lnTo>
                  <a:lnTo>
                    <a:pt x="1709233" y="117985"/>
                  </a:lnTo>
                  <a:lnTo>
                    <a:pt x="1680448" y="84407"/>
                  </a:lnTo>
                  <a:lnTo>
                    <a:pt x="1646889" y="55603"/>
                  </a:lnTo>
                  <a:lnTo>
                    <a:pt x="1609148" y="32167"/>
                  </a:lnTo>
                  <a:lnTo>
                    <a:pt x="1567818" y="14692"/>
                  </a:lnTo>
                  <a:lnTo>
                    <a:pt x="1523489" y="3772"/>
                  </a:lnTo>
                  <a:lnTo>
                    <a:pt x="1476755" y="0"/>
                  </a:lnTo>
                  <a:close/>
                </a:path>
              </a:pathLst>
            </a:custGeom>
            <a:solidFill>
              <a:srgbClr val="1F386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5" name="object 15"/>
            <p:cNvSpPr/>
            <p:nvPr/>
          </p:nvSpPr>
          <p:spPr>
            <a:xfrm>
              <a:off x="6249923" y="3004566"/>
              <a:ext cx="1765300" cy="1729105"/>
            </a:xfrm>
            <a:custGeom>
              <a:avLst/>
              <a:gdLst/>
              <a:ahLst/>
              <a:cxnLst/>
              <a:rect l="l" t="t" r="r" b="b"/>
              <a:pathLst>
                <a:path w="1765300" h="1729104">
                  <a:moveTo>
                    <a:pt x="0" y="288163"/>
                  </a:moveTo>
                  <a:lnTo>
                    <a:pt x="3768" y="241425"/>
                  </a:lnTo>
                  <a:lnTo>
                    <a:pt x="14679" y="197087"/>
                  </a:lnTo>
                  <a:lnTo>
                    <a:pt x="32140" y="155743"/>
                  </a:lnTo>
                  <a:lnTo>
                    <a:pt x="55558" y="117985"/>
                  </a:lnTo>
                  <a:lnTo>
                    <a:pt x="84343" y="84407"/>
                  </a:lnTo>
                  <a:lnTo>
                    <a:pt x="117902" y="55603"/>
                  </a:lnTo>
                  <a:lnTo>
                    <a:pt x="155643" y="32167"/>
                  </a:lnTo>
                  <a:lnTo>
                    <a:pt x="196973" y="14692"/>
                  </a:lnTo>
                  <a:lnTo>
                    <a:pt x="241302" y="3772"/>
                  </a:lnTo>
                  <a:lnTo>
                    <a:pt x="288035" y="0"/>
                  </a:lnTo>
                  <a:lnTo>
                    <a:pt x="1476755" y="0"/>
                  </a:lnTo>
                  <a:lnTo>
                    <a:pt x="1523489" y="3772"/>
                  </a:lnTo>
                  <a:lnTo>
                    <a:pt x="1567818" y="14692"/>
                  </a:lnTo>
                  <a:lnTo>
                    <a:pt x="1609148" y="32167"/>
                  </a:lnTo>
                  <a:lnTo>
                    <a:pt x="1646889" y="55603"/>
                  </a:lnTo>
                  <a:lnTo>
                    <a:pt x="1680448" y="84407"/>
                  </a:lnTo>
                  <a:lnTo>
                    <a:pt x="1709233" y="117985"/>
                  </a:lnTo>
                  <a:lnTo>
                    <a:pt x="1732651" y="155743"/>
                  </a:lnTo>
                  <a:lnTo>
                    <a:pt x="1750112" y="197087"/>
                  </a:lnTo>
                  <a:lnTo>
                    <a:pt x="1761023" y="241425"/>
                  </a:lnTo>
                  <a:lnTo>
                    <a:pt x="1764792" y="288163"/>
                  </a:lnTo>
                  <a:lnTo>
                    <a:pt x="1764792" y="1440561"/>
                  </a:lnTo>
                  <a:lnTo>
                    <a:pt x="1761023" y="1487294"/>
                  </a:lnTo>
                  <a:lnTo>
                    <a:pt x="1750112" y="1531623"/>
                  </a:lnTo>
                  <a:lnTo>
                    <a:pt x="1732651" y="1572953"/>
                  </a:lnTo>
                  <a:lnTo>
                    <a:pt x="1709233" y="1610694"/>
                  </a:lnTo>
                  <a:lnTo>
                    <a:pt x="1680448" y="1644253"/>
                  </a:lnTo>
                  <a:lnTo>
                    <a:pt x="1646889" y="1673038"/>
                  </a:lnTo>
                  <a:lnTo>
                    <a:pt x="1609148" y="1696456"/>
                  </a:lnTo>
                  <a:lnTo>
                    <a:pt x="1567818" y="1713917"/>
                  </a:lnTo>
                  <a:lnTo>
                    <a:pt x="1523489" y="1724828"/>
                  </a:lnTo>
                  <a:lnTo>
                    <a:pt x="1476755" y="1728597"/>
                  </a:lnTo>
                  <a:lnTo>
                    <a:pt x="288035" y="1728597"/>
                  </a:lnTo>
                  <a:lnTo>
                    <a:pt x="241302" y="1724828"/>
                  </a:lnTo>
                  <a:lnTo>
                    <a:pt x="196973" y="1713917"/>
                  </a:lnTo>
                  <a:lnTo>
                    <a:pt x="155643" y="1696456"/>
                  </a:lnTo>
                  <a:lnTo>
                    <a:pt x="117902" y="1673038"/>
                  </a:lnTo>
                  <a:lnTo>
                    <a:pt x="84343" y="1644253"/>
                  </a:lnTo>
                  <a:lnTo>
                    <a:pt x="55558" y="1610694"/>
                  </a:lnTo>
                  <a:lnTo>
                    <a:pt x="32140" y="1572953"/>
                  </a:lnTo>
                  <a:lnTo>
                    <a:pt x="14679" y="1531623"/>
                  </a:lnTo>
                  <a:lnTo>
                    <a:pt x="3768" y="1487294"/>
                  </a:lnTo>
                  <a:lnTo>
                    <a:pt x="0" y="1440561"/>
                  </a:lnTo>
                  <a:lnTo>
                    <a:pt x="0" y="288163"/>
                  </a:lnTo>
                  <a:close/>
                </a:path>
              </a:pathLst>
            </a:custGeom>
            <a:ln w="12700">
              <a:solidFill>
                <a:srgbClr val="1F3863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6" name="object 16"/>
          <p:cNvSpPr txBox="1"/>
          <p:nvPr/>
        </p:nvSpPr>
        <p:spPr>
          <a:xfrm>
            <a:off x="6434073" y="3035363"/>
            <a:ext cx="1374140" cy="1614170"/>
          </a:xfrm>
          <a:prstGeom prst="rect">
            <a:avLst/>
          </a:prstGeom>
        </p:spPr>
        <p:txBody>
          <a:bodyPr wrap="square" lIns="0" tIns="29209" rIns="0" bIns="0" rtlCol="0" vert="horz">
            <a:spAutoFit/>
          </a:bodyPr>
          <a:lstStyle/>
          <a:p>
            <a:pPr algn="ctr" marL="12065" marR="5080">
              <a:lnSpc>
                <a:spcPct val="95000"/>
              </a:lnSpc>
              <a:spcBef>
                <a:spcPts val="229"/>
              </a:spcBef>
            </a:pPr>
            <a:r>
              <a:rPr dirty="0" sz="1550">
                <a:solidFill>
                  <a:srgbClr val="FFFFFF"/>
                </a:solidFill>
                <a:latin typeface="Calibri"/>
                <a:cs typeface="Calibri"/>
              </a:rPr>
              <a:t>Faaliyetin</a:t>
            </a:r>
            <a:r>
              <a:rPr dirty="0" sz="1550" spc="10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550" spc="-20">
                <a:solidFill>
                  <a:srgbClr val="FFFFFF"/>
                </a:solidFill>
                <a:latin typeface="Calibri"/>
                <a:cs typeface="Calibri"/>
              </a:rPr>
              <a:t>katma </a:t>
            </a:r>
            <a:r>
              <a:rPr dirty="0" sz="1550">
                <a:solidFill>
                  <a:srgbClr val="FFFFFF"/>
                </a:solidFill>
                <a:latin typeface="Calibri"/>
                <a:cs typeface="Calibri"/>
              </a:rPr>
              <a:t>değer</a:t>
            </a:r>
            <a:r>
              <a:rPr dirty="0" sz="1550" spc="1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550" spc="-10">
                <a:solidFill>
                  <a:srgbClr val="FFFFFF"/>
                </a:solidFill>
                <a:latin typeface="Calibri"/>
                <a:cs typeface="Calibri"/>
              </a:rPr>
              <a:t>yaratan, kapasite kullanımını </a:t>
            </a:r>
            <a:r>
              <a:rPr dirty="0" sz="1550">
                <a:solidFill>
                  <a:srgbClr val="FFFFFF"/>
                </a:solidFill>
                <a:latin typeface="Calibri"/>
                <a:cs typeface="Calibri"/>
              </a:rPr>
              <a:t>artıran,</a:t>
            </a:r>
            <a:r>
              <a:rPr dirty="0" sz="1550" spc="9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550" spc="-10">
                <a:solidFill>
                  <a:srgbClr val="FFFFFF"/>
                </a:solidFill>
                <a:latin typeface="Calibri"/>
                <a:cs typeface="Calibri"/>
              </a:rPr>
              <a:t>rekabet </a:t>
            </a:r>
            <a:r>
              <a:rPr dirty="0" sz="1550">
                <a:solidFill>
                  <a:srgbClr val="FFFFFF"/>
                </a:solidFill>
                <a:latin typeface="Calibri"/>
                <a:cs typeface="Calibri"/>
              </a:rPr>
              <a:t>gücü</a:t>
            </a:r>
            <a:r>
              <a:rPr dirty="0" sz="1550" spc="7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550" spc="-10">
                <a:solidFill>
                  <a:srgbClr val="FFFFFF"/>
                </a:solidFill>
                <a:latin typeface="Calibri"/>
                <a:cs typeface="Calibri"/>
              </a:rPr>
              <a:t>sağlayan </a:t>
            </a:r>
            <a:r>
              <a:rPr dirty="0" sz="1550">
                <a:solidFill>
                  <a:srgbClr val="FFFFFF"/>
                </a:solidFill>
                <a:latin typeface="Calibri"/>
                <a:cs typeface="Calibri"/>
              </a:rPr>
              <a:t>nitelikte</a:t>
            </a:r>
            <a:r>
              <a:rPr dirty="0" sz="1550" spc="12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550" spc="-10">
                <a:solidFill>
                  <a:srgbClr val="FFFFFF"/>
                </a:solidFill>
                <a:latin typeface="Calibri"/>
                <a:cs typeface="Calibri"/>
              </a:rPr>
              <a:t>olması</a:t>
            </a:r>
            <a:endParaRPr sz="1550">
              <a:latin typeface="Calibri"/>
              <a:cs typeface="Calibri"/>
            </a:endParaRPr>
          </a:p>
        </p:txBody>
      </p:sp>
      <p:grpSp>
        <p:nvGrpSpPr>
          <p:cNvPr id="17" name="object 17"/>
          <p:cNvGrpSpPr/>
          <p:nvPr/>
        </p:nvGrpSpPr>
        <p:grpSpPr>
          <a:xfrm>
            <a:off x="8300973" y="2998216"/>
            <a:ext cx="1778000" cy="1741805"/>
            <a:chOff x="8300973" y="2998216"/>
            <a:chExt cx="1778000" cy="1741805"/>
          </a:xfrm>
        </p:grpSpPr>
        <p:sp>
          <p:nvSpPr>
            <p:cNvPr id="18" name="object 18"/>
            <p:cNvSpPr/>
            <p:nvPr/>
          </p:nvSpPr>
          <p:spPr>
            <a:xfrm>
              <a:off x="8307323" y="3004566"/>
              <a:ext cx="1765300" cy="1729105"/>
            </a:xfrm>
            <a:custGeom>
              <a:avLst/>
              <a:gdLst/>
              <a:ahLst/>
              <a:cxnLst/>
              <a:rect l="l" t="t" r="r" b="b"/>
              <a:pathLst>
                <a:path w="1765300" h="1729104">
                  <a:moveTo>
                    <a:pt x="1476755" y="0"/>
                  </a:moveTo>
                  <a:lnTo>
                    <a:pt x="288035" y="0"/>
                  </a:lnTo>
                  <a:lnTo>
                    <a:pt x="241302" y="3772"/>
                  </a:lnTo>
                  <a:lnTo>
                    <a:pt x="196973" y="14692"/>
                  </a:lnTo>
                  <a:lnTo>
                    <a:pt x="155643" y="32167"/>
                  </a:lnTo>
                  <a:lnTo>
                    <a:pt x="117902" y="55603"/>
                  </a:lnTo>
                  <a:lnTo>
                    <a:pt x="84343" y="84407"/>
                  </a:lnTo>
                  <a:lnTo>
                    <a:pt x="55558" y="117985"/>
                  </a:lnTo>
                  <a:lnTo>
                    <a:pt x="32140" y="155743"/>
                  </a:lnTo>
                  <a:lnTo>
                    <a:pt x="14679" y="197087"/>
                  </a:lnTo>
                  <a:lnTo>
                    <a:pt x="3768" y="241425"/>
                  </a:lnTo>
                  <a:lnTo>
                    <a:pt x="0" y="288163"/>
                  </a:lnTo>
                  <a:lnTo>
                    <a:pt x="0" y="1440561"/>
                  </a:lnTo>
                  <a:lnTo>
                    <a:pt x="3768" y="1487294"/>
                  </a:lnTo>
                  <a:lnTo>
                    <a:pt x="14679" y="1531623"/>
                  </a:lnTo>
                  <a:lnTo>
                    <a:pt x="32140" y="1572953"/>
                  </a:lnTo>
                  <a:lnTo>
                    <a:pt x="55558" y="1610694"/>
                  </a:lnTo>
                  <a:lnTo>
                    <a:pt x="84343" y="1644253"/>
                  </a:lnTo>
                  <a:lnTo>
                    <a:pt x="117902" y="1673038"/>
                  </a:lnTo>
                  <a:lnTo>
                    <a:pt x="155643" y="1696456"/>
                  </a:lnTo>
                  <a:lnTo>
                    <a:pt x="196973" y="1713917"/>
                  </a:lnTo>
                  <a:lnTo>
                    <a:pt x="241302" y="1724828"/>
                  </a:lnTo>
                  <a:lnTo>
                    <a:pt x="288035" y="1728597"/>
                  </a:lnTo>
                  <a:lnTo>
                    <a:pt x="1476755" y="1728597"/>
                  </a:lnTo>
                  <a:lnTo>
                    <a:pt x="1523489" y="1724828"/>
                  </a:lnTo>
                  <a:lnTo>
                    <a:pt x="1567818" y="1713917"/>
                  </a:lnTo>
                  <a:lnTo>
                    <a:pt x="1609148" y="1696456"/>
                  </a:lnTo>
                  <a:lnTo>
                    <a:pt x="1646889" y="1673038"/>
                  </a:lnTo>
                  <a:lnTo>
                    <a:pt x="1680448" y="1644253"/>
                  </a:lnTo>
                  <a:lnTo>
                    <a:pt x="1709233" y="1610694"/>
                  </a:lnTo>
                  <a:lnTo>
                    <a:pt x="1732651" y="1572953"/>
                  </a:lnTo>
                  <a:lnTo>
                    <a:pt x="1750112" y="1531623"/>
                  </a:lnTo>
                  <a:lnTo>
                    <a:pt x="1761023" y="1487294"/>
                  </a:lnTo>
                  <a:lnTo>
                    <a:pt x="1764792" y="1440561"/>
                  </a:lnTo>
                  <a:lnTo>
                    <a:pt x="1764792" y="288163"/>
                  </a:lnTo>
                  <a:lnTo>
                    <a:pt x="1761023" y="241425"/>
                  </a:lnTo>
                  <a:lnTo>
                    <a:pt x="1750112" y="197087"/>
                  </a:lnTo>
                  <a:lnTo>
                    <a:pt x="1732651" y="155743"/>
                  </a:lnTo>
                  <a:lnTo>
                    <a:pt x="1709233" y="117985"/>
                  </a:lnTo>
                  <a:lnTo>
                    <a:pt x="1680448" y="84407"/>
                  </a:lnTo>
                  <a:lnTo>
                    <a:pt x="1646889" y="55603"/>
                  </a:lnTo>
                  <a:lnTo>
                    <a:pt x="1609148" y="32167"/>
                  </a:lnTo>
                  <a:lnTo>
                    <a:pt x="1567818" y="14692"/>
                  </a:lnTo>
                  <a:lnTo>
                    <a:pt x="1523489" y="3772"/>
                  </a:lnTo>
                  <a:lnTo>
                    <a:pt x="1476755" y="0"/>
                  </a:lnTo>
                  <a:close/>
                </a:path>
              </a:pathLst>
            </a:custGeom>
            <a:solidFill>
              <a:srgbClr val="1F386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9" name="object 19"/>
            <p:cNvSpPr/>
            <p:nvPr/>
          </p:nvSpPr>
          <p:spPr>
            <a:xfrm>
              <a:off x="8307323" y="3004566"/>
              <a:ext cx="1765300" cy="1729105"/>
            </a:xfrm>
            <a:custGeom>
              <a:avLst/>
              <a:gdLst/>
              <a:ahLst/>
              <a:cxnLst/>
              <a:rect l="l" t="t" r="r" b="b"/>
              <a:pathLst>
                <a:path w="1765300" h="1729104">
                  <a:moveTo>
                    <a:pt x="0" y="288163"/>
                  </a:moveTo>
                  <a:lnTo>
                    <a:pt x="3768" y="241425"/>
                  </a:lnTo>
                  <a:lnTo>
                    <a:pt x="14679" y="197087"/>
                  </a:lnTo>
                  <a:lnTo>
                    <a:pt x="32140" y="155743"/>
                  </a:lnTo>
                  <a:lnTo>
                    <a:pt x="55558" y="117985"/>
                  </a:lnTo>
                  <a:lnTo>
                    <a:pt x="84343" y="84407"/>
                  </a:lnTo>
                  <a:lnTo>
                    <a:pt x="117902" y="55603"/>
                  </a:lnTo>
                  <a:lnTo>
                    <a:pt x="155643" y="32167"/>
                  </a:lnTo>
                  <a:lnTo>
                    <a:pt x="196973" y="14692"/>
                  </a:lnTo>
                  <a:lnTo>
                    <a:pt x="241302" y="3772"/>
                  </a:lnTo>
                  <a:lnTo>
                    <a:pt x="288035" y="0"/>
                  </a:lnTo>
                  <a:lnTo>
                    <a:pt x="1476755" y="0"/>
                  </a:lnTo>
                  <a:lnTo>
                    <a:pt x="1523489" y="3772"/>
                  </a:lnTo>
                  <a:lnTo>
                    <a:pt x="1567818" y="14692"/>
                  </a:lnTo>
                  <a:lnTo>
                    <a:pt x="1609148" y="32167"/>
                  </a:lnTo>
                  <a:lnTo>
                    <a:pt x="1646889" y="55603"/>
                  </a:lnTo>
                  <a:lnTo>
                    <a:pt x="1680448" y="84407"/>
                  </a:lnTo>
                  <a:lnTo>
                    <a:pt x="1709233" y="117985"/>
                  </a:lnTo>
                  <a:lnTo>
                    <a:pt x="1732651" y="155743"/>
                  </a:lnTo>
                  <a:lnTo>
                    <a:pt x="1750112" y="197087"/>
                  </a:lnTo>
                  <a:lnTo>
                    <a:pt x="1761023" y="241425"/>
                  </a:lnTo>
                  <a:lnTo>
                    <a:pt x="1764792" y="288163"/>
                  </a:lnTo>
                  <a:lnTo>
                    <a:pt x="1764792" y="1440561"/>
                  </a:lnTo>
                  <a:lnTo>
                    <a:pt x="1761023" y="1487294"/>
                  </a:lnTo>
                  <a:lnTo>
                    <a:pt x="1750112" y="1531623"/>
                  </a:lnTo>
                  <a:lnTo>
                    <a:pt x="1732651" y="1572953"/>
                  </a:lnTo>
                  <a:lnTo>
                    <a:pt x="1709233" y="1610694"/>
                  </a:lnTo>
                  <a:lnTo>
                    <a:pt x="1680448" y="1644253"/>
                  </a:lnTo>
                  <a:lnTo>
                    <a:pt x="1646889" y="1673038"/>
                  </a:lnTo>
                  <a:lnTo>
                    <a:pt x="1609148" y="1696456"/>
                  </a:lnTo>
                  <a:lnTo>
                    <a:pt x="1567818" y="1713917"/>
                  </a:lnTo>
                  <a:lnTo>
                    <a:pt x="1523489" y="1724828"/>
                  </a:lnTo>
                  <a:lnTo>
                    <a:pt x="1476755" y="1728597"/>
                  </a:lnTo>
                  <a:lnTo>
                    <a:pt x="288035" y="1728597"/>
                  </a:lnTo>
                  <a:lnTo>
                    <a:pt x="241302" y="1724828"/>
                  </a:lnTo>
                  <a:lnTo>
                    <a:pt x="196973" y="1713917"/>
                  </a:lnTo>
                  <a:lnTo>
                    <a:pt x="155643" y="1696456"/>
                  </a:lnTo>
                  <a:lnTo>
                    <a:pt x="117902" y="1673038"/>
                  </a:lnTo>
                  <a:lnTo>
                    <a:pt x="84343" y="1644253"/>
                  </a:lnTo>
                  <a:lnTo>
                    <a:pt x="55558" y="1610694"/>
                  </a:lnTo>
                  <a:lnTo>
                    <a:pt x="32140" y="1572953"/>
                  </a:lnTo>
                  <a:lnTo>
                    <a:pt x="14679" y="1531623"/>
                  </a:lnTo>
                  <a:lnTo>
                    <a:pt x="3768" y="1487294"/>
                  </a:lnTo>
                  <a:lnTo>
                    <a:pt x="0" y="1440561"/>
                  </a:lnTo>
                  <a:lnTo>
                    <a:pt x="0" y="288163"/>
                  </a:lnTo>
                  <a:close/>
                </a:path>
              </a:pathLst>
            </a:custGeom>
            <a:ln w="12700">
              <a:solidFill>
                <a:srgbClr val="1F3863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20" name="object 20"/>
          <p:cNvSpPr txBox="1"/>
          <p:nvPr/>
        </p:nvSpPr>
        <p:spPr>
          <a:xfrm>
            <a:off x="8551798" y="3594163"/>
            <a:ext cx="1280795" cy="496570"/>
          </a:xfrm>
          <a:prstGeom prst="rect">
            <a:avLst/>
          </a:prstGeom>
        </p:spPr>
        <p:txBody>
          <a:bodyPr wrap="square" lIns="0" tIns="29845" rIns="0" bIns="0" rtlCol="0" vert="horz">
            <a:spAutoFit/>
          </a:bodyPr>
          <a:lstStyle/>
          <a:p>
            <a:pPr marL="12700" marR="5080" indent="201295">
              <a:lnSpc>
                <a:spcPts val="1810"/>
              </a:lnSpc>
              <a:spcBef>
                <a:spcPts val="235"/>
              </a:spcBef>
            </a:pPr>
            <a:r>
              <a:rPr dirty="0" sz="1550" spc="-10">
                <a:solidFill>
                  <a:srgbClr val="FFFFFF"/>
                </a:solidFill>
                <a:latin typeface="Calibri"/>
                <a:cs typeface="Calibri"/>
              </a:rPr>
              <a:t>Firmaların performansları</a:t>
            </a:r>
            <a:endParaRPr sz="155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273849" rIns="0" bIns="0" rtlCol="0" vert="horz">
            <a:spAutoFit/>
          </a:bodyPr>
          <a:lstStyle/>
          <a:p>
            <a:pPr marL="2241550">
              <a:lnSpc>
                <a:spcPct val="100000"/>
              </a:lnSpc>
              <a:spcBef>
                <a:spcPts val="125"/>
              </a:spcBef>
            </a:pPr>
            <a:r>
              <a:rPr dirty="0" spc="-340"/>
              <a:t>DİİB</a:t>
            </a:r>
            <a:r>
              <a:rPr dirty="0" spc="100"/>
              <a:t> </a:t>
            </a:r>
            <a:r>
              <a:rPr dirty="0" spc="-229"/>
              <a:t>&amp;</a:t>
            </a:r>
            <a:r>
              <a:rPr dirty="0" spc="5"/>
              <a:t> </a:t>
            </a:r>
            <a:r>
              <a:rPr dirty="0" spc="-365"/>
              <a:t>Dİİ</a:t>
            </a:r>
            <a:r>
              <a:rPr dirty="0" spc="20"/>
              <a:t> </a:t>
            </a:r>
            <a:r>
              <a:rPr dirty="0" spc="-315"/>
              <a:t>SÜRELERİ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1918461" y="2303145"/>
            <a:ext cx="3917315" cy="1009650"/>
            <a:chOff x="1918461" y="2303145"/>
            <a:chExt cx="3917315" cy="1009650"/>
          </a:xfrm>
        </p:grpSpPr>
        <p:sp>
          <p:nvSpPr>
            <p:cNvPr id="4" name="object 4"/>
            <p:cNvSpPr/>
            <p:nvPr/>
          </p:nvSpPr>
          <p:spPr>
            <a:xfrm>
              <a:off x="1924811" y="2309495"/>
              <a:ext cx="3904615" cy="996950"/>
            </a:xfrm>
            <a:custGeom>
              <a:avLst/>
              <a:gdLst/>
              <a:ahLst/>
              <a:cxnLst/>
              <a:rect l="l" t="t" r="r" b="b"/>
              <a:pathLst>
                <a:path w="3904615" h="996950">
                  <a:moveTo>
                    <a:pt x="3406140" y="0"/>
                  </a:moveTo>
                  <a:lnTo>
                    <a:pt x="0" y="0"/>
                  </a:lnTo>
                  <a:lnTo>
                    <a:pt x="498348" y="498475"/>
                  </a:lnTo>
                  <a:lnTo>
                    <a:pt x="0" y="996950"/>
                  </a:lnTo>
                  <a:lnTo>
                    <a:pt x="3406140" y="996950"/>
                  </a:lnTo>
                  <a:lnTo>
                    <a:pt x="3904488" y="498475"/>
                  </a:lnTo>
                  <a:lnTo>
                    <a:pt x="3406140" y="0"/>
                  </a:lnTo>
                  <a:close/>
                </a:path>
              </a:pathLst>
            </a:custGeom>
            <a:solidFill>
              <a:srgbClr val="1F386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/>
            <p:cNvSpPr/>
            <p:nvPr/>
          </p:nvSpPr>
          <p:spPr>
            <a:xfrm>
              <a:off x="1924811" y="2309495"/>
              <a:ext cx="3904615" cy="996950"/>
            </a:xfrm>
            <a:custGeom>
              <a:avLst/>
              <a:gdLst/>
              <a:ahLst/>
              <a:cxnLst/>
              <a:rect l="l" t="t" r="r" b="b"/>
              <a:pathLst>
                <a:path w="3904615" h="996950">
                  <a:moveTo>
                    <a:pt x="0" y="0"/>
                  </a:moveTo>
                  <a:lnTo>
                    <a:pt x="3406140" y="0"/>
                  </a:lnTo>
                  <a:lnTo>
                    <a:pt x="3904488" y="498475"/>
                  </a:lnTo>
                  <a:lnTo>
                    <a:pt x="3406140" y="996950"/>
                  </a:lnTo>
                  <a:lnTo>
                    <a:pt x="0" y="996950"/>
                  </a:lnTo>
                  <a:lnTo>
                    <a:pt x="498348" y="498475"/>
                  </a:lnTo>
                  <a:lnTo>
                    <a:pt x="0" y="0"/>
                  </a:lnTo>
                  <a:close/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6" name="object 6"/>
          <p:cNvSpPr txBox="1"/>
          <p:nvPr/>
        </p:nvSpPr>
        <p:spPr>
          <a:xfrm>
            <a:off x="3304666" y="2632138"/>
            <a:ext cx="1157605" cy="3003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b="1">
                <a:solidFill>
                  <a:srgbClr val="FFFFFF"/>
                </a:solidFill>
                <a:latin typeface="Calibri"/>
                <a:cs typeface="Calibri"/>
              </a:rPr>
              <a:t>Azami</a:t>
            </a:r>
            <a:r>
              <a:rPr dirty="0" sz="1800" spc="-15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 b="1">
                <a:solidFill>
                  <a:srgbClr val="FFFFFF"/>
                </a:solidFill>
                <a:latin typeface="Calibri"/>
                <a:cs typeface="Calibri"/>
              </a:rPr>
              <a:t>12</a:t>
            </a:r>
            <a:r>
              <a:rPr dirty="0" sz="1800" spc="-55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 spc="-25" b="1">
                <a:solidFill>
                  <a:srgbClr val="FFFFFF"/>
                </a:solidFill>
                <a:latin typeface="Calibri"/>
                <a:cs typeface="Calibri"/>
              </a:rPr>
              <a:t>ay</a:t>
            </a:r>
            <a:endParaRPr sz="1800">
              <a:latin typeface="Calibri"/>
              <a:cs typeface="Calibri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1936750" y="3437254"/>
            <a:ext cx="3871595" cy="1732280"/>
            <a:chOff x="1936750" y="3437254"/>
            <a:chExt cx="3871595" cy="1732280"/>
          </a:xfrm>
        </p:grpSpPr>
        <p:sp>
          <p:nvSpPr>
            <p:cNvPr id="8" name="object 8"/>
            <p:cNvSpPr/>
            <p:nvPr/>
          </p:nvSpPr>
          <p:spPr>
            <a:xfrm>
              <a:off x="1943100" y="3443604"/>
              <a:ext cx="3858895" cy="1719580"/>
            </a:xfrm>
            <a:custGeom>
              <a:avLst/>
              <a:gdLst/>
              <a:ahLst/>
              <a:cxnLst/>
              <a:rect l="l" t="t" r="r" b="b"/>
              <a:pathLst>
                <a:path w="3858895" h="1719579">
                  <a:moveTo>
                    <a:pt x="2999232" y="0"/>
                  </a:moveTo>
                  <a:lnTo>
                    <a:pt x="0" y="0"/>
                  </a:lnTo>
                  <a:lnTo>
                    <a:pt x="859536" y="859663"/>
                  </a:lnTo>
                  <a:lnTo>
                    <a:pt x="0" y="1719453"/>
                  </a:lnTo>
                  <a:lnTo>
                    <a:pt x="2999232" y="1719453"/>
                  </a:lnTo>
                  <a:lnTo>
                    <a:pt x="3858767" y="859663"/>
                  </a:lnTo>
                  <a:lnTo>
                    <a:pt x="299923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" name="object 9"/>
            <p:cNvSpPr/>
            <p:nvPr/>
          </p:nvSpPr>
          <p:spPr>
            <a:xfrm>
              <a:off x="1943100" y="3443604"/>
              <a:ext cx="3858895" cy="1719580"/>
            </a:xfrm>
            <a:custGeom>
              <a:avLst/>
              <a:gdLst/>
              <a:ahLst/>
              <a:cxnLst/>
              <a:rect l="l" t="t" r="r" b="b"/>
              <a:pathLst>
                <a:path w="3858895" h="1719579">
                  <a:moveTo>
                    <a:pt x="0" y="0"/>
                  </a:moveTo>
                  <a:lnTo>
                    <a:pt x="2999232" y="0"/>
                  </a:lnTo>
                  <a:lnTo>
                    <a:pt x="3858767" y="859663"/>
                  </a:lnTo>
                  <a:lnTo>
                    <a:pt x="2999232" y="1719453"/>
                  </a:lnTo>
                  <a:lnTo>
                    <a:pt x="0" y="1719453"/>
                  </a:lnTo>
                  <a:lnTo>
                    <a:pt x="859536" y="859663"/>
                  </a:lnTo>
                  <a:lnTo>
                    <a:pt x="0" y="0"/>
                  </a:lnTo>
                  <a:close/>
                </a:path>
              </a:pathLst>
            </a:custGeom>
            <a:ln w="12699">
              <a:solidFill>
                <a:srgbClr val="1F3863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0" name="object 10"/>
          <p:cNvSpPr txBox="1"/>
          <p:nvPr/>
        </p:nvSpPr>
        <p:spPr>
          <a:xfrm>
            <a:off x="2851911" y="3450018"/>
            <a:ext cx="2050414" cy="1655445"/>
          </a:xfrm>
          <a:prstGeom prst="rect">
            <a:avLst/>
          </a:prstGeom>
        </p:spPr>
        <p:txBody>
          <a:bodyPr wrap="square" lIns="0" tIns="35560" rIns="0" bIns="0" rtlCol="0" vert="horz">
            <a:spAutoFit/>
          </a:bodyPr>
          <a:lstStyle/>
          <a:p>
            <a:pPr algn="ctr" marL="12700" marR="5080" indent="6350">
              <a:lnSpc>
                <a:spcPct val="91800"/>
              </a:lnSpc>
              <a:spcBef>
                <a:spcPts val="280"/>
              </a:spcBef>
            </a:pPr>
            <a:r>
              <a:rPr dirty="0" sz="1800" b="1">
                <a:solidFill>
                  <a:srgbClr val="1F3863"/>
                </a:solidFill>
                <a:latin typeface="Calibri"/>
                <a:cs typeface="Calibri"/>
              </a:rPr>
              <a:t>12</a:t>
            </a:r>
            <a:r>
              <a:rPr dirty="0" sz="1800" spc="-50" b="1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1800" b="1">
                <a:solidFill>
                  <a:srgbClr val="1F3863"/>
                </a:solidFill>
                <a:latin typeface="Calibri"/>
                <a:cs typeface="Calibri"/>
              </a:rPr>
              <a:t>ayı</a:t>
            </a:r>
            <a:r>
              <a:rPr dirty="0" sz="1800" spc="-10" b="1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1800" b="1">
                <a:solidFill>
                  <a:srgbClr val="1F3863"/>
                </a:solidFill>
                <a:latin typeface="Calibri"/>
                <a:cs typeface="Calibri"/>
              </a:rPr>
              <a:t>aşan</a:t>
            </a:r>
            <a:r>
              <a:rPr dirty="0" sz="1800" spc="-30" b="1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1800" spc="-10" b="1">
                <a:solidFill>
                  <a:srgbClr val="1F3863"/>
                </a:solidFill>
                <a:latin typeface="Calibri"/>
                <a:cs typeface="Calibri"/>
              </a:rPr>
              <a:t>üretim </a:t>
            </a:r>
            <a:r>
              <a:rPr dirty="0" sz="1800" b="1">
                <a:solidFill>
                  <a:srgbClr val="1F3863"/>
                </a:solidFill>
                <a:latin typeface="Calibri"/>
                <a:cs typeface="Calibri"/>
              </a:rPr>
              <a:t>süreçlerinde</a:t>
            </a:r>
            <a:r>
              <a:rPr dirty="0" sz="1800" spc="-15" b="1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1800" b="1">
                <a:solidFill>
                  <a:srgbClr val="1F3863"/>
                </a:solidFill>
                <a:latin typeface="Calibri"/>
                <a:cs typeface="Calibri"/>
              </a:rPr>
              <a:t>ise</a:t>
            </a:r>
            <a:r>
              <a:rPr dirty="0" sz="1800" spc="-75" b="1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1800" spc="-20" b="1">
                <a:solidFill>
                  <a:srgbClr val="1F3863"/>
                </a:solidFill>
                <a:latin typeface="Calibri"/>
                <a:cs typeface="Calibri"/>
              </a:rPr>
              <a:t>proje </a:t>
            </a:r>
            <a:r>
              <a:rPr dirty="0" sz="1800" b="1">
                <a:solidFill>
                  <a:srgbClr val="1F3863"/>
                </a:solidFill>
                <a:latin typeface="Calibri"/>
                <a:cs typeface="Calibri"/>
              </a:rPr>
              <a:t>süresi</a:t>
            </a:r>
            <a:r>
              <a:rPr dirty="0" sz="1800" spc="-50" b="1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1800" spc="-20" b="1">
                <a:solidFill>
                  <a:srgbClr val="1F3863"/>
                </a:solidFill>
                <a:latin typeface="Calibri"/>
                <a:cs typeface="Calibri"/>
              </a:rPr>
              <a:t>kadar</a:t>
            </a:r>
            <a:endParaRPr sz="1800">
              <a:latin typeface="Calibri"/>
              <a:cs typeface="Calibri"/>
            </a:endParaRPr>
          </a:p>
          <a:p>
            <a:pPr algn="just" marL="277495" marR="259079" indent="27305">
              <a:lnSpc>
                <a:spcPct val="91800"/>
              </a:lnSpc>
              <a:spcBef>
                <a:spcPts val="755"/>
              </a:spcBef>
            </a:pPr>
            <a:r>
              <a:rPr dirty="0" sz="1800" b="1">
                <a:solidFill>
                  <a:srgbClr val="1F3863"/>
                </a:solidFill>
                <a:latin typeface="Calibri"/>
                <a:cs typeface="Calibri"/>
              </a:rPr>
              <a:t>(Gemi</a:t>
            </a:r>
            <a:r>
              <a:rPr dirty="0" sz="1800" spc="-75" b="1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1800" b="1">
                <a:solidFill>
                  <a:srgbClr val="1F3863"/>
                </a:solidFill>
                <a:latin typeface="Calibri"/>
                <a:cs typeface="Calibri"/>
              </a:rPr>
              <a:t>inşası</a:t>
            </a:r>
            <a:r>
              <a:rPr dirty="0" sz="1800" spc="65" b="1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1800" spc="-25" b="1">
                <a:solidFill>
                  <a:srgbClr val="1F3863"/>
                </a:solidFill>
                <a:latin typeface="Calibri"/>
                <a:cs typeface="Calibri"/>
              </a:rPr>
              <a:t>ve </a:t>
            </a:r>
            <a:r>
              <a:rPr dirty="0" sz="1800" b="1">
                <a:solidFill>
                  <a:srgbClr val="1F3863"/>
                </a:solidFill>
                <a:latin typeface="Calibri"/>
                <a:cs typeface="Calibri"/>
              </a:rPr>
              <a:t>savunma</a:t>
            </a:r>
            <a:r>
              <a:rPr dirty="0" sz="1800" spc="-20" b="1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1800" spc="-10" b="1">
                <a:solidFill>
                  <a:srgbClr val="1F3863"/>
                </a:solidFill>
                <a:latin typeface="Calibri"/>
                <a:cs typeface="Calibri"/>
              </a:rPr>
              <a:t>sanayi </a:t>
            </a:r>
            <a:r>
              <a:rPr dirty="0" sz="1800" b="1">
                <a:solidFill>
                  <a:srgbClr val="1F3863"/>
                </a:solidFill>
                <a:latin typeface="Calibri"/>
                <a:cs typeface="Calibri"/>
              </a:rPr>
              <a:t>projeleri</a:t>
            </a:r>
            <a:r>
              <a:rPr dirty="0" sz="1800" spc="-45" b="1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1800" spc="-20" b="1">
                <a:solidFill>
                  <a:srgbClr val="1F3863"/>
                </a:solidFill>
                <a:latin typeface="Calibri"/>
                <a:cs typeface="Calibri"/>
              </a:rPr>
              <a:t>gibi)</a:t>
            </a:r>
            <a:endParaRPr sz="1800">
              <a:latin typeface="Calibri"/>
              <a:cs typeface="Calibri"/>
            </a:endParaRPr>
          </a:p>
        </p:txBody>
      </p:sp>
      <p:graphicFrame>
        <p:nvGraphicFramePr>
          <p:cNvPr id="11" name="object 11"/>
          <p:cNvGraphicFramePr>
            <a:graphicFrameLocks noGrp="1"/>
          </p:cNvGraphicFramePr>
          <p:nvPr/>
        </p:nvGraphicFramePr>
        <p:xfrm>
          <a:off x="6053582" y="1982470"/>
          <a:ext cx="4362450" cy="362775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069464"/>
                <a:gridCol w="2204085"/>
              </a:tblGrid>
              <a:tr h="738505">
                <a:tc>
                  <a:txBody>
                    <a:bodyPr/>
                    <a:lstStyle/>
                    <a:p>
                      <a:pPr algn="ctr" marL="7620">
                        <a:lnSpc>
                          <a:spcPct val="100000"/>
                        </a:lnSpc>
                        <a:spcBef>
                          <a:spcPts val="244"/>
                        </a:spcBef>
                      </a:pPr>
                      <a:r>
                        <a:rPr dirty="0" sz="1800" spc="-1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SEKTÖR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B="0" marT="31114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163B7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44"/>
                        </a:spcBef>
                      </a:pPr>
                      <a:r>
                        <a:rPr dirty="0" sz="180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BELGE</a:t>
                      </a:r>
                      <a:r>
                        <a:rPr dirty="0" sz="1800" spc="-65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800" spc="-1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SÜRELERİ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B="0" marT="31114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163B74"/>
                    </a:solidFill>
                  </a:tcPr>
                </a:tc>
              </a:tr>
              <a:tr h="639445">
                <a:tc>
                  <a:txBody>
                    <a:bodyPr/>
                    <a:lstStyle/>
                    <a:p>
                      <a:pPr marL="480695" marR="464184" indent="137160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dirty="0" sz="1800" spc="-30">
                          <a:solidFill>
                            <a:srgbClr val="1F3863"/>
                          </a:solidFill>
                          <a:latin typeface="Calibri"/>
                          <a:cs typeface="Calibri"/>
                        </a:rPr>
                        <a:t>Tekstil</a:t>
                      </a:r>
                      <a:r>
                        <a:rPr dirty="0" sz="1800" spc="-60">
                          <a:solidFill>
                            <a:srgbClr val="1F3863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800" spc="-25">
                          <a:solidFill>
                            <a:srgbClr val="1F3863"/>
                          </a:solidFill>
                          <a:latin typeface="Calibri"/>
                          <a:cs typeface="Calibri"/>
                        </a:rPr>
                        <a:t>ve Konfeksiyon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B="0" marT="3175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FD4EA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12065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dirty="0" sz="1800" b="1">
                          <a:solidFill>
                            <a:srgbClr val="1F3863"/>
                          </a:solidFill>
                          <a:latin typeface="Calibri"/>
                          <a:cs typeface="Calibri"/>
                        </a:rPr>
                        <a:t>6-12</a:t>
                      </a:r>
                      <a:r>
                        <a:rPr dirty="0" sz="1800" spc="-35" b="1">
                          <a:solidFill>
                            <a:srgbClr val="1F3863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800" spc="-25" b="1">
                          <a:solidFill>
                            <a:srgbClr val="1F3863"/>
                          </a:solidFill>
                          <a:latin typeface="Calibri"/>
                          <a:cs typeface="Calibri"/>
                        </a:rPr>
                        <a:t>ay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B="0" marT="3175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FD4EA"/>
                    </a:solidFill>
                  </a:tcPr>
                </a:tc>
              </a:tr>
              <a:tr h="53657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60"/>
                        </a:spcBef>
                      </a:pPr>
                      <a:r>
                        <a:rPr dirty="0" sz="1800" spc="-10">
                          <a:solidFill>
                            <a:srgbClr val="1F3863"/>
                          </a:solidFill>
                          <a:latin typeface="Calibri"/>
                          <a:cs typeface="Calibri"/>
                        </a:rPr>
                        <a:t>Tarım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B="0" marT="3302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12065">
                        <a:lnSpc>
                          <a:spcPct val="100000"/>
                        </a:lnSpc>
                        <a:spcBef>
                          <a:spcPts val="260"/>
                        </a:spcBef>
                      </a:pPr>
                      <a:r>
                        <a:rPr dirty="0" sz="1800" b="1">
                          <a:solidFill>
                            <a:srgbClr val="1F3863"/>
                          </a:solidFill>
                          <a:latin typeface="Calibri"/>
                          <a:cs typeface="Calibri"/>
                        </a:rPr>
                        <a:t>6-12</a:t>
                      </a:r>
                      <a:r>
                        <a:rPr dirty="0" sz="1800" spc="-35" b="1">
                          <a:solidFill>
                            <a:srgbClr val="1F3863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800" spc="-25" b="1">
                          <a:solidFill>
                            <a:srgbClr val="1F3863"/>
                          </a:solidFill>
                          <a:latin typeface="Calibri"/>
                          <a:cs typeface="Calibri"/>
                        </a:rPr>
                        <a:t>ay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B="0" marT="3302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BF5"/>
                    </a:solidFill>
                  </a:tcPr>
                </a:tc>
              </a:tr>
              <a:tr h="640080">
                <a:tc>
                  <a:txBody>
                    <a:bodyPr/>
                    <a:lstStyle/>
                    <a:p>
                      <a:pPr marL="599440" marR="543560" indent="-45720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dirty="0" sz="1800">
                          <a:solidFill>
                            <a:srgbClr val="1F3863"/>
                          </a:solidFill>
                          <a:latin typeface="Calibri"/>
                          <a:cs typeface="Calibri"/>
                        </a:rPr>
                        <a:t>Makine</a:t>
                      </a:r>
                      <a:r>
                        <a:rPr dirty="0" sz="1800" spc="-20">
                          <a:solidFill>
                            <a:srgbClr val="1F3863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800" spc="-25">
                          <a:solidFill>
                            <a:srgbClr val="1F3863"/>
                          </a:solidFill>
                          <a:latin typeface="Calibri"/>
                          <a:cs typeface="Calibri"/>
                        </a:rPr>
                        <a:t>ve </a:t>
                      </a:r>
                      <a:r>
                        <a:rPr dirty="0" sz="1800" spc="-10">
                          <a:solidFill>
                            <a:srgbClr val="1F3863"/>
                          </a:solidFill>
                          <a:latin typeface="Calibri"/>
                          <a:cs typeface="Calibri"/>
                        </a:rPr>
                        <a:t>Otomotiv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B="0" marT="33655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FD4EA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12065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dirty="0" sz="1800" b="1">
                          <a:solidFill>
                            <a:srgbClr val="1F3863"/>
                          </a:solidFill>
                          <a:latin typeface="Calibri"/>
                          <a:cs typeface="Calibri"/>
                        </a:rPr>
                        <a:t>9-12</a:t>
                      </a:r>
                      <a:r>
                        <a:rPr dirty="0" sz="1800" spc="-35" b="1">
                          <a:solidFill>
                            <a:srgbClr val="1F3863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800" spc="-25" b="1">
                          <a:solidFill>
                            <a:srgbClr val="1F3863"/>
                          </a:solidFill>
                          <a:latin typeface="Calibri"/>
                          <a:cs typeface="Calibri"/>
                        </a:rPr>
                        <a:t>ay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B="0" marT="33655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FD4EA"/>
                    </a:solidFill>
                  </a:tcPr>
                </a:tc>
              </a:tr>
              <a:tr h="536575">
                <a:tc>
                  <a:txBody>
                    <a:bodyPr/>
                    <a:lstStyle/>
                    <a:p>
                      <a:pPr algn="ctr" marL="8255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dirty="0" sz="1800" spc="-10">
                          <a:solidFill>
                            <a:srgbClr val="1F3863"/>
                          </a:solidFill>
                          <a:latin typeface="Calibri"/>
                          <a:cs typeface="Calibri"/>
                        </a:rPr>
                        <a:t>Kimya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B="0" marT="3429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3810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dirty="0" sz="1800" b="1">
                          <a:solidFill>
                            <a:srgbClr val="1F3863"/>
                          </a:solidFill>
                          <a:latin typeface="Calibri"/>
                          <a:cs typeface="Calibri"/>
                        </a:rPr>
                        <a:t>9</a:t>
                      </a:r>
                      <a:r>
                        <a:rPr dirty="0" sz="1800" spc="-25" b="1">
                          <a:solidFill>
                            <a:srgbClr val="1F3863"/>
                          </a:solidFill>
                          <a:latin typeface="Calibri"/>
                          <a:cs typeface="Calibri"/>
                        </a:rPr>
                        <a:t> ay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B="0" marT="3429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BF5"/>
                    </a:solidFill>
                  </a:tcPr>
                </a:tc>
              </a:tr>
              <a:tr h="536575">
                <a:tc>
                  <a:txBody>
                    <a:bodyPr/>
                    <a:lstStyle/>
                    <a:p>
                      <a:pPr algn="ctr" marL="4445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dirty="0" sz="1800">
                          <a:solidFill>
                            <a:srgbClr val="1F3863"/>
                          </a:solidFill>
                          <a:latin typeface="Calibri"/>
                          <a:cs typeface="Calibri"/>
                        </a:rPr>
                        <a:t>Maden</a:t>
                      </a:r>
                      <a:r>
                        <a:rPr dirty="0" sz="1800" spc="-5">
                          <a:solidFill>
                            <a:srgbClr val="1F3863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800">
                          <a:solidFill>
                            <a:srgbClr val="1F3863"/>
                          </a:solidFill>
                          <a:latin typeface="Calibri"/>
                          <a:cs typeface="Calibri"/>
                        </a:rPr>
                        <a:t>ve</a:t>
                      </a:r>
                      <a:r>
                        <a:rPr dirty="0" sz="1800" spc="-80">
                          <a:solidFill>
                            <a:srgbClr val="1F3863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800" spc="-20">
                          <a:solidFill>
                            <a:srgbClr val="1F3863"/>
                          </a:solidFill>
                          <a:latin typeface="Calibri"/>
                          <a:cs typeface="Calibri"/>
                        </a:rPr>
                        <a:t>Metal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B="0" marT="3556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FD4EA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12065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dirty="0" sz="1800" b="1">
                          <a:solidFill>
                            <a:srgbClr val="1F3863"/>
                          </a:solidFill>
                          <a:latin typeface="Calibri"/>
                          <a:cs typeface="Calibri"/>
                        </a:rPr>
                        <a:t>4-9</a:t>
                      </a:r>
                      <a:r>
                        <a:rPr dirty="0" sz="1800" spc="15" b="1">
                          <a:solidFill>
                            <a:srgbClr val="1F3863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800" spc="-35" b="1">
                          <a:solidFill>
                            <a:srgbClr val="1F3863"/>
                          </a:solidFill>
                          <a:latin typeface="Calibri"/>
                          <a:cs typeface="Calibri"/>
                        </a:rPr>
                        <a:t>ay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B="0" marT="3556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FD4EA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5538596" y="928242"/>
            <a:ext cx="1984375" cy="388620"/>
          </a:xfrm>
          <a:prstGeom prst="rect"/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pc="-130">
                <a:solidFill>
                  <a:srgbClr val="1E305D"/>
                </a:solidFill>
              </a:rPr>
              <a:t>SUNUM</a:t>
            </a:r>
            <a:r>
              <a:rPr dirty="0" spc="-40">
                <a:solidFill>
                  <a:srgbClr val="1E305D"/>
                </a:solidFill>
              </a:rPr>
              <a:t> </a:t>
            </a:r>
            <a:r>
              <a:rPr dirty="0" spc="-180">
                <a:solidFill>
                  <a:srgbClr val="1E305D"/>
                </a:solidFill>
              </a:rPr>
              <a:t>PLANI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3674998" y="2151507"/>
            <a:ext cx="5441950" cy="3444240"/>
            <a:chOff x="3674998" y="2151507"/>
            <a:chExt cx="5441950" cy="3444240"/>
          </a:xfrm>
        </p:grpSpPr>
        <p:sp>
          <p:nvSpPr>
            <p:cNvPr id="4" name="object 4"/>
            <p:cNvSpPr/>
            <p:nvPr/>
          </p:nvSpPr>
          <p:spPr>
            <a:xfrm>
              <a:off x="3678173" y="2154682"/>
              <a:ext cx="725170" cy="3437890"/>
            </a:xfrm>
            <a:custGeom>
              <a:avLst/>
              <a:gdLst/>
              <a:ahLst/>
              <a:cxnLst/>
              <a:rect l="l" t="t" r="r" b="b"/>
              <a:pathLst>
                <a:path w="725170" h="3437890">
                  <a:moveTo>
                    <a:pt x="15239" y="0"/>
                  </a:moveTo>
                  <a:lnTo>
                    <a:pt x="49017" y="34585"/>
                  </a:lnTo>
                  <a:lnTo>
                    <a:pt x="81970" y="69670"/>
                  </a:lnTo>
                  <a:lnTo>
                    <a:pt x="114099" y="105243"/>
                  </a:lnTo>
                  <a:lnTo>
                    <a:pt x="145405" y="141291"/>
                  </a:lnTo>
                  <a:lnTo>
                    <a:pt x="175887" y="177802"/>
                  </a:lnTo>
                  <a:lnTo>
                    <a:pt x="205545" y="214763"/>
                  </a:lnTo>
                  <a:lnTo>
                    <a:pt x="234379" y="252163"/>
                  </a:lnTo>
                  <a:lnTo>
                    <a:pt x="262389" y="289988"/>
                  </a:lnTo>
                  <a:lnTo>
                    <a:pt x="289575" y="328227"/>
                  </a:lnTo>
                  <a:lnTo>
                    <a:pt x="315938" y="366867"/>
                  </a:lnTo>
                  <a:lnTo>
                    <a:pt x="341477" y="405896"/>
                  </a:lnTo>
                  <a:lnTo>
                    <a:pt x="366192" y="445301"/>
                  </a:lnTo>
                  <a:lnTo>
                    <a:pt x="390083" y="485071"/>
                  </a:lnTo>
                  <a:lnTo>
                    <a:pt x="413150" y="525192"/>
                  </a:lnTo>
                  <a:lnTo>
                    <a:pt x="435394" y="565652"/>
                  </a:lnTo>
                  <a:lnTo>
                    <a:pt x="456813" y="606440"/>
                  </a:lnTo>
                  <a:lnTo>
                    <a:pt x="477409" y="647542"/>
                  </a:lnTo>
                  <a:lnTo>
                    <a:pt x="497181" y="688947"/>
                  </a:lnTo>
                  <a:lnTo>
                    <a:pt x="516129" y="730642"/>
                  </a:lnTo>
                  <a:lnTo>
                    <a:pt x="534253" y="772614"/>
                  </a:lnTo>
                  <a:lnTo>
                    <a:pt x="551554" y="814852"/>
                  </a:lnTo>
                  <a:lnTo>
                    <a:pt x="568031" y="857343"/>
                  </a:lnTo>
                  <a:lnTo>
                    <a:pt x="583683" y="900074"/>
                  </a:lnTo>
                  <a:lnTo>
                    <a:pt x="598512" y="943034"/>
                  </a:lnTo>
                  <a:lnTo>
                    <a:pt x="612517" y="986210"/>
                  </a:lnTo>
                  <a:lnTo>
                    <a:pt x="625699" y="1029589"/>
                  </a:lnTo>
                  <a:lnTo>
                    <a:pt x="638056" y="1073160"/>
                  </a:lnTo>
                  <a:lnTo>
                    <a:pt x="649590" y="1116909"/>
                  </a:lnTo>
                  <a:lnTo>
                    <a:pt x="660300" y="1160825"/>
                  </a:lnTo>
                  <a:lnTo>
                    <a:pt x="670186" y="1204896"/>
                  </a:lnTo>
                  <a:lnTo>
                    <a:pt x="679248" y="1249108"/>
                  </a:lnTo>
                  <a:lnTo>
                    <a:pt x="687486" y="1293450"/>
                  </a:lnTo>
                  <a:lnTo>
                    <a:pt x="694901" y="1337909"/>
                  </a:lnTo>
                  <a:lnTo>
                    <a:pt x="701491" y="1382473"/>
                  </a:lnTo>
                  <a:lnTo>
                    <a:pt x="707258" y="1427129"/>
                  </a:lnTo>
                  <a:lnTo>
                    <a:pt x="712201" y="1471866"/>
                  </a:lnTo>
                  <a:lnTo>
                    <a:pt x="716320" y="1516670"/>
                  </a:lnTo>
                  <a:lnTo>
                    <a:pt x="719616" y="1561530"/>
                  </a:lnTo>
                  <a:lnTo>
                    <a:pt x="722087" y="1606433"/>
                  </a:lnTo>
                  <a:lnTo>
                    <a:pt x="723735" y="1651367"/>
                  </a:lnTo>
                  <a:lnTo>
                    <a:pt x="724559" y="1696319"/>
                  </a:lnTo>
                  <a:lnTo>
                    <a:pt x="724559" y="1741278"/>
                  </a:lnTo>
                  <a:lnTo>
                    <a:pt x="723735" y="1786230"/>
                  </a:lnTo>
                  <a:lnTo>
                    <a:pt x="722087" y="1831163"/>
                  </a:lnTo>
                  <a:lnTo>
                    <a:pt x="719616" y="1876066"/>
                  </a:lnTo>
                  <a:lnTo>
                    <a:pt x="716320" y="1920925"/>
                  </a:lnTo>
                  <a:lnTo>
                    <a:pt x="712201" y="1965729"/>
                  </a:lnTo>
                  <a:lnTo>
                    <a:pt x="707258" y="2010465"/>
                  </a:lnTo>
                  <a:lnTo>
                    <a:pt x="701491" y="2055120"/>
                  </a:lnTo>
                  <a:lnTo>
                    <a:pt x="694901" y="2099683"/>
                  </a:lnTo>
                  <a:lnTo>
                    <a:pt x="687486" y="2144141"/>
                  </a:lnTo>
                  <a:lnTo>
                    <a:pt x="679248" y="2188482"/>
                  </a:lnTo>
                  <a:lnTo>
                    <a:pt x="670186" y="2232692"/>
                  </a:lnTo>
                  <a:lnTo>
                    <a:pt x="660300" y="2276761"/>
                  </a:lnTo>
                  <a:lnTo>
                    <a:pt x="649590" y="2320676"/>
                  </a:lnTo>
                  <a:lnTo>
                    <a:pt x="638056" y="2364423"/>
                  </a:lnTo>
                  <a:lnTo>
                    <a:pt x="625699" y="2407992"/>
                  </a:lnTo>
                  <a:lnTo>
                    <a:pt x="612517" y="2451369"/>
                  </a:lnTo>
                  <a:lnTo>
                    <a:pt x="598512" y="2494543"/>
                  </a:lnTo>
                  <a:lnTo>
                    <a:pt x="583683" y="2537500"/>
                  </a:lnTo>
                  <a:lnTo>
                    <a:pt x="568031" y="2580229"/>
                  </a:lnTo>
                  <a:lnTo>
                    <a:pt x="551554" y="2622717"/>
                  </a:lnTo>
                  <a:lnTo>
                    <a:pt x="534253" y="2664952"/>
                  </a:lnTo>
                  <a:lnTo>
                    <a:pt x="516129" y="2706922"/>
                  </a:lnTo>
                  <a:lnTo>
                    <a:pt x="497181" y="2748613"/>
                  </a:lnTo>
                  <a:lnTo>
                    <a:pt x="477409" y="2790015"/>
                  </a:lnTo>
                  <a:lnTo>
                    <a:pt x="456813" y="2831114"/>
                  </a:lnTo>
                  <a:lnTo>
                    <a:pt x="435394" y="2871898"/>
                  </a:lnTo>
                  <a:lnTo>
                    <a:pt x="413150" y="2912355"/>
                  </a:lnTo>
                  <a:lnTo>
                    <a:pt x="390083" y="2952472"/>
                  </a:lnTo>
                  <a:lnTo>
                    <a:pt x="366192" y="2992238"/>
                  </a:lnTo>
                  <a:lnTo>
                    <a:pt x="341477" y="3031639"/>
                  </a:lnTo>
                  <a:lnTo>
                    <a:pt x="315938" y="3070664"/>
                  </a:lnTo>
                  <a:lnTo>
                    <a:pt x="289575" y="3109300"/>
                  </a:lnTo>
                  <a:lnTo>
                    <a:pt x="262389" y="3147534"/>
                  </a:lnTo>
                  <a:lnTo>
                    <a:pt x="234379" y="3185355"/>
                  </a:lnTo>
                  <a:lnTo>
                    <a:pt x="205545" y="3222750"/>
                  </a:lnTo>
                  <a:lnTo>
                    <a:pt x="175887" y="3259707"/>
                  </a:lnTo>
                  <a:lnTo>
                    <a:pt x="145405" y="3296213"/>
                  </a:lnTo>
                  <a:lnTo>
                    <a:pt x="114099" y="3332256"/>
                  </a:lnTo>
                  <a:lnTo>
                    <a:pt x="81970" y="3367823"/>
                  </a:lnTo>
                  <a:lnTo>
                    <a:pt x="49017" y="3402903"/>
                  </a:lnTo>
                  <a:lnTo>
                    <a:pt x="15239" y="3437483"/>
                  </a:lnTo>
                  <a:lnTo>
                    <a:pt x="0" y="3422268"/>
                  </a:lnTo>
                  <a:lnTo>
                    <a:pt x="33881" y="3387572"/>
                  </a:lnTo>
                  <a:lnTo>
                    <a:pt x="66925" y="3352368"/>
                  </a:lnTo>
                  <a:lnTo>
                    <a:pt x="99133" y="3316668"/>
                  </a:lnTo>
                  <a:lnTo>
                    <a:pt x="130504" y="3280487"/>
                  </a:lnTo>
                  <a:lnTo>
                    <a:pt x="161039" y="3243836"/>
                  </a:lnTo>
                  <a:lnTo>
                    <a:pt x="190737" y="3206728"/>
                  </a:lnTo>
                  <a:lnTo>
                    <a:pt x="219599" y="3169176"/>
                  </a:lnTo>
                  <a:lnTo>
                    <a:pt x="247624" y="3131193"/>
                  </a:lnTo>
                  <a:lnTo>
                    <a:pt x="274812" y="3092791"/>
                  </a:lnTo>
                  <a:lnTo>
                    <a:pt x="301164" y="3053983"/>
                  </a:lnTo>
                  <a:lnTo>
                    <a:pt x="326679" y="3014782"/>
                  </a:lnTo>
                  <a:lnTo>
                    <a:pt x="351358" y="2975199"/>
                  </a:lnTo>
                  <a:lnTo>
                    <a:pt x="375200" y="2935249"/>
                  </a:lnTo>
                  <a:lnTo>
                    <a:pt x="398206" y="2894944"/>
                  </a:lnTo>
                  <a:lnTo>
                    <a:pt x="420375" y="2854296"/>
                  </a:lnTo>
                  <a:lnTo>
                    <a:pt x="441707" y="2813318"/>
                  </a:lnTo>
                  <a:lnTo>
                    <a:pt x="462203" y="2772023"/>
                  </a:lnTo>
                  <a:lnTo>
                    <a:pt x="481863" y="2730423"/>
                  </a:lnTo>
                  <a:lnTo>
                    <a:pt x="500686" y="2688532"/>
                  </a:lnTo>
                  <a:lnTo>
                    <a:pt x="518672" y="2646361"/>
                  </a:lnTo>
                  <a:lnTo>
                    <a:pt x="535821" y="2603924"/>
                  </a:lnTo>
                  <a:lnTo>
                    <a:pt x="552134" y="2561233"/>
                  </a:lnTo>
                  <a:lnTo>
                    <a:pt x="567611" y="2518301"/>
                  </a:lnTo>
                  <a:lnTo>
                    <a:pt x="582251" y="2475141"/>
                  </a:lnTo>
                  <a:lnTo>
                    <a:pt x="596054" y="2431765"/>
                  </a:lnTo>
                  <a:lnTo>
                    <a:pt x="609021" y="2388185"/>
                  </a:lnTo>
                  <a:lnTo>
                    <a:pt x="621151" y="2344416"/>
                  </a:lnTo>
                  <a:lnTo>
                    <a:pt x="632445" y="2300469"/>
                  </a:lnTo>
                  <a:lnTo>
                    <a:pt x="642902" y="2256357"/>
                  </a:lnTo>
                  <a:lnTo>
                    <a:pt x="652523" y="2212093"/>
                  </a:lnTo>
                  <a:lnTo>
                    <a:pt x="661307" y="2167690"/>
                  </a:lnTo>
                  <a:lnTo>
                    <a:pt x="669254" y="2123159"/>
                  </a:lnTo>
                  <a:lnTo>
                    <a:pt x="676365" y="2078514"/>
                  </a:lnTo>
                  <a:lnTo>
                    <a:pt x="682639" y="2033768"/>
                  </a:lnTo>
                  <a:lnTo>
                    <a:pt x="688077" y="1988933"/>
                  </a:lnTo>
                  <a:lnTo>
                    <a:pt x="692678" y="1944022"/>
                  </a:lnTo>
                  <a:lnTo>
                    <a:pt x="696442" y="1899048"/>
                  </a:lnTo>
                  <a:lnTo>
                    <a:pt x="699370" y="1854023"/>
                  </a:lnTo>
                  <a:lnTo>
                    <a:pt x="701462" y="1808959"/>
                  </a:lnTo>
                  <a:lnTo>
                    <a:pt x="702717" y="1763871"/>
                  </a:lnTo>
                  <a:lnTo>
                    <a:pt x="703135" y="1718770"/>
                  </a:lnTo>
                  <a:lnTo>
                    <a:pt x="702717" y="1673669"/>
                  </a:lnTo>
                  <a:lnTo>
                    <a:pt x="701462" y="1628581"/>
                  </a:lnTo>
                  <a:lnTo>
                    <a:pt x="699370" y="1583518"/>
                  </a:lnTo>
                  <a:lnTo>
                    <a:pt x="696442" y="1538493"/>
                  </a:lnTo>
                  <a:lnTo>
                    <a:pt x="692678" y="1493519"/>
                  </a:lnTo>
                  <a:lnTo>
                    <a:pt x="688077" y="1448609"/>
                  </a:lnTo>
                  <a:lnTo>
                    <a:pt x="682639" y="1403774"/>
                  </a:lnTo>
                  <a:lnTo>
                    <a:pt x="676365" y="1359029"/>
                  </a:lnTo>
                  <a:lnTo>
                    <a:pt x="669254" y="1314385"/>
                  </a:lnTo>
                  <a:lnTo>
                    <a:pt x="661307" y="1269856"/>
                  </a:lnTo>
                  <a:lnTo>
                    <a:pt x="652523" y="1225453"/>
                  </a:lnTo>
                  <a:lnTo>
                    <a:pt x="642902" y="1181191"/>
                  </a:lnTo>
                  <a:lnTo>
                    <a:pt x="632445" y="1137080"/>
                  </a:lnTo>
                  <a:lnTo>
                    <a:pt x="621151" y="1093135"/>
                  </a:lnTo>
                  <a:lnTo>
                    <a:pt x="609021" y="1049367"/>
                  </a:lnTo>
                  <a:lnTo>
                    <a:pt x="596054" y="1005790"/>
                  </a:lnTo>
                  <a:lnTo>
                    <a:pt x="582251" y="962416"/>
                  </a:lnTo>
                  <a:lnTo>
                    <a:pt x="567611" y="919257"/>
                  </a:lnTo>
                  <a:lnTo>
                    <a:pt x="552134" y="876327"/>
                  </a:lnTo>
                  <a:lnTo>
                    <a:pt x="535821" y="833639"/>
                  </a:lnTo>
                  <a:lnTo>
                    <a:pt x="518672" y="791204"/>
                  </a:lnTo>
                  <a:lnTo>
                    <a:pt x="500686" y="749036"/>
                  </a:lnTo>
                  <a:lnTo>
                    <a:pt x="481863" y="707147"/>
                  </a:lnTo>
                  <a:lnTo>
                    <a:pt x="462203" y="665550"/>
                  </a:lnTo>
                  <a:lnTo>
                    <a:pt x="441707" y="624257"/>
                  </a:lnTo>
                  <a:lnTo>
                    <a:pt x="420375" y="583282"/>
                  </a:lnTo>
                  <a:lnTo>
                    <a:pt x="398206" y="542637"/>
                  </a:lnTo>
                  <a:lnTo>
                    <a:pt x="375200" y="502335"/>
                  </a:lnTo>
                  <a:lnTo>
                    <a:pt x="351358" y="462388"/>
                  </a:lnTo>
                  <a:lnTo>
                    <a:pt x="326679" y="422809"/>
                  </a:lnTo>
                  <a:lnTo>
                    <a:pt x="301164" y="383611"/>
                  </a:lnTo>
                  <a:lnTo>
                    <a:pt x="274812" y="344807"/>
                  </a:lnTo>
                  <a:lnTo>
                    <a:pt x="247624" y="306408"/>
                  </a:lnTo>
                  <a:lnTo>
                    <a:pt x="219599" y="268429"/>
                  </a:lnTo>
                  <a:lnTo>
                    <a:pt x="190737" y="230881"/>
                  </a:lnTo>
                  <a:lnTo>
                    <a:pt x="161039" y="193777"/>
                  </a:lnTo>
                  <a:lnTo>
                    <a:pt x="130504" y="157130"/>
                  </a:lnTo>
                  <a:lnTo>
                    <a:pt x="99133" y="120953"/>
                  </a:lnTo>
                  <a:lnTo>
                    <a:pt x="66925" y="85258"/>
                  </a:lnTo>
                  <a:lnTo>
                    <a:pt x="33881" y="50059"/>
                  </a:lnTo>
                  <a:lnTo>
                    <a:pt x="0" y="15366"/>
                  </a:lnTo>
                  <a:lnTo>
                    <a:pt x="15239" y="0"/>
                  </a:lnTo>
                  <a:close/>
                </a:path>
              </a:pathLst>
            </a:custGeom>
            <a:ln w="6350">
              <a:solidFill>
                <a:srgbClr val="34589C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/>
            <p:cNvSpPr/>
            <p:nvPr/>
          </p:nvSpPr>
          <p:spPr>
            <a:xfrm>
              <a:off x="4123943" y="2423744"/>
              <a:ext cx="4993005" cy="722630"/>
            </a:xfrm>
            <a:custGeom>
              <a:avLst/>
              <a:gdLst/>
              <a:ahLst/>
              <a:cxnLst/>
              <a:rect l="l" t="t" r="r" b="b"/>
              <a:pathLst>
                <a:path w="4993005" h="722630">
                  <a:moveTo>
                    <a:pt x="4992624" y="0"/>
                  </a:moveTo>
                  <a:lnTo>
                    <a:pt x="0" y="0"/>
                  </a:lnTo>
                  <a:lnTo>
                    <a:pt x="0" y="722553"/>
                  </a:lnTo>
                  <a:lnTo>
                    <a:pt x="4992624" y="722553"/>
                  </a:lnTo>
                  <a:lnTo>
                    <a:pt x="4992624" y="0"/>
                  </a:lnTo>
                  <a:close/>
                </a:path>
              </a:pathLst>
            </a:custGeom>
            <a:solidFill>
              <a:srgbClr val="1F386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/>
            <p:cNvSpPr/>
            <p:nvPr/>
          </p:nvSpPr>
          <p:spPr>
            <a:xfrm>
              <a:off x="3680459" y="2336927"/>
              <a:ext cx="896619" cy="905510"/>
            </a:xfrm>
            <a:custGeom>
              <a:avLst/>
              <a:gdLst/>
              <a:ahLst/>
              <a:cxnLst/>
              <a:rect l="l" t="t" r="r" b="b"/>
              <a:pathLst>
                <a:path w="896620" h="905510">
                  <a:moveTo>
                    <a:pt x="448055" y="0"/>
                  </a:moveTo>
                  <a:lnTo>
                    <a:pt x="399245" y="2656"/>
                  </a:lnTo>
                  <a:lnTo>
                    <a:pt x="351955" y="10441"/>
                  </a:lnTo>
                  <a:lnTo>
                    <a:pt x="306458" y="23079"/>
                  </a:lnTo>
                  <a:lnTo>
                    <a:pt x="263028" y="40293"/>
                  </a:lnTo>
                  <a:lnTo>
                    <a:pt x="221939" y="61806"/>
                  </a:lnTo>
                  <a:lnTo>
                    <a:pt x="183465" y="87343"/>
                  </a:lnTo>
                  <a:lnTo>
                    <a:pt x="147879" y="116627"/>
                  </a:lnTo>
                  <a:lnTo>
                    <a:pt x="115454" y="149381"/>
                  </a:lnTo>
                  <a:lnTo>
                    <a:pt x="86465" y="185330"/>
                  </a:lnTo>
                  <a:lnTo>
                    <a:pt x="61185" y="224197"/>
                  </a:lnTo>
                  <a:lnTo>
                    <a:pt x="39888" y="265705"/>
                  </a:lnTo>
                  <a:lnTo>
                    <a:pt x="22847" y="309579"/>
                  </a:lnTo>
                  <a:lnTo>
                    <a:pt x="10337" y="355541"/>
                  </a:lnTo>
                  <a:lnTo>
                    <a:pt x="2629" y="403316"/>
                  </a:lnTo>
                  <a:lnTo>
                    <a:pt x="0" y="452627"/>
                  </a:lnTo>
                  <a:lnTo>
                    <a:pt x="2629" y="501962"/>
                  </a:lnTo>
                  <a:lnTo>
                    <a:pt x="10337" y="549758"/>
                  </a:lnTo>
                  <a:lnTo>
                    <a:pt x="22847" y="595738"/>
                  </a:lnTo>
                  <a:lnTo>
                    <a:pt x="39888" y="639627"/>
                  </a:lnTo>
                  <a:lnTo>
                    <a:pt x="61185" y="681148"/>
                  </a:lnTo>
                  <a:lnTo>
                    <a:pt x="86465" y="720024"/>
                  </a:lnTo>
                  <a:lnTo>
                    <a:pt x="115454" y="755981"/>
                  </a:lnTo>
                  <a:lnTo>
                    <a:pt x="147879" y="788742"/>
                  </a:lnTo>
                  <a:lnTo>
                    <a:pt x="183465" y="818031"/>
                  </a:lnTo>
                  <a:lnTo>
                    <a:pt x="221939" y="843571"/>
                  </a:lnTo>
                  <a:lnTo>
                    <a:pt x="263028" y="865087"/>
                  </a:lnTo>
                  <a:lnTo>
                    <a:pt x="306458" y="882302"/>
                  </a:lnTo>
                  <a:lnTo>
                    <a:pt x="351955" y="894940"/>
                  </a:lnTo>
                  <a:lnTo>
                    <a:pt x="399245" y="902726"/>
                  </a:lnTo>
                  <a:lnTo>
                    <a:pt x="448055" y="905383"/>
                  </a:lnTo>
                  <a:lnTo>
                    <a:pt x="496866" y="902726"/>
                  </a:lnTo>
                  <a:lnTo>
                    <a:pt x="544156" y="894940"/>
                  </a:lnTo>
                  <a:lnTo>
                    <a:pt x="589653" y="882302"/>
                  </a:lnTo>
                  <a:lnTo>
                    <a:pt x="633083" y="865087"/>
                  </a:lnTo>
                  <a:lnTo>
                    <a:pt x="674172" y="843571"/>
                  </a:lnTo>
                  <a:lnTo>
                    <a:pt x="712646" y="818031"/>
                  </a:lnTo>
                  <a:lnTo>
                    <a:pt x="748232" y="788742"/>
                  </a:lnTo>
                  <a:lnTo>
                    <a:pt x="780657" y="755981"/>
                  </a:lnTo>
                  <a:lnTo>
                    <a:pt x="809646" y="720024"/>
                  </a:lnTo>
                  <a:lnTo>
                    <a:pt x="834926" y="681148"/>
                  </a:lnTo>
                  <a:lnTo>
                    <a:pt x="856223" y="639627"/>
                  </a:lnTo>
                  <a:lnTo>
                    <a:pt x="873264" y="595738"/>
                  </a:lnTo>
                  <a:lnTo>
                    <a:pt x="885774" y="549758"/>
                  </a:lnTo>
                  <a:lnTo>
                    <a:pt x="893482" y="501962"/>
                  </a:lnTo>
                  <a:lnTo>
                    <a:pt x="896112" y="452627"/>
                  </a:lnTo>
                  <a:lnTo>
                    <a:pt x="893482" y="403316"/>
                  </a:lnTo>
                  <a:lnTo>
                    <a:pt x="885774" y="355541"/>
                  </a:lnTo>
                  <a:lnTo>
                    <a:pt x="873264" y="309579"/>
                  </a:lnTo>
                  <a:lnTo>
                    <a:pt x="856223" y="265705"/>
                  </a:lnTo>
                  <a:lnTo>
                    <a:pt x="834926" y="224197"/>
                  </a:lnTo>
                  <a:lnTo>
                    <a:pt x="809646" y="185330"/>
                  </a:lnTo>
                  <a:lnTo>
                    <a:pt x="780657" y="149381"/>
                  </a:lnTo>
                  <a:lnTo>
                    <a:pt x="748232" y="116627"/>
                  </a:lnTo>
                  <a:lnTo>
                    <a:pt x="712646" y="87343"/>
                  </a:lnTo>
                  <a:lnTo>
                    <a:pt x="674172" y="61806"/>
                  </a:lnTo>
                  <a:lnTo>
                    <a:pt x="633083" y="40293"/>
                  </a:lnTo>
                  <a:lnTo>
                    <a:pt x="589653" y="23079"/>
                  </a:lnTo>
                  <a:lnTo>
                    <a:pt x="544156" y="10441"/>
                  </a:lnTo>
                  <a:lnTo>
                    <a:pt x="496866" y="2656"/>
                  </a:lnTo>
                  <a:lnTo>
                    <a:pt x="448055" y="0"/>
                  </a:lnTo>
                  <a:close/>
                </a:path>
              </a:pathLst>
            </a:custGeom>
            <a:solidFill>
              <a:srgbClr val="D9AC6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" name="object 7"/>
            <p:cNvSpPr/>
            <p:nvPr/>
          </p:nvSpPr>
          <p:spPr>
            <a:xfrm>
              <a:off x="3680459" y="2336927"/>
              <a:ext cx="896619" cy="905510"/>
            </a:xfrm>
            <a:custGeom>
              <a:avLst/>
              <a:gdLst/>
              <a:ahLst/>
              <a:cxnLst/>
              <a:rect l="l" t="t" r="r" b="b"/>
              <a:pathLst>
                <a:path w="896620" h="905510">
                  <a:moveTo>
                    <a:pt x="0" y="452627"/>
                  </a:moveTo>
                  <a:lnTo>
                    <a:pt x="2629" y="403316"/>
                  </a:lnTo>
                  <a:lnTo>
                    <a:pt x="10337" y="355541"/>
                  </a:lnTo>
                  <a:lnTo>
                    <a:pt x="22847" y="309579"/>
                  </a:lnTo>
                  <a:lnTo>
                    <a:pt x="39888" y="265705"/>
                  </a:lnTo>
                  <a:lnTo>
                    <a:pt x="61185" y="224197"/>
                  </a:lnTo>
                  <a:lnTo>
                    <a:pt x="86465" y="185330"/>
                  </a:lnTo>
                  <a:lnTo>
                    <a:pt x="115454" y="149381"/>
                  </a:lnTo>
                  <a:lnTo>
                    <a:pt x="147879" y="116627"/>
                  </a:lnTo>
                  <a:lnTo>
                    <a:pt x="183465" y="87343"/>
                  </a:lnTo>
                  <a:lnTo>
                    <a:pt x="221939" y="61806"/>
                  </a:lnTo>
                  <a:lnTo>
                    <a:pt x="263028" y="40293"/>
                  </a:lnTo>
                  <a:lnTo>
                    <a:pt x="306458" y="23079"/>
                  </a:lnTo>
                  <a:lnTo>
                    <a:pt x="351955" y="10441"/>
                  </a:lnTo>
                  <a:lnTo>
                    <a:pt x="399245" y="2656"/>
                  </a:lnTo>
                  <a:lnTo>
                    <a:pt x="448055" y="0"/>
                  </a:lnTo>
                  <a:lnTo>
                    <a:pt x="496866" y="2656"/>
                  </a:lnTo>
                  <a:lnTo>
                    <a:pt x="544156" y="10441"/>
                  </a:lnTo>
                  <a:lnTo>
                    <a:pt x="589653" y="23079"/>
                  </a:lnTo>
                  <a:lnTo>
                    <a:pt x="633083" y="40293"/>
                  </a:lnTo>
                  <a:lnTo>
                    <a:pt x="674172" y="61806"/>
                  </a:lnTo>
                  <a:lnTo>
                    <a:pt x="712646" y="87343"/>
                  </a:lnTo>
                  <a:lnTo>
                    <a:pt x="748232" y="116627"/>
                  </a:lnTo>
                  <a:lnTo>
                    <a:pt x="780657" y="149381"/>
                  </a:lnTo>
                  <a:lnTo>
                    <a:pt x="809646" y="185330"/>
                  </a:lnTo>
                  <a:lnTo>
                    <a:pt x="834926" y="224197"/>
                  </a:lnTo>
                  <a:lnTo>
                    <a:pt x="856223" y="265705"/>
                  </a:lnTo>
                  <a:lnTo>
                    <a:pt x="873264" y="309579"/>
                  </a:lnTo>
                  <a:lnTo>
                    <a:pt x="885774" y="355541"/>
                  </a:lnTo>
                  <a:lnTo>
                    <a:pt x="893482" y="403316"/>
                  </a:lnTo>
                  <a:lnTo>
                    <a:pt x="896112" y="452627"/>
                  </a:lnTo>
                  <a:lnTo>
                    <a:pt x="893482" y="501962"/>
                  </a:lnTo>
                  <a:lnTo>
                    <a:pt x="885774" y="549758"/>
                  </a:lnTo>
                  <a:lnTo>
                    <a:pt x="873264" y="595738"/>
                  </a:lnTo>
                  <a:lnTo>
                    <a:pt x="856223" y="639627"/>
                  </a:lnTo>
                  <a:lnTo>
                    <a:pt x="834926" y="681148"/>
                  </a:lnTo>
                  <a:lnTo>
                    <a:pt x="809646" y="720024"/>
                  </a:lnTo>
                  <a:lnTo>
                    <a:pt x="780657" y="755981"/>
                  </a:lnTo>
                  <a:lnTo>
                    <a:pt x="748232" y="788742"/>
                  </a:lnTo>
                  <a:lnTo>
                    <a:pt x="712646" y="818031"/>
                  </a:lnTo>
                  <a:lnTo>
                    <a:pt x="674172" y="843571"/>
                  </a:lnTo>
                  <a:lnTo>
                    <a:pt x="633083" y="865087"/>
                  </a:lnTo>
                  <a:lnTo>
                    <a:pt x="589653" y="882302"/>
                  </a:lnTo>
                  <a:lnTo>
                    <a:pt x="544156" y="894940"/>
                  </a:lnTo>
                  <a:lnTo>
                    <a:pt x="496866" y="902726"/>
                  </a:lnTo>
                  <a:lnTo>
                    <a:pt x="448055" y="905383"/>
                  </a:lnTo>
                  <a:lnTo>
                    <a:pt x="399245" y="902726"/>
                  </a:lnTo>
                  <a:lnTo>
                    <a:pt x="351955" y="894940"/>
                  </a:lnTo>
                  <a:lnTo>
                    <a:pt x="306458" y="882302"/>
                  </a:lnTo>
                  <a:lnTo>
                    <a:pt x="263028" y="865087"/>
                  </a:lnTo>
                  <a:lnTo>
                    <a:pt x="221939" y="843571"/>
                  </a:lnTo>
                  <a:lnTo>
                    <a:pt x="183465" y="818031"/>
                  </a:lnTo>
                  <a:lnTo>
                    <a:pt x="147879" y="788742"/>
                  </a:lnTo>
                  <a:lnTo>
                    <a:pt x="115454" y="755981"/>
                  </a:lnTo>
                  <a:lnTo>
                    <a:pt x="86465" y="720024"/>
                  </a:lnTo>
                  <a:lnTo>
                    <a:pt x="61185" y="681148"/>
                  </a:lnTo>
                  <a:lnTo>
                    <a:pt x="39888" y="639627"/>
                  </a:lnTo>
                  <a:lnTo>
                    <a:pt x="22847" y="595738"/>
                  </a:lnTo>
                  <a:lnTo>
                    <a:pt x="10337" y="549758"/>
                  </a:lnTo>
                  <a:lnTo>
                    <a:pt x="2629" y="501962"/>
                  </a:lnTo>
                  <a:lnTo>
                    <a:pt x="0" y="452627"/>
                  </a:lnTo>
                  <a:close/>
                </a:path>
              </a:pathLst>
            </a:custGeom>
            <a:ln w="6350">
              <a:solidFill>
                <a:srgbClr val="4471C4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8" name="object 8"/>
            <p:cNvSpPr/>
            <p:nvPr/>
          </p:nvSpPr>
          <p:spPr>
            <a:xfrm>
              <a:off x="4151375" y="3502990"/>
              <a:ext cx="4947285" cy="722630"/>
            </a:xfrm>
            <a:custGeom>
              <a:avLst/>
              <a:gdLst/>
              <a:ahLst/>
              <a:cxnLst/>
              <a:rect l="l" t="t" r="r" b="b"/>
              <a:pathLst>
                <a:path w="4947284" h="722629">
                  <a:moveTo>
                    <a:pt x="4946904" y="0"/>
                  </a:moveTo>
                  <a:lnTo>
                    <a:pt x="0" y="0"/>
                  </a:lnTo>
                  <a:lnTo>
                    <a:pt x="0" y="722553"/>
                  </a:lnTo>
                  <a:lnTo>
                    <a:pt x="4946904" y="722553"/>
                  </a:lnTo>
                  <a:lnTo>
                    <a:pt x="4946904" y="0"/>
                  </a:lnTo>
                  <a:close/>
                </a:path>
              </a:pathLst>
            </a:custGeom>
            <a:solidFill>
              <a:srgbClr val="1F386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" name="object 9"/>
            <p:cNvSpPr/>
            <p:nvPr/>
          </p:nvSpPr>
          <p:spPr>
            <a:xfrm>
              <a:off x="3936491" y="3416173"/>
              <a:ext cx="905510" cy="905510"/>
            </a:xfrm>
            <a:custGeom>
              <a:avLst/>
              <a:gdLst/>
              <a:ahLst/>
              <a:cxnLst/>
              <a:rect l="l" t="t" r="r" b="b"/>
              <a:pathLst>
                <a:path w="905510" h="905510">
                  <a:moveTo>
                    <a:pt x="452628" y="0"/>
                  </a:moveTo>
                  <a:lnTo>
                    <a:pt x="403316" y="2656"/>
                  </a:lnTo>
                  <a:lnTo>
                    <a:pt x="355541" y="10442"/>
                  </a:lnTo>
                  <a:lnTo>
                    <a:pt x="309579" y="23080"/>
                  </a:lnTo>
                  <a:lnTo>
                    <a:pt x="265705" y="40295"/>
                  </a:lnTo>
                  <a:lnTo>
                    <a:pt x="224197" y="61811"/>
                  </a:lnTo>
                  <a:lnTo>
                    <a:pt x="185330" y="87351"/>
                  </a:lnTo>
                  <a:lnTo>
                    <a:pt x="149381" y="116640"/>
                  </a:lnTo>
                  <a:lnTo>
                    <a:pt x="116627" y="149401"/>
                  </a:lnTo>
                  <a:lnTo>
                    <a:pt x="87343" y="185358"/>
                  </a:lnTo>
                  <a:lnTo>
                    <a:pt x="61806" y="224234"/>
                  </a:lnTo>
                  <a:lnTo>
                    <a:pt x="40293" y="265755"/>
                  </a:lnTo>
                  <a:lnTo>
                    <a:pt x="23079" y="309644"/>
                  </a:lnTo>
                  <a:lnTo>
                    <a:pt x="10441" y="355624"/>
                  </a:lnTo>
                  <a:lnTo>
                    <a:pt x="2656" y="403420"/>
                  </a:lnTo>
                  <a:lnTo>
                    <a:pt x="0" y="452754"/>
                  </a:lnTo>
                  <a:lnTo>
                    <a:pt x="2656" y="502067"/>
                  </a:lnTo>
                  <a:lnTo>
                    <a:pt x="10441" y="549847"/>
                  </a:lnTo>
                  <a:lnTo>
                    <a:pt x="23079" y="595816"/>
                  </a:lnTo>
                  <a:lnTo>
                    <a:pt x="40293" y="639699"/>
                  </a:lnTo>
                  <a:lnTo>
                    <a:pt x="61806" y="681218"/>
                  </a:lnTo>
                  <a:lnTo>
                    <a:pt x="87343" y="720097"/>
                  </a:lnTo>
                  <a:lnTo>
                    <a:pt x="116627" y="756058"/>
                  </a:lnTo>
                  <a:lnTo>
                    <a:pt x="149381" y="788825"/>
                  </a:lnTo>
                  <a:lnTo>
                    <a:pt x="185330" y="818121"/>
                  </a:lnTo>
                  <a:lnTo>
                    <a:pt x="224197" y="843670"/>
                  </a:lnTo>
                  <a:lnTo>
                    <a:pt x="265705" y="865194"/>
                  </a:lnTo>
                  <a:lnTo>
                    <a:pt x="309579" y="882417"/>
                  </a:lnTo>
                  <a:lnTo>
                    <a:pt x="355541" y="895062"/>
                  </a:lnTo>
                  <a:lnTo>
                    <a:pt x="403316" y="902851"/>
                  </a:lnTo>
                  <a:lnTo>
                    <a:pt x="452628" y="905509"/>
                  </a:lnTo>
                  <a:lnTo>
                    <a:pt x="501939" y="902851"/>
                  </a:lnTo>
                  <a:lnTo>
                    <a:pt x="549714" y="895062"/>
                  </a:lnTo>
                  <a:lnTo>
                    <a:pt x="595676" y="882417"/>
                  </a:lnTo>
                  <a:lnTo>
                    <a:pt x="639550" y="865194"/>
                  </a:lnTo>
                  <a:lnTo>
                    <a:pt x="681058" y="843670"/>
                  </a:lnTo>
                  <a:lnTo>
                    <a:pt x="719925" y="818121"/>
                  </a:lnTo>
                  <a:lnTo>
                    <a:pt x="755874" y="788825"/>
                  </a:lnTo>
                  <a:lnTo>
                    <a:pt x="788628" y="756058"/>
                  </a:lnTo>
                  <a:lnTo>
                    <a:pt x="817912" y="720097"/>
                  </a:lnTo>
                  <a:lnTo>
                    <a:pt x="843449" y="681218"/>
                  </a:lnTo>
                  <a:lnTo>
                    <a:pt x="864962" y="639699"/>
                  </a:lnTo>
                  <a:lnTo>
                    <a:pt x="882176" y="595816"/>
                  </a:lnTo>
                  <a:lnTo>
                    <a:pt x="894814" y="549847"/>
                  </a:lnTo>
                  <a:lnTo>
                    <a:pt x="902599" y="502067"/>
                  </a:lnTo>
                  <a:lnTo>
                    <a:pt x="905256" y="452754"/>
                  </a:lnTo>
                  <a:lnTo>
                    <a:pt x="902599" y="403420"/>
                  </a:lnTo>
                  <a:lnTo>
                    <a:pt x="894814" y="355624"/>
                  </a:lnTo>
                  <a:lnTo>
                    <a:pt x="882176" y="309644"/>
                  </a:lnTo>
                  <a:lnTo>
                    <a:pt x="864962" y="265755"/>
                  </a:lnTo>
                  <a:lnTo>
                    <a:pt x="843449" y="224234"/>
                  </a:lnTo>
                  <a:lnTo>
                    <a:pt x="817912" y="185358"/>
                  </a:lnTo>
                  <a:lnTo>
                    <a:pt x="788628" y="149401"/>
                  </a:lnTo>
                  <a:lnTo>
                    <a:pt x="755874" y="116640"/>
                  </a:lnTo>
                  <a:lnTo>
                    <a:pt x="719925" y="87351"/>
                  </a:lnTo>
                  <a:lnTo>
                    <a:pt x="681058" y="61811"/>
                  </a:lnTo>
                  <a:lnTo>
                    <a:pt x="639550" y="40295"/>
                  </a:lnTo>
                  <a:lnTo>
                    <a:pt x="595676" y="23080"/>
                  </a:lnTo>
                  <a:lnTo>
                    <a:pt x="549714" y="10442"/>
                  </a:lnTo>
                  <a:lnTo>
                    <a:pt x="501939" y="2656"/>
                  </a:lnTo>
                  <a:lnTo>
                    <a:pt x="452628" y="0"/>
                  </a:lnTo>
                  <a:close/>
                </a:path>
              </a:pathLst>
            </a:custGeom>
            <a:solidFill>
              <a:srgbClr val="D9AC6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" name="object 10"/>
            <p:cNvSpPr/>
            <p:nvPr/>
          </p:nvSpPr>
          <p:spPr>
            <a:xfrm>
              <a:off x="3936491" y="3416173"/>
              <a:ext cx="905510" cy="905510"/>
            </a:xfrm>
            <a:custGeom>
              <a:avLst/>
              <a:gdLst/>
              <a:ahLst/>
              <a:cxnLst/>
              <a:rect l="l" t="t" r="r" b="b"/>
              <a:pathLst>
                <a:path w="905510" h="905510">
                  <a:moveTo>
                    <a:pt x="0" y="452754"/>
                  </a:moveTo>
                  <a:lnTo>
                    <a:pt x="2656" y="403420"/>
                  </a:lnTo>
                  <a:lnTo>
                    <a:pt x="10441" y="355624"/>
                  </a:lnTo>
                  <a:lnTo>
                    <a:pt x="23079" y="309644"/>
                  </a:lnTo>
                  <a:lnTo>
                    <a:pt x="40293" y="265755"/>
                  </a:lnTo>
                  <a:lnTo>
                    <a:pt x="61806" y="224234"/>
                  </a:lnTo>
                  <a:lnTo>
                    <a:pt x="87343" y="185358"/>
                  </a:lnTo>
                  <a:lnTo>
                    <a:pt x="116627" y="149401"/>
                  </a:lnTo>
                  <a:lnTo>
                    <a:pt x="149381" y="116640"/>
                  </a:lnTo>
                  <a:lnTo>
                    <a:pt x="185330" y="87351"/>
                  </a:lnTo>
                  <a:lnTo>
                    <a:pt x="224197" y="61811"/>
                  </a:lnTo>
                  <a:lnTo>
                    <a:pt x="265705" y="40295"/>
                  </a:lnTo>
                  <a:lnTo>
                    <a:pt x="309579" y="23080"/>
                  </a:lnTo>
                  <a:lnTo>
                    <a:pt x="355541" y="10442"/>
                  </a:lnTo>
                  <a:lnTo>
                    <a:pt x="403316" y="2656"/>
                  </a:lnTo>
                  <a:lnTo>
                    <a:pt x="452628" y="0"/>
                  </a:lnTo>
                  <a:lnTo>
                    <a:pt x="501939" y="2656"/>
                  </a:lnTo>
                  <a:lnTo>
                    <a:pt x="549714" y="10442"/>
                  </a:lnTo>
                  <a:lnTo>
                    <a:pt x="595676" y="23080"/>
                  </a:lnTo>
                  <a:lnTo>
                    <a:pt x="639550" y="40295"/>
                  </a:lnTo>
                  <a:lnTo>
                    <a:pt x="681058" y="61811"/>
                  </a:lnTo>
                  <a:lnTo>
                    <a:pt x="719925" y="87351"/>
                  </a:lnTo>
                  <a:lnTo>
                    <a:pt x="755874" y="116640"/>
                  </a:lnTo>
                  <a:lnTo>
                    <a:pt x="788628" y="149401"/>
                  </a:lnTo>
                  <a:lnTo>
                    <a:pt x="817912" y="185358"/>
                  </a:lnTo>
                  <a:lnTo>
                    <a:pt x="843449" y="224234"/>
                  </a:lnTo>
                  <a:lnTo>
                    <a:pt x="864962" y="265755"/>
                  </a:lnTo>
                  <a:lnTo>
                    <a:pt x="882176" y="309644"/>
                  </a:lnTo>
                  <a:lnTo>
                    <a:pt x="894814" y="355624"/>
                  </a:lnTo>
                  <a:lnTo>
                    <a:pt x="902599" y="403420"/>
                  </a:lnTo>
                  <a:lnTo>
                    <a:pt x="905256" y="452754"/>
                  </a:lnTo>
                  <a:lnTo>
                    <a:pt x="902599" y="502067"/>
                  </a:lnTo>
                  <a:lnTo>
                    <a:pt x="894814" y="549847"/>
                  </a:lnTo>
                  <a:lnTo>
                    <a:pt x="882176" y="595816"/>
                  </a:lnTo>
                  <a:lnTo>
                    <a:pt x="864962" y="639699"/>
                  </a:lnTo>
                  <a:lnTo>
                    <a:pt x="843449" y="681218"/>
                  </a:lnTo>
                  <a:lnTo>
                    <a:pt x="817912" y="720097"/>
                  </a:lnTo>
                  <a:lnTo>
                    <a:pt x="788628" y="756058"/>
                  </a:lnTo>
                  <a:lnTo>
                    <a:pt x="755874" y="788825"/>
                  </a:lnTo>
                  <a:lnTo>
                    <a:pt x="719925" y="818121"/>
                  </a:lnTo>
                  <a:lnTo>
                    <a:pt x="681058" y="843670"/>
                  </a:lnTo>
                  <a:lnTo>
                    <a:pt x="639550" y="865194"/>
                  </a:lnTo>
                  <a:lnTo>
                    <a:pt x="595676" y="882417"/>
                  </a:lnTo>
                  <a:lnTo>
                    <a:pt x="549714" y="895062"/>
                  </a:lnTo>
                  <a:lnTo>
                    <a:pt x="501939" y="902851"/>
                  </a:lnTo>
                  <a:lnTo>
                    <a:pt x="452628" y="905509"/>
                  </a:lnTo>
                  <a:lnTo>
                    <a:pt x="403316" y="902851"/>
                  </a:lnTo>
                  <a:lnTo>
                    <a:pt x="355541" y="895062"/>
                  </a:lnTo>
                  <a:lnTo>
                    <a:pt x="309579" y="882417"/>
                  </a:lnTo>
                  <a:lnTo>
                    <a:pt x="265705" y="865194"/>
                  </a:lnTo>
                  <a:lnTo>
                    <a:pt x="224197" y="843670"/>
                  </a:lnTo>
                  <a:lnTo>
                    <a:pt x="185330" y="818121"/>
                  </a:lnTo>
                  <a:lnTo>
                    <a:pt x="149381" y="788825"/>
                  </a:lnTo>
                  <a:lnTo>
                    <a:pt x="116627" y="756058"/>
                  </a:lnTo>
                  <a:lnTo>
                    <a:pt x="87343" y="720097"/>
                  </a:lnTo>
                  <a:lnTo>
                    <a:pt x="61806" y="681218"/>
                  </a:lnTo>
                  <a:lnTo>
                    <a:pt x="40293" y="639699"/>
                  </a:lnTo>
                  <a:lnTo>
                    <a:pt x="23079" y="595816"/>
                  </a:lnTo>
                  <a:lnTo>
                    <a:pt x="10441" y="549847"/>
                  </a:lnTo>
                  <a:lnTo>
                    <a:pt x="2656" y="502067"/>
                  </a:lnTo>
                  <a:lnTo>
                    <a:pt x="0" y="452754"/>
                  </a:lnTo>
                  <a:close/>
                </a:path>
              </a:pathLst>
            </a:custGeom>
            <a:ln w="6349">
              <a:solidFill>
                <a:srgbClr val="4471C4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1" name="object 11"/>
            <p:cNvSpPr/>
            <p:nvPr/>
          </p:nvSpPr>
          <p:spPr>
            <a:xfrm>
              <a:off x="4123943" y="4582236"/>
              <a:ext cx="4993005" cy="722630"/>
            </a:xfrm>
            <a:custGeom>
              <a:avLst/>
              <a:gdLst/>
              <a:ahLst/>
              <a:cxnLst/>
              <a:rect l="l" t="t" r="r" b="b"/>
              <a:pathLst>
                <a:path w="4993005" h="722629">
                  <a:moveTo>
                    <a:pt x="4992624" y="0"/>
                  </a:moveTo>
                  <a:lnTo>
                    <a:pt x="0" y="0"/>
                  </a:lnTo>
                  <a:lnTo>
                    <a:pt x="0" y="722553"/>
                  </a:lnTo>
                  <a:lnTo>
                    <a:pt x="4992624" y="722553"/>
                  </a:lnTo>
                  <a:lnTo>
                    <a:pt x="4992624" y="0"/>
                  </a:lnTo>
                  <a:close/>
                </a:path>
              </a:pathLst>
            </a:custGeom>
            <a:solidFill>
              <a:srgbClr val="1F3863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2" name="object 12"/>
          <p:cNvSpPr txBox="1"/>
          <p:nvPr/>
        </p:nvSpPr>
        <p:spPr>
          <a:xfrm>
            <a:off x="4676266" y="2560828"/>
            <a:ext cx="4388485" cy="2556510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algn="ctr" marL="15875">
              <a:lnSpc>
                <a:spcPct val="100000"/>
              </a:lnSpc>
              <a:spcBef>
                <a:spcPts val="130"/>
              </a:spcBef>
            </a:pPr>
            <a:r>
              <a:rPr dirty="0" sz="2350">
                <a:solidFill>
                  <a:srgbClr val="FFFFFF"/>
                </a:solidFill>
                <a:latin typeface="Calibri"/>
                <a:cs typeface="Calibri"/>
              </a:rPr>
              <a:t>Dahilde</a:t>
            </a:r>
            <a:r>
              <a:rPr dirty="0" sz="2350" spc="6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350">
                <a:solidFill>
                  <a:srgbClr val="FFFFFF"/>
                </a:solidFill>
                <a:latin typeface="Calibri"/>
                <a:cs typeface="Calibri"/>
              </a:rPr>
              <a:t>İşleme</a:t>
            </a:r>
            <a:r>
              <a:rPr dirty="0" sz="2350" spc="7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350">
                <a:solidFill>
                  <a:srgbClr val="FFFFFF"/>
                </a:solidFill>
                <a:latin typeface="Calibri"/>
                <a:cs typeface="Calibri"/>
              </a:rPr>
              <a:t>Rejimi</a:t>
            </a:r>
            <a:r>
              <a:rPr dirty="0" sz="2350" spc="13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350" spc="-10">
                <a:solidFill>
                  <a:srgbClr val="FFFFFF"/>
                </a:solidFill>
                <a:latin typeface="Calibri"/>
                <a:cs typeface="Calibri"/>
              </a:rPr>
              <a:t>Nedir?</a:t>
            </a:r>
            <a:endParaRPr sz="235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535"/>
              </a:spcBef>
            </a:pPr>
            <a:endParaRPr sz="2350">
              <a:latin typeface="Calibri"/>
              <a:cs typeface="Calibri"/>
            </a:endParaRPr>
          </a:p>
          <a:p>
            <a:pPr algn="ctr" marR="186055">
              <a:lnSpc>
                <a:spcPts val="2710"/>
              </a:lnSpc>
            </a:pPr>
            <a:r>
              <a:rPr dirty="0" sz="2350">
                <a:solidFill>
                  <a:srgbClr val="FFFFFF"/>
                </a:solidFill>
                <a:latin typeface="Calibri"/>
                <a:cs typeface="Calibri"/>
              </a:rPr>
              <a:t>Dahilde</a:t>
            </a:r>
            <a:r>
              <a:rPr dirty="0" sz="2350" spc="1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350">
                <a:solidFill>
                  <a:srgbClr val="FFFFFF"/>
                </a:solidFill>
                <a:latin typeface="Calibri"/>
                <a:cs typeface="Calibri"/>
              </a:rPr>
              <a:t>İşleme</a:t>
            </a:r>
            <a:r>
              <a:rPr dirty="0" sz="2350" spc="15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350" spc="-10">
                <a:solidFill>
                  <a:srgbClr val="FFFFFF"/>
                </a:solidFill>
                <a:latin typeface="Calibri"/>
                <a:cs typeface="Calibri"/>
              </a:rPr>
              <a:t>Rejimi</a:t>
            </a:r>
            <a:endParaRPr sz="2350">
              <a:latin typeface="Calibri"/>
              <a:cs typeface="Calibri"/>
            </a:endParaRPr>
          </a:p>
          <a:p>
            <a:pPr algn="ctr" marR="187325">
              <a:lnSpc>
                <a:spcPts val="2710"/>
              </a:lnSpc>
            </a:pPr>
            <a:r>
              <a:rPr dirty="0" sz="2350">
                <a:solidFill>
                  <a:srgbClr val="FFFFFF"/>
                </a:solidFill>
                <a:latin typeface="Calibri"/>
                <a:cs typeface="Calibri"/>
              </a:rPr>
              <a:t>Mevzuat</a:t>
            </a:r>
            <a:r>
              <a:rPr dirty="0" sz="2350" spc="2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350" spc="-10">
                <a:solidFill>
                  <a:srgbClr val="FFFFFF"/>
                </a:solidFill>
                <a:latin typeface="Calibri"/>
                <a:cs typeface="Calibri"/>
              </a:rPr>
              <a:t>Düzenlemeleri</a:t>
            </a:r>
            <a:endParaRPr sz="235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560"/>
              </a:spcBef>
            </a:pPr>
            <a:endParaRPr sz="235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</a:pPr>
            <a:r>
              <a:rPr dirty="0" sz="2350">
                <a:solidFill>
                  <a:srgbClr val="FFFFFF"/>
                </a:solidFill>
                <a:latin typeface="Calibri"/>
                <a:cs typeface="Calibri"/>
              </a:rPr>
              <a:t>Dahilde</a:t>
            </a:r>
            <a:r>
              <a:rPr dirty="0" sz="2350" spc="5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350">
                <a:solidFill>
                  <a:srgbClr val="FFFFFF"/>
                </a:solidFill>
                <a:latin typeface="Calibri"/>
                <a:cs typeface="Calibri"/>
              </a:rPr>
              <a:t>İşleme</a:t>
            </a:r>
            <a:r>
              <a:rPr dirty="0" sz="2350" spc="6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350">
                <a:solidFill>
                  <a:srgbClr val="FFFFFF"/>
                </a:solidFill>
                <a:latin typeface="Calibri"/>
                <a:cs typeface="Calibri"/>
              </a:rPr>
              <a:t>Rejimi</a:t>
            </a:r>
            <a:r>
              <a:rPr dirty="0" sz="2350" spc="12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350" spc="-10">
                <a:solidFill>
                  <a:srgbClr val="FFFFFF"/>
                </a:solidFill>
                <a:latin typeface="Calibri"/>
                <a:cs typeface="Calibri"/>
              </a:rPr>
              <a:t>Uygulamaları</a:t>
            </a:r>
            <a:endParaRPr sz="2350">
              <a:latin typeface="Calibri"/>
              <a:cs typeface="Calibri"/>
            </a:endParaRPr>
          </a:p>
        </p:txBody>
      </p:sp>
      <p:grpSp>
        <p:nvGrpSpPr>
          <p:cNvPr id="13" name="object 13"/>
          <p:cNvGrpSpPr/>
          <p:nvPr/>
        </p:nvGrpSpPr>
        <p:grpSpPr>
          <a:xfrm>
            <a:off x="3677284" y="4501388"/>
            <a:ext cx="902969" cy="902969"/>
            <a:chOff x="3677284" y="4501388"/>
            <a:chExt cx="902969" cy="902969"/>
          </a:xfrm>
        </p:grpSpPr>
        <p:sp>
          <p:nvSpPr>
            <p:cNvPr id="14" name="object 14"/>
            <p:cNvSpPr/>
            <p:nvPr/>
          </p:nvSpPr>
          <p:spPr>
            <a:xfrm>
              <a:off x="3680459" y="4504563"/>
              <a:ext cx="896619" cy="896619"/>
            </a:xfrm>
            <a:custGeom>
              <a:avLst/>
              <a:gdLst/>
              <a:ahLst/>
              <a:cxnLst/>
              <a:rect l="l" t="t" r="r" b="b"/>
              <a:pathLst>
                <a:path w="896620" h="896620">
                  <a:moveTo>
                    <a:pt x="448055" y="0"/>
                  </a:moveTo>
                  <a:lnTo>
                    <a:pt x="399245" y="2629"/>
                  </a:lnTo>
                  <a:lnTo>
                    <a:pt x="351955" y="10337"/>
                  </a:lnTo>
                  <a:lnTo>
                    <a:pt x="306458" y="22848"/>
                  </a:lnTo>
                  <a:lnTo>
                    <a:pt x="263028" y="39891"/>
                  </a:lnTo>
                  <a:lnTo>
                    <a:pt x="221939" y="61190"/>
                  </a:lnTo>
                  <a:lnTo>
                    <a:pt x="183465" y="86473"/>
                  </a:lnTo>
                  <a:lnTo>
                    <a:pt x="147879" y="115467"/>
                  </a:lnTo>
                  <a:lnTo>
                    <a:pt x="115454" y="147898"/>
                  </a:lnTo>
                  <a:lnTo>
                    <a:pt x="86465" y="183492"/>
                  </a:lnTo>
                  <a:lnTo>
                    <a:pt x="61185" y="221977"/>
                  </a:lnTo>
                  <a:lnTo>
                    <a:pt x="39888" y="263078"/>
                  </a:lnTo>
                  <a:lnTo>
                    <a:pt x="22847" y="306523"/>
                  </a:lnTo>
                  <a:lnTo>
                    <a:pt x="10337" y="352037"/>
                  </a:lnTo>
                  <a:lnTo>
                    <a:pt x="2629" y="399348"/>
                  </a:lnTo>
                  <a:lnTo>
                    <a:pt x="0" y="448182"/>
                  </a:lnTo>
                  <a:lnTo>
                    <a:pt x="2629" y="497017"/>
                  </a:lnTo>
                  <a:lnTo>
                    <a:pt x="10337" y="544328"/>
                  </a:lnTo>
                  <a:lnTo>
                    <a:pt x="22847" y="589842"/>
                  </a:lnTo>
                  <a:lnTo>
                    <a:pt x="39888" y="633287"/>
                  </a:lnTo>
                  <a:lnTo>
                    <a:pt x="61185" y="674388"/>
                  </a:lnTo>
                  <a:lnTo>
                    <a:pt x="86465" y="712873"/>
                  </a:lnTo>
                  <a:lnTo>
                    <a:pt x="115454" y="748467"/>
                  </a:lnTo>
                  <a:lnTo>
                    <a:pt x="147879" y="780898"/>
                  </a:lnTo>
                  <a:lnTo>
                    <a:pt x="183465" y="809892"/>
                  </a:lnTo>
                  <a:lnTo>
                    <a:pt x="221939" y="835175"/>
                  </a:lnTo>
                  <a:lnTo>
                    <a:pt x="263028" y="856474"/>
                  </a:lnTo>
                  <a:lnTo>
                    <a:pt x="306458" y="873517"/>
                  </a:lnTo>
                  <a:lnTo>
                    <a:pt x="351955" y="886028"/>
                  </a:lnTo>
                  <a:lnTo>
                    <a:pt x="399245" y="893736"/>
                  </a:lnTo>
                  <a:lnTo>
                    <a:pt x="448055" y="896366"/>
                  </a:lnTo>
                  <a:lnTo>
                    <a:pt x="496866" y="893736"/>
                  </a:lnTo>
                  <a:lnTo>
                    <a:pt x="544156" y="886028"/>
                  </a:lnTo>
                  <a:lnTo>
                    <a:pt x="589653" y="873517"/>
                  </a:lnTo>
                  <a:lnTo>
                    <a:pt x="633083" y="856474"/>
                  </a:lnTo>
                  <a:lnTo>
                    <a:pt x="674172" y="835175"/>
                  </a:lnTo>
                  <a:lnTo>
                    <a:pt x="712646" y="809892"/>
                  </a:lnTo>
                  <a:lnTo>
                    <a:pt x="748232" y="780898"/>
                  </a:lnTo>
                  <a:lnTo>
                    <a:pt x="780657" y="748467"/>
                  </a:lnTo>
                  <a:lnTo>
                    <a:pt x="809646" y="712873"/>
                  </a:lnTo>
                  <a:lnTo>
                    <a:pt x="834926" y="674388"/>
                  </a:lnTo>
                  <a:lnTo>
                    <a:pt x="856223" y="633287"/>
                  </a:lnTo>
                  <a:lnTo>
                    <a:pt x="873264" y="589842"/>
                  </a:lnTo>
                  <a:lnTo>
                    <a:pt x="885774" y="544328"/>
                  </a:lnTo>
                  <a:lnTo>
                    <a:pt x="893482" y="497017"/>
                  </a:lnTo>
                  <a:lnTo>
                    <a:pt x="896112" y="448182"/>
                  </a:lnTo>
                  <a:lnTo>
                    <a:pt x="893482" y="399348"/>
                  </a:lnTo>
                  <a:lnTo>
                    <a:pt x="885774" y="352037"/>
                  </a:lnTo>
                  <a:lnTo>
                    <a:pt x="873264" y="306523"/>
                  </a:lnTo>
                  <a:lnTo>
                    <a:pt x="856223" y="263078"/>
                  </a:lnTo>
                  <a:lnTo>
                    <a:pt x="834926" y="221977"/>
                  </a:lnTo>
                  <a:lnTo>
                    <a:pt x="809646" y="183492"/>
                  </a:lnTo>
                  <a:lnTo>
                    <a:pt x="780657" y="147898"/>
                  </a:lnTo>
                  <a:lnTo>
                    <a:pt x="748232" y="115467"/>
                  </a:lnTo>
                  <a:lnTo>
                    <a:pt x="712646" y="86473"/>
                  </a:lnTo>
                  <a:lnTo>
                    <a:pt x="674172" y="61190"/>
                  </a:lnTo>
                  <a:lnTo>
                    <a:pt x="633083" y="39891"/>
                  </a:lnTo>
                  <a:lnTo>
                    <a:pt x="589653" y="22848"/>
                  </a:lnTo>
                  <a:lnTo>
                    <a:pt x="544156" y="10337"/>
                  </a:lnTo>
                  <a:lnTo>
                    <a:pt x="496866" y="2629"/>
                  </a:lnTo>
                  <a:lnTo>
                    <a:pt x="448055" y="0"/>
                  </a:lnTo>
                  <a:close/>
                </a:path>
              </a:pathLst>
            </a:custGeom>
            <a:solidFill>
              <a:srgbClr val="D9AC6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5" name="object 15"/>
            <p:cNvSpPr/>
            <p:nvPr/>
          </p:nvSpPr>
          <p:spPr>
            <a:xfrm>
              <a:off x="3680459" y="4504563"/>
              <a:ext cx="896619" cy="896619"/>
            </a:xfrm>
            <a:custGeom>
              <a:avLst/>
              <a:gdLst/>
              <a:ahLst/>
              <a:cxnLst/>
              <a:rect l="l" t="t" r="r" b="b"/>
              <a:pathLst>
                <a:path w="896620" h="896620">
                  <a:moveTo>
                    <a:pt x="0" y="448182"/>
                  </a:moveTo>
                  <a:lnTo>
                    <a:pt x="2629" y="399348"/>
                  </a:lnTo>
                  <a:lnTo>
                    <a:pt x="10337" y="352037"/>
                  </a:lnTo>
                  <a:lnTo>
                    <a:pt x="22847" y="306523"/>
                  </a:lnTo>
                  <a:lnTo>
                    <a:pt x="39888" y="263078"/>
                  </a:lnTo>
                  <a:lnTo>
                    <a:pt x="61185" y="221977"/>
                  </a:lnTo>
                  <a:lnTo>
                    <a:pt x="86465" y="183492"/>
                  </a:lnTo>
                  <a:lnTo>
                    <a:pt x="115454" y="147898"/>
                  </a:lnTo>
                  <a:lnTo>
                    <a:pt x="147879" y="115467"/>
                  </a:lnTo>
                  <a:lnTo>
                    <a:pt x="183465" y="86473"/>
                  </a:lnTo>
                  <a:lnTo>
                    <a:pt x="221939" y="61190"/>
                  </a:lnTo>
                  <a:lnTo>
                    <a:pt x="263028" y="39891"/>
                  </a:lnTo>
                  <a:lnTo>
                    <a:pt x="306458" y="22848"/>
                  </a:lnTo>
                  <a:lnTo>
                    <a:pt x="351955" y="10337"/>
                  </a:lnTo>
                  <a:lnTo>
                    <a:pt x="399245" y="2629"/>
                  </a:lnTo>
                  <a:lnTo>
                    <a:pt x="448055" y="0"/>
                  </a:lnTo>
                  <a:lnTo>
                    <a:pt x="496866" y="2629"/>
                  </a:lnTo>
                  <a:lnTo>
                    <a:pt x="544156" y="10337"/>
                  </a:lnTo>
                  <a:lnTo>
                    <a:pt x="589653" y="22848"/>
                  </a:lnTo>
                  <a:lnTo>
                    <a:pt x="633083" y="39891"/>
                  </a:lnTo>
                  <a:lnTo>
                    <a:pt x="674172" y="61190"/>
                  </a:lnTo>
                  <a:lnTo>
                    <a:pt x="712646" y="86473"/>
                  </a:lnTo>
                  <a:lnTo>
                    <a:pt x="748232" y="115467"/>
                  </a:lnTo>
                  <a:lnTo>
                    <a:pt x="780657" y="147898"/>
                  </a:lnTo>
                  <a:lnTo>
                    <a:pt x="809646" y="183492"/>
                  </a:lnTo>
                  <a:lnTo>
                    <a:pt x="834926" y="221977"/>
                  </a:lnTo>
                  <a:lnTo>
                    <a:pt x="856223" y="263078"/>
                  </a:lnTo>
                  <a:lnTo>
                    <a:pt x="873264" y="306523"/>
                  </a:lnTo>
                  <a:lnTo>
                    <a:pt x="885774" y="352037"/>
                  </a:lnTo>
                  <a:lnTo>
                    <a:pt x="893482" y="399348"/>
                  </a:lnTo>
                  <a:lnTo>
                    <a:pt x="896112" y="448182"/>
                  </a:lnTo>
                  <a:lnTo>
                    <a:pt x="893482" y="497017"/>
                  </a:lnTo>
                  <a:lnTo>
                    <a:pt x="885774" y="544328"/>
                  </a:lnTo>
                  <a:lnTo>
                    <a:pt x="873264" y="589842"/>
                  </a:lnTo>
                  <a:lnTo>
                    <a:pt x="856223" y="633287"/>
                  </a:lnTo>
                  <a:lnTo>
                    <a:pt x="834926" y="674388"/>
                  </a:lnTo>
                  <a:lnTo>
                    <a:pt x="809646" y="712873"/>
                  </a:lnTo>
                  <a:lnTo>
                    <a:pt x="780657" y="748467"/>
                  </a:lnTo>
                  <a:lnTo>
                    <a:pt x="748232" y="780898"/>
                  </a:lnTo>
                  <a:lnTo>
                    <a:pt x="712646" y="809892"/>
                  </a:lnTo>
                  <a:lnTo>
                    <a:pt x="674172" y="835175"/>
                  </a:lnTo>
                  <a:lnTo>
                    <a:pt x="633083" y="856474"/>
                  </a:lnTo>
                  <a:lnTo>
                    <a:pt x="589653" y="873517"/>
                  </a:lnTo>
                  <a:lnTo>
                    <a:pt x="544156" y="886028"/>
                  </a:lnTo>
                  <a:lnTo>
                    <a:pt x="496866" y="893736"/>
                  </a:lnTo>
                  <a:lnTo>
                    <a:pt x="448055" y="896366"/>
                  </a:lnTo>
                  <a:lnTo>
                    <a:pt x="399245" y="893736"/>
                  </a:lnTo>
                  <a:lnTo>
                    <a:pt x="351955" y="886028"/>
                  </a:lnTo>
                  <a:lnTo>
                    <a:pt x="306458" y="873517"/>
                  </a:lnTo>
                  <a:lnTo>
                    <a:pt x="263028" y="856474"/>
                  </a:lnTo>
                  <a:lnTo>
                    <a:pt x="221939" y="835175"/>
                  </a:lnTo>
                  <a:lnTo>
                    <a:pt x="183465" y="809892"/>
                  </a:lnTo>
                  <a:lnTo>
                    <a:pt x="147879" y="780898"/>
                  </a:lnTo>
                  <a:lnTo>
                    <a:pt x="115454" y="748467"/>
                  </a:lnTo>
                  <a:lnTo>
                    <a:pt x="86465" y="712873"/>
                  </a:lnTo>
                  <a:lnTo>
                    <a:pt x="61185" y="674388"/>
                  </a:lnTo>
                  <a:lnTo>
                    <a:pt x="39888" y="633287"/>
                  </a:lnTo>
                  <a:lnTo>
                    <a:pt x="22847" y="589842"/>
                  </a:lnTo>
                  <a:lnTo>
                    <a:pt x="10337" y="544328"/>
                  </a:lnTo>
                  <a:lnTo>
                    <a:pt x="2629" y="497017"/>
                  </a:lnTo>
                  <a:lnTo>
                    <a:pt x="0" y="448182"/>
                  </a:lnTo>
                  <a:close/>
                </a:path>
              </a:pathLst>
            </a:custGeom>
            <a:ln w="6350">
              <a:solidFill>
                <a:srgbClr val="4471C4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6" name="object 16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01600">
              <a:lnSpc>
                <a:spcPts val="980"/>
              </a:lnSpc>
            </a:pPr>
            <a:fld id="{81D60167-4931-47E6-BA6A-407CBD079E47}" type="slidenum">
              <a:rPr dirty="0" spc="-50"/>
              <a:t>2</a:t>
            </a:fld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282358" rIns="0" bIns="0" rtlCol="0" vert="horz">
            <a:spAutoFit/>
          </a:bodyPr>
          <a:lstStyle/>
          <a:p>
            <a:pPr marL="2094230">
              <a:lnSpc>
                <a:spcPct val="100000"/>
              </a:lnSpc>
              <a:spcBef>
                <a:spcPts val="125"/>
              </a:spcBef>
            </a:pPr>
            <a:r>
              <a:rPr dirty="0" spc="-340">
                <a:solidFill>
                  <a:srgbClr val="1E305D"/>
                </a:solidFill>
              </a:rPr>
              <a:t>DİİB</a:t>
            </a:r>
            <a:r>
              <a:rPr dirty="0" spc="90">
                <a:solidFill>
                  <a:srgbClr val="1E305D"/>
                </a:solidFill>
              </a:rPr>
              <a:t> </a:t>
            </a:r>
            <a:r>
              <a:rPr dirty="0" spc="-229">
                <a:solidFill>
                  <a:srgbClr val="1E305D"/>
                </a:solidFill>
              </a:rPr>
              <a:t>&amp;</a:t>
            </a:r>
            <a:r>
              <a:rPr dirty="0" spc="-5">
                <a:solidFill>
                  <a:srgbClr val="1E305D"/>
                </a:solidFill>
              </a:rPr>
              <a:t> </a:t>
            </a:r>
            <a:r>
              <a:rPr dirty="0" spc="-365">
                <a:solidFill>
                  <a:srgbClr val="1E305D"/>
                </a:solidFill>
              </a:rPr>
              <a:t>Dİİ</a:t>
            </a:r>
            <a:r>
              <a:rPr dirty="0" spc="10">
                <a:solidFill>
                  <a:srgbClr val="1E305D"/>
                </a:solidFill>
              </a:rPr>
              <a:t> </a:t>
            </a:r>
            <a:r>
              <a:rPr dirty="0" spc="-160">
                <a:solidFill>
                  <a:srgbClr val="1E305D"/>
                </a:solidFill>
              </a:rPr>
              <a:t>EK</a:t>
            </a:r>
            <a:r>
              <a:rPr dirty="0" spc="25">
                <a:solidFill>
                  <a:srgbClr val="1E305D"/>
                </a:solidFill>
              </a:rPr>
              <a:t> </a:t>
            </a:r>
            <a:r>
              <a:rPr dirty="0" spc="-315">
                <a:solidFill>
                  <a:srgbClr val="1E305D"/>
                </a:solidFill>
              </a:rPr>
              <a:t>SÜRELERİ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1720469" y="2708655"/>
            <a:ext cx="1762125" cy="2458085"/>
            <a:chOff x="1720469" y="2708655"/>
            <a:chExt cx="1762125" cy="2458085"/>
          </a:xfrm>
        </p:grpSpPr>
        <p:sp>
          <p:nvSpPr>
            <p:cNvPr id="4" name="object 4"/>
            <p:cNvSpPr/>
            <p:nvPr/>
          </p:nvSpPr>
          <p:spPr>
            <a:xfrm>
              <a:off x="1723644" y="2711830"/>
              <a:ext cx="1755775" cy="2451735"/>
            </a:xfrm>
            <a:custGeom>
              <a:avLst/>
              <a:gdLst/>
              <a:ahLst/>
              <a:cxnLst/>
              <a:rect l="l" t="t" r="r" b="b"/>
              <a:pathLst>
                <a:path w="1755775" h="2451735">
                  <a:moveTo>
                    <a:pt x="1610868" y="0"/>
                  </a:moveTo>
                  <a:lnTo>
                    <a:pt x="144780" y="0"/>
                  </a:lnTo>
                  <a:lnTo>
                    <a:pt x="111567" y="6472"/>
                  </a:lnTo>
                  <a:lnTo>
                    <a:pt x="54206" y="53844"/>
                  </a:lnTo>
                  <a:lnTo>
                    <a:pt x="31790" y="91801"/>
                  </a:lnTo>
                  <a:lnTo>
                    <a:pt x="14706" y="137311"/>
                  </a:lnTo>
                  <a:lnTo>
                    <a:pt x="3821" y="188904"/>
                  </a:lnTo>
                  <a:lnTo>
                    <a:pt x="0" y="245110"/>
                  </a:lnTo>
                  <a:lnTo>
                    <a:pt x="0" y="2206117"/>
                  </a:lnTo>
                  <a:lnTo>
                    <a:pt x="3821" y="2262322"/>
                  </a:lnTo>
                  <a:lnTo>
                    <a:pt x="14706" y="2313915"/>
                  </a:lnTo>
                  <a:lnTo>
                    <a:pt x="31790" y="2359425"/>
                  </a:lnTo>
                  <a:lnTo>
                    <a:pt x="54206" y="2397382"/>
                  </a:lnTo>
                  <a:lnTo>
                    <a:pt x="81087" y="2426315"/>
                  </a:lnTo>
                  <a:lnTo>
                    <a:pt x="144780" y="2451227"/>
                  </a:lnTo>
                  <a:lnTo>
                    <a:pt x="1610868" y="2451227"/>
                  </a:lnTo>
                  <a:lnTo>
                    <a:pt x="1674560" y="2426315"/>
                  </a:lnTo>
                  <a:lnTo>
                    <a:pt x="1701441" y="2397382"/>
                  </a:lnTo>
                  <a:lnTo>
                    <a:pt x="1723857" y="2359425"/>
                  </a:lnTo>
                  <a:lnTo>
                    <a:pt x="1740941" y="2313915"/>
                  </a:lnTo>
                  <a:lnTo>
                    <a:pt x="1751826" y="2262322"/>
                  </a:lnTo>
                  <a:lnTo>
                    <a:pt x="1755647" y="2206117"/>
                  </a:lnTo>
                  <a:lnTo>
                    <a:pt x="1755647" y="245110"/>
                  </a:lnTo>
                  <a:lnTo>
                    <a:pt x="1751826" y="188904"/>
                  </a:lnTo>
                  <a:lnTo>
                    <a:pt x="1740941" y="137311"/>
                  </a:lnTo>
                  <a:lnTo>
                    <a:pt x="1723857" y="91801"/>
                  </a:lnTo>
                  <a:lnTo>
                    <a:pt x="1701441" y="53844"/>
                  </a:lnTo>
                  <a:lnTo>
                    <a:pt x="1674560" y="24911"/>
                  </a:lnTo>
                  <a:lnTo>
                    <a:pt x="1610868" y="0"/>
                  </a:lnTo>
                  <a:close/>
                </a:path>
              </a:pathLst>
            </a:custGeom>
            <a:solidFill>
              <a:srgbClr val="1F386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/>
            <p:cNvSpPr/>
            <p:nvPr/>
          </p:nvSpPr>
          <p:spPr>
            <a:xfrm>
              <a:off x="1723644" y="2711830"/>
              <a:ext cx="1755775" cy="2451735"/>
            </a:xfrm>
            <a:custGeom>
              <a:avLst/>
              <a:gdLst/>
              <a:ahLst/>
              <a:cxnLst/>
              <a:rect l="l" t="t" r="r" b="b"/>
              <a:pathLst>
                <a:path w="1755775" h="2451735">
                  <a:moveTo>
                    <a:pt x="0" y="245110"/>
                  </a:moveTo>
                  <a:lnTo>
                    <a:pt x="3821" y="188904"/>
                  </a:lnTo>
                  <a:lnTo>
                    <a:pt x="14706" y="137311"/>
                  </a:lnTo>
                  <a:lnTo>
                    <a:pt x="31790" y="91801"/>
                  </a:lnTo>
                  <a:lnTo>
                    <a:pt x="54206" y="53844"/>
                  </a:lnTo>
                  <a:lnTo>
                    <a:pt x="81087" y="24911"/>
                  </a:lnTo>
                  <a:lnTo>
                    <a:pt x="144780" y="0"/>
                  </a:lnTo>
                  <a:lnTo>
                    <a:pt x="1610868" y="0"/>
                  </a:lnTo>
                  <a:lnTo>
                    <a:pt x="1674560" y="24911"/>
                  </a:lnTo>
                  <a:lnTo>
                    <a:pt x="1701441" y="53844"/>
                  </a:lnTo>
                  <a:lnTo>
                    <a:pt x="1723857" y="91801"/>
                  </a:lnTo>
                  <a:lnTo>
                    <a:pt x="1740941" y="137311"/>
                  </a:lnTo>
                  <a:lnTo>
                    <a:pt x="1751826" y="188904"/>
                  </a:lnTo>
                  <a:lnTo>
                    <a:pt x="1755647" y="245110"/>
                  </a:lnTo>
                  <a:lnTo>
                    <a:pt x="1755647" y="295392"/>
                  </a:lnTo>
                  <a:lnTo>
                    <a:pt x="1755647" y="345674"/>
                  </a:lnTo>
                  <a:lnTo>
                    <a:pt x="1755647" y="2206117"/>
                  </a:lnTo>
                  <a:lnTo>
                    <a:pt x="1751826" y="2262322"/>
                  </a:lnTo>
                  <a:lnTo>
                    <a:pt x="1740941" y="2313915"/>
                  </a:lnTo>
                  <a:lnTo>
                    <a:pt x="1723857" y="2359425"/>
                  </a:lnTo>
                  <a:lnTo>
                    <a:pt x="1701441" y="2397382"/>
                  </a:lnTo>
                  <a:lnTo>
                    <a:pt x="1674560" y="2426315"/>
                  </a:lnTo>
                  <a:lnTo>
                    <a:pt x="1610868" y="2451227"/>
                  </a:lnTo>
                  <a:lnTo>
                    <a:pt x="144780" y="2451227"/>
                  </a:lnTo>
                  <a:lnTo>
                    <a:pt x="81087" y="2426315"/>
                  </a:lnTo>
                  <a:lnTo>
                    <a:pt x="54206" y="2397382"/>
                  </a:lnTo>
                  <a:lnTo>
                    <a:pt x="31790" y="2359425"/>
                  </a:lnTo>
                  <a:lnTo>
                    <a:pt x="14706" y="2313915"/>
                  </a:lnTo>
                  <a:lnTo>
                    <a:pt x="3821" y="2262322"/>
                  </a:lnTo>
                  <a:lnTo>
                    <a:pt x="0" y="2206117"/>
                  </a:lnTo>
                  <a:lnTo>
                    <a:pt x="0" y="245110"/>
                  </a:lnTo>
                  <a:close/>
                </a:path>
              </a:pathLst>
            </a:custGeom>
            <a:ln w="6350">
              <a:solidFill>
                <a:srgbClr val="163B74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6" name="object 6"/>
          <p:cNvSpPr txBox="1"/>
          <p:nvPr/>
        </p:nvSpPr>
        <p:spPr>
          <a:xfrm>
            <a:off x="1850517" y="3012122"/>
            <a:ext cx="1492250" cy="1366520"/>
          </a:xfrm>
          <a:prstGeom prst="rect">
            <a:avLst/>
          </a:prstGeom>
        </p:spPr>
        <p:txBody>
          <a:bodyPr wrap="square" lIns="0" tIns="38100" rIns="0" bIns="0" rtlCol="0" vert="horz">
            <a:spAutoFit/>
          </a:bodyPr>
          <a:lstStyle/>
          <a:p>
            <a:pPr algn="ctr" marL="12700" marR="5080" indent="-1270">
              <a:lnSpc>
                <a:spcPts val="1730"/>
              </a:lnSpc>
              <a:spcBef>
                <a:spcPts val="300"/>
              </a:spcBef>
            </a:pPr>
            <a:r>
              <a:rPr dirty="0" sz="1550">
                <a:solidFill>
                  <a:srgbClr val="FFFFFF"/>
                </a:solidFill>
                <a:latin typeface="Calibri"/>
                <a:cs typeface="Calibri"/>
              </a:rPr>
              <a:t>DİİB</a:t>
            </a:r>
            <a:r>
              <a:rPr dirty="0" sz="1550" spc="8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550" spc="-10">
                <a:solidFill>
                  <a:srgbClr val="FFFFFF"/>
                </a:solidFill>
                <a:latin typeface="Calibri"/>
                <a:cs typeface="Calibri"/>
              </a:rPr>
              <a:t>kapsamında </a:t>
            </a:r>
            <a:r>
              <a:rPr dirty="0" sz="1550" b="1">
                <a:solidFill>
                  <a:srgbClr val="FFFFFF"/>
                </a:solidFill>
                <a:latin typeface="Calibri"/>
                <a:cs typeface="Calibri"/>
              </a:rPr>
              <a:t>ilk</a:t>
            </a:r>
            <a:r>
              <a:rPr dirty="0" sz="1550" spc="5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550" spc="-10" b="1">
                <a:solidFill>
                  <a:srgbClr val="FFFFFF"/>
                </a:solidFill>
                <a:latin typeface="Calibri"/>
                <a:cs typeface="Calibri"/>
              </a:rPr>
              <a:t>ithalatın </a:t>
            </a:r>
            <a:r>
              <a:rPr dirty="0" sz="1550" b="1">
                <a:solidFill>
                  <a:srgbClr val="FFFFFF"/>
                </a:solidFill>
                <a:latin typeface="Calibri"/>
                <a:cs typeface="Calibri"/>
              </a:rPr>
              <a:t>yapıldığı</a:t>
            </a:r>
            <a:r>
              <a:rPr dirty="0" sz="1550" spc="75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550" spc="-10" b="1">
                <a:solidFill>
                  <a:srgbClr val="FFFFFF"/>
                </a:solidFill>
                <a:latin typeface="Calibri"/>
                <a:cs typeface="Calibri"/>
              </a:rPr>
              <a:t>tarihe </a:t>
            </a:r>
            <a:r>
              <a:rPr dirty="0" sz="1550" b="1">
                <a:solidFill>
                  <a:srgbClr val="FFFFFF"/>
                </a:solidFill>
                <a:latin typeface="Calibri"/>
                <a:cs typeface="Calibri"/>
              </a:rPr>
              <a:t>kadar</a:t>
            </a:r>
            <a:r>
              <a:rPr dirty="0" sz="1550" spc="55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550" spc="-10">
                <a:solidFill>
                  <a:srgbClr val="FFFFFF"/>
                </a:solidFill>
                <a:latin typeface="Calibri"/>
                <a:cs typeface="Calibri"/>
              </a:rPr>
              <a:t>verilen </a:t>
            </a:r>
            <a:r>
              <a:rPr dirty="0" sz="1550">
                <a:solidFill>
                  <a:srgbClr val="FFFFFF"/>
                </a:solidFill>
                <a:latin typeface="Calibri"/>
                <a:cs typeface="Calibri"/>
              </a:rPr>
              <a:t>azami</a:t>
            </a:r>
            <a:r>
              <a:rPr dirty="0" sz="1550" spc="-7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550">
                <a:solidFill>
                  <a:srgbClr val="FFFFFF"/>
                </a:solidFill>
                <a:latin typeface="Calibri"/>
                <a:cs typeface="Calibri"/>
              </a:rPr>
              <a:t>3</a:t>
            </a:r>
            <a:r>
              <a:rPr dirty="0" sz="1550" spc="2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550">
                <a:solidFill>
                  <a:srgbClr val="FFFFFF"/>
                </a:solidFill>
                <a:latin typeface="Calibri"/>
                <a:cs typeface="Calibri"/>
              </a:rPr>
              <a:t>aya</a:t>
            </a:r>
            <a:r>
              <a:rPr dirty="0" sz="1550" spc="-20">
                <a:solidFill>
                  <a:srgbClr val="FFFFFF"/>
                </a:solidFill>
                <a:latin typeface="Calibri"/>
                <a:cs typeface="Calibri"/>
              </a:rPr>
              <a:t> kadar </a:t>
            </a:r>
            <a:r>
              <a:rPr dirty="0" sz="1550">
                <a:solidFill>
                  <a:srgbClr val="FFFFFF"/>
                </a:solidFill>
                <a:latin typeface="Calibri"/>
                <a:cs typeface="Calibri"/>
              </a:rPr>
              <a:t>ek</a:t>
            </a:r>
            <a:r>
              <a:rPr dirty="0" sz="1550" spc="3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550" spc="-20">
                <a:solidFill>
                  <a:srgbClr val="FFFFFF"/>
                </a:solidFill>
                <a:latin typeface="Calibri"/>
                <a:cs typeface="Calibri"/>
              </a:rPr>
              <a:t>süre</a:t>
            </a:r>
            <a:endParaRPr sz="1550">
              <a:latin typeface="Calibri"/>
              <a:cs typeface="Calibri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2113660" y="4675123"/>
            <a:ext cx="1560830" cy="1058545"/>
            <a:chOff x="2113660" y="4675123"/>
            <a:chExt cx="1560830" cy="1058545"/>
          </a:xfrm>
        </p:grpSpPr>
        <p:sp>
          <p:nvSpPr>
            <p:cNvPr id="8" name="object 8"/>
            <p:cNvSpPr/>
            <p:nvPr/>
          </p:nvSpPr>
          <p:spPr>
            <a:xfrm>
              <a:off x="2116835" y="4678298"/>
              <a:ext cx="1554480" cy="1052195"/>
            </a:xfrm>
            <a:custGeom>
              <a:avLst/>
              <a:gdLst/>
              <a:ahLst/>
              <a:cxnLst/>
              <a:rect l="l" t="t" r="r" b="b"/>
              <a:pathLst>
                <a:path w="1554479" h="1052195">
                  <a:moveTo>
                    <a:pt x="1492630" y="0"/>
                  </a:moveTo>
                  <a:lnTo>
                    <a:pt x="61849" y="0"/>
                  </a:lnTo>
                  <a:lnTo>
                    <a:pt x="37772" y="8268"/>
                  </a:lnTo>
                  <a:lnTo>
                    <a:pt x="18113" y="30813"/>
                  </a:lnTo>
                  <a:lnTo>
                    <a:pt x="4859" y="64240"/>
                  </a:lnTo>
                  <a:lnTo>
                    <a:pt x="0" y="105156"/>
                  </a:lnTo>
                  <a:lnTo>
                    <a:pt x="0" y="946670"/>
                  </a:lnTo>
                  <a:lnTo>
                    <a:pt x="4859" y="987611"/>
                  </a:lnTo>
                  <a:lnTo>
                    <a:pt x="18113" y="1021045"/>
                  </a:lnTo>
                  <a:lnTo>
                    <a:pt x="37772" y="1043586"/>
                  </a:lnTo>
                  <a:lnTo>
                    <a:pt x="61849" y="1051852"/>
                  </a:lnTo>
                  <a:lnTo>
                    <a:pt x="1492630" y="1051852"/>
                  </a:lnTo>
                  <a:lnTo>
                    <a:pt x="1516707" y="1043586"/>
                  </a:lnTo>
                  <a:lnTo>
                    <a:pt x="1536366" y="1021045"/>
                  </a:lnTo>
                  <a:lnTo>
                    <a:pt x="1549620" y="987611"/>
                  </a:lnTo>
                  <a:lnTo>
                    <a:pt x="1554479" y="946670"/>
                  </a:lnTo>
                  <a:lnTo>
                    <a:pt x="1554479" y="105156"/>
                  </a:lnTo>
                  <a:lnTo>
                    <a:pt x="1549620" y="64240"/>
                  </a:lnTo>
                  <a:lnTo>
                    <a:pt x="1536366" y="30813"/>
                  </a:lnTo>
                  <a:lnTo>
                    <a:pt x="1516707" y="8268"/>
                  </a:lnTo>
                  <a:lnTo>
                    <a:pt x="149263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" name="object 9"/>
            <p:cNvSpPr/>
            <p:nvPr/>
          </p:nvSpPr>
          <p:spPr>
            <a:xfrm>
              <a:off x="2116835" y="4678298"/>
              <a:ext cx="1554480" cy="1052195"/>
            </a:xfrm>
            <a:custGeom>
              <a:avLst/>
              <a:gdLst/>
              <a:ahLst/>
              <a:cxnLst/>
              <a:rect l="l" t="t" r="r" b="b"/>
              <a:pathLst>
                <a:path w="1554479" h="1052195">
                  <a:moveTo>
                    <a:pt x="0" y="105156"/>
                  </a:moveTo>
                  <a:lnTo>
                    <a:pt x="4859" y="64240"/>
                  </a:lnTo>
                  <a:lnTo>
                    <a:pt x="18113" y="30813"/>
                  </a:lnTo>
                  <a:lnTo>
                    <a:pt x="37772" y="8268"/>
                  </a:lnTo>
                  <a:lnTo>
                    <a:pt x="61849" y="0"/>
                  </a:lnTo>
                  <a:lnTo>
                    <a:pt x="1492630" y="0"/>
                  </a:lnTo>
                  <a:lnTo>
                    <a:pt x="1516707" y="8268"/>
                  </a:lnTo>
                  <a:lnTo>
                    <a:pt x="1536366" y="30813"/>
                  </a:lnTo>
                  <a:lnTo>
                    <a:pt x="1549620" y="64240"/>
                  </a:lnTo>
                  <a:lnTo>
                    <a:pt x="1554479" y="105156"/>
                  </a:lnTo>
                  <a:lnTo>
                    <a:pt x="1554479" y="946670"/>
                  </a:lnTo>
                  <a:lnTo>
                    <a:pt x="1549620" y="987611"/>
                  </a:lnTo>
                  <a:lnTo>
                    <a:pt x="1536366" y="1021045"/>
                  </a:lnTo>
                  <a:lnTo>
                    <a:pt x="1516707" y="1043586"/>
                  </a:lnTo>
                  <a:lnTo>
                    <a:pt x="1492630" y="1051852"/>
                  </a:lnTo>
                  <a:lnTo>
                    <a:pt x="61849" y="1051852"/>
                  </a:lnTo>
                  <a:lnTo>
                    <a:pt x="37772" y="1043586"/>
                  </a:lnTo>
                  <a:lnTo>
                    <a:pt x="18113" y="1021045"/>
                  </a:lnTo>
                  <a:lnTo>
                    <a:pt x="4859" y="987611"/>
                  </a:lnTo>
                  <a:lnTo>
                    <a:pt x="0" y="946670"/>
                  </a:lnTo>
                  <a:lnTo>
                    <a:pt x="0" y="105156"/>
                  </a:lnTo>
                  <a:close/>
                </a:path>
              </a:pathLst>
            </a:custGeom>
            <a:ln w="6350">
              <a:solidFill>
                <a:srgbClr val="163B74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0" name="object 10"/>
          <p:cNvSpPr txBox="1"/>
          <p:nvPr/>
        </p:nvSpPr>
        <p:spPr>
          <a:xfrm>
            <a:off x="2313051" y="4874577"/>
            <a:ext cx="1164590" cy="608330"/>
          </a:xfrm>
          <a:prstGeom prst="rect">
            <a:avLst/>
          </a:prstGeom>
        </p:spPr>
        <p:txBody>
          <a:bodyPr wrap="square" lIns="0" tIns="49530" rIns="0" bIns="0" rtlCol="0" vert="horz">
            <a:spAutoFit/>
          </a:bodyPr>
          <a:lstStyle/>
          <a:p>
            <a:pPr marL="12700" marR="5080" indent="283210">
              <a:lnSpc>
                <a:spcPts val="2160"/>
              </a:lnSpc>
              <a:spcBef>
                <a:spcPts val="390"/>
              </a:spcBef>
            </a:pPr>
            <a:r>
              <a:rPr dirty="0" sz="2000" spc="-20" b="1">
                <a:solidFill>
                  <a:srgbClr val="1F3863"/>
                </a:solidFill>
                <a:latin typeface="Calibri"/>
                <a:cs typeface="Calibri"/>
              </a:rPr>
              <a:t>SÜRE </a:t>
            </a:r>
            <a:r>
              <a:rPr dirty="0" sz="2000" spc="-25" b="1">
                <a:solidFill>
                  <a:srgbClr val="1F3863"/>
                </a:solidFill>
                <a:latin typeface="Calibri"/>
                <a:cs typeface="Calibri"/>
              </a:rPr>
              <a:t>KAYDIRIMI</a:t>
            </a:r>
            <a:endParaRPr sz="2000">
              <a:latin typeface="Calibri"/>
              <a:cs typeface="Calibri"/>
            </a:endParaRPr>
          </a:p>
        </p:txBody>
      </p:sp>
      <p:grpSp>
        <p:nvGrpSpPr>
          <p:cNvPr id="11" name="object 11"/>
          <p:cNvGrpSpPr/>
          <p:nvPr/>
        </p:nvGrpSpPr>
        <p:grpSpPr>
          <a:xfrm>
            <a:off x="3988180" y="2708655"/>
            <a:ext cx="1954530" cy="2649855"/>
            <a:chOff x="3988180" y="2708655"/>
            <a:chExt cx="1954530" cy="2649855"/>
          </a:xfrm>
        </p:grpSpPr>
        <p:sp>
          <p:nvSpPr>
            <p:cNvPr id="12" name="object 12"/>
            <p:cNvSpPr/>
            <p:nvPr/>
          </p:nvSpPr>
          <p:spPr>
            <a:xfrm>
              <a:off x="3991355" y="2711830"/>
              <a:ext cx="1948180" cy="2643505"/>
            </a:xfrm>
            <a:custGeom>
              <a:avLst/>
              <a:gdLst/>
              <a:ahLst/>
              <a:cxnLst/>
              <a:rect l="l" t="t" r="r" b="b"/>
              <a:pathLst>
                <a:path w="1948179" h="2643504">
                  <a:moveTo>
                    <a:pt x="1787017" y="0"/>
                  </a:moveTo>
                  <a:lnTo>
                    <a:pt x="160655" y="0"/>
                  </a:lnTo>
                  <a:lnTo>
                    <a:pt x="123803" y="6982"/>
                  </a:lnTo>
                  <a:lnTo>
                    <a:pt x="89983" y="26872"/>
                  </a:lnTo>
                  <a:lnTo>
                    <a:pt x="60154" y="58083"/>
                  </a:lnTo>
                  <a:lnTo>
                    <a:pt x="35279" y="99028"/>
                  </a:lnTo>
                  <a:lnTo>
                    <a:pt x="16321" y="148123"/>
                  </a:lnTo>
                  <a:lnTo>
                    <a:pt x="4240" y="203780"/>
                  </a:lnTo>
                  <a:lnTo>
                    <a:pt x="0" y="264414"/>
                  </a:lnTo>
                  <a:lnTo>
                    <a:pt x="0" y="2378964"/>
                  </a:lnTo>
                  <a:lnTo>
                    <a:pt x="4240" y="2439597"/>
                  </a:lnTo>
                  <a:lnTo>
                    <a:pt x="16321" y="2495254"/>
                  </a:lnTo>
                  <a:lnTo>
                    <a:pt x="35279" y="2544349"/>
                  </a:lnTo>
                  <a:lnTo>
                    <a:pt x="60154" y="2585294"/>
                  </a:lnTo>
                  <a:lnTo>
                    <a:pt x="89983" y="2616505"/>
                  </a:lnTo>
                  <a:lnTo>
                    <a:pt x="123803" y="2636395"/>
                  </a:lnTo>
                  <a:lnTo>
                    <a:pt x="160655" y="2643378"/>
                  </a:lnTo>
                  <a:lnTo>
                    <a:pt x="1787017" y="2643378"/>
                  </a:lnTo>
                  <a:lnTo>
                    <a:pt x="1857688" y="2616505"/>
                  </a:lnTo>
                  <a:lnTo>
                    <a:pt x="1887517" y="2585294"/>
                  </a:lnTo>
                  <a:lnTo>
                    <a:pt x="1912392" y="2544349"/>
                  </a:lnTo>
                  <a:lnTo>
                    <a:pt x="1931350" y="2495254"/>
                  </a:lnTo>
                  <a:lnTo>
                    <a:pt x="1943431" y="2439597"/>
                  </a:lnTo>
                  <a:lnTo>
                    <a:pt x="1947672" y="2378964"/>
                  </a:lnTo>
                  <a:lnTo>
                    <a:pt x="1947672" y="264414"/>
                  </a:lnTo>
                  <a:lnTo>
                    <a:pt x="1943431" y="203780"/>
                  </a:lnTo>
                  <a:lnTo>
                    <a:pt x="1931350" y="148123"/>
                  </a:lnTo>
                  <a:lnTo>
                    <a:pt x="1912392" y="99028"/>
                  </a:lnTo>
                  <a:lnTo>
                    <a:pt x="1887517" y="58083"/>
                  </a:lnTo>
                  <a:lnTo>
                    <a:pt x="1857688" y="26872"/>
                  </a:lnTo>
                  <a:lnTo>
                    <a:pt x="1823868" y="6982"/>
                  </a:lnTo>
                  <a:lnTo>
                    <a:pt x="1787017" y="0"/>
                  </a:lnTo>
                  <a:close/>
                </a:path>
              </a:pathLst>
            </a:custGeom>
            <a:solidFill>
              <a:srgbClr val="1F386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" name="object 13"/>
            <p:cNvSpPr/>
            <p:nvPr/>
          </p:nvSpPr>
          <p:spPr>
            <a:xfrm>
              <a:off x="3991355" y="2711830"/>
              <a:ext cx="1948180" cy="2643505"/>
            </a:xfrm>
            <a:custGeom>
              <a:avLst/>
              <a:gdLst/>
              <a:ahLst/>
              <a:cxnLst/>
              <a:rect l="l" t="t" r="r" b="b"/>
              <a:pathLst>
                <a:path w="1948179" h="2643504">
                  <a:moveTo>
                    <a:pt x="0" y="264414"/>
                  </a:moveTo>
                  <a:lnTo>
                    <a:pt x="4240" y="203780"/>
                  </a:lnTo>
                  <a:lnTo>
                    <a:pt x="16321" y="148123"/>
                  </a:lnTo>
                  <a:lnTo>
                    <a:pt x="35279" y="99028"/>
                  </a:lnTo>
                  <a:lnTo>
                    <a:pt x="60154" y="58083"/>
                  </a:lnTo>
                  <a:lnTo>
                    <a:pt x="89983" y="26872"/>
                  </a:lnTo>
                  <a:lnTo>
                    <a:pt x="123803" y="6982"/>
                  </a:lnTo>
                  <a:lnTo>
                    <a:pt x="160655" y="0"/>
                  </a:lnTo>
                  <a:lnTo>
                    <a:pt x="1787017" y="0"/>
                  </a:lnTo>
                  <a:lnTo>
                    <a:pt x="1857688" y="26872"/>
                  </a:lnTo>
                  <a:lnTo>
                    <a:pt x="1887517" y="58083"/>
                  </a:lnTo>
                  <a:lnTo>
                    <a:pt x="1912392" y="99028"/>
                  </a:lnTo>
                  <a:lnTo>
                    <a:pt x="1931350" y="148123"/>
                  </a:lnTo>
                  <a:lnTo>
                    <a:pt x="1943431" y="203780"/>
                  </a:lnTo>
                  <a:lnTo>
                    <a:pt x="1947672" y="264414"/>
                  </a:lnTo>
                  <a:lnTo>
                    <a:pt x="1947672" y="314760"/>
                  </a:lnTo>
                  <a:lnTo>
                    <a:pt x="1947672" y="365106"/>
                  </a:lnTo>
                  <a:lnTo>
                    <a:pt x="1947672" y="2378964"/>
                  </a:lnTo>
                  <a:lnTo>
                    <a:pt x="1943431" y="2439597"/>
                  </a:lnTo>
                  <a:lnTo>
                    <a:pt x="1931350" y="2495254"/>
                  </a:lnTo>
                  <a:lnTo>
                    <a:pt x="1912392" y="2544349"/>
                  </a:lnTo>
                  <a:lnTo>
                    <a:pt x="1887517" y="2585294"/>
                  </a:lnTo>
                  <a:lnTo>
                    <a:pt x="1857688" y="2616505"/>
                  </a:lnTo>
                  <a:lnTo>
                    <a:pt x="1823868" y="2636395"/>
                  </a:lnTo>
                  <a:lnTo>
                    <a:pt x="1787017" y="2643378"/>
                  </a:lnTo>
                  <a:lnTo>
                    <a:pt x="160655" y="2643378"/>
                  </a:lnTo>
                  <a:lnTo>
                    <a:pt x="89983" y="2616505"/>
                  </a:lnTo>
                  <a:lnTo>
                    <a:pt x="60154" y="2585294"/>
                  </a:lnTo>
                  <a:lnTo>
                    <a:pt x="35279" y="2544349"/>
                  </a:lnTo>
                  <a:lnTo>
                    <a:pt x="16321" y="2495254"/>
                  </a:lnTo>
                  <a:lnTo>
                    <a:pt x="4240" y="2439597"/>
                  </a:lnTo>
                  <a:lnTo>
                    <a:pt x="0" y="2378964"/>
                  </a:lnTo>
                  <a:lnTo>
                    <a:pt x="0" y="264414"/>
                  </a:lnTo>
                  <a:close/>
                </a:path>
              </a:pathLst>
            </a:custGeom>
            <a:ln w="6350">
              <a:solidFill>
                <a:srgbClr val="163B74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4" name="object 14"/>
          <p:cNvSpPr txBox="1"/>
          <p:nvPr/>
        </p:nvSpPr>
        <p:spPr>
          <a:xfrm>
            <a:off x="4137405" y="3212020"/>
            <a:ext cx="1649095" cy="2025650"/>
          </a:xfrm>
          <a:prstGeom prst="rect">
            <a:avLst/>
          </a:prstGeom>
        </p:spPr>
        <p:txBody>
          <a:bodyPr wrap="square" lIns="0" tIns="38100" rIns="0" bIns="0" rtlCol="0" vert="horz">
            <a:spAutoFit/>
          </a:bodyPr>
          <a:lstStyle/>
          <a:p>
            <a:pPr algn="ctr" marL="12700" marR="5080">
              <a:lnSpc>
                <a:spcPts val="1730"/>
              </a:lnSpc>
              <a:spcBef>
                <a:spcPts val="300"/>
              </a:spcBef>
            </a:pPr>
            <a:r>
              <a:rPr dirty="0" sz="1550">
                <a:solidFill>
                  <a:srgbClr val="FFFFFF"/>
                </a:solidFill>
                <a:latin typeface="Calibri"/>
                <a:cs typeface="Calibri"/>
              </a:rPr>
              <a:t>DİİB</a:t>
            </a:r>
            <a:r>
              <a:rPr dirty="0" sz="1550" spc="9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550" spc="-10" b="1">
                <a:solidFill>
                  <a:srgbClr val="FFFFFF"/>
                </a:solidFill>
                <a:latin typeface="Calibri"/>
                <a:cs typeface="Calibri"/>
              </a:rPr>
              <a:t>ihracat </a:t>
            </a:r>
            <a:r>
              <a:rPr dirty="0" sz="1550" b="1">
                <a:solidFill>
                  <a:srgbClr val="FFFFFF"/>
                </a:solidFill>
                <a:latin typeface="Calibri"/>
                <a:cs typeface="Calibri"/>
              </a:rPr>
              <a:t>taahhüdünün</a:t>
            </a:r>
            <a:r>
              <a:rPr dirty="0" sz="1550" spc="50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550" b="1">
                <a:solidFill>
                  <a:srgbClr val="FFFFFF"/>
                </a:solidFill>
                <a:latin typeface="Calibri"/>
                <a:cs typeface="Calibri"/>
              </a:rPr>
              <a:t>en</a:t>
            </a:r>
            <a:r>
              <a:rPr dirty="0" sz="1550" spc="140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550" spc="-25" b="1">
                <a:solidFill>
                  <a:srgbClr val="FFFFFF"/>
                </a:solidFill>
                <a:latin typeface="Calibri"/>
                <a:cs typeface="Calibri"/>
              </a:rPr>
              <a:t>az</a:t>
            </a:r>
            <a:endParaRPr sz="1550">
              <a:latin typeface="Calibri"/>
              <a:cs typeface="Calibri"/>
            </a:endParaRPr>
          </a:p>
          <a:p>
            <a:pPr algn="ctr" marL="8255">
              <a:lnSpc>
                <a:spcPts val="1630"/>
              </a:lnSpc>
            </a:pPr>
            <a:r>
              <a:rPr dirty="0" sz="1550" spc="-10" b="1">
                <a:solidFill>
                  <a:srgbClr val="FFFFFF"/>
                </a:solidFill>
                <a:latin typeface="Calibri"/>
                <a:cs typeface="Calibri"/>
              </a:rPr>
              <a:t>%25’ini</a:t>
            </a:r>
            <a:endParaRPr sz="1550">
              <a:latin typeface="Calibri"/>
              <a:cs typeface="Calibri"/>
            </a:endParaRPr>
          </a:p>
          <a:p>
            <a:pPr algn="ctr" marL="21590" marR="12065" indent="-12700">
              <a:lnSpc>
                <a:spcPts val="1730"/>
              </a:lnSpc>
              <a:spcBef>
                <a:spcPts val="100"/>
              </a:spcBef>
            </a:pPr>
            <a:r>
              <a:rPr dirty="0" sz="1550" spc="-10">
                <a:solidFill>
                  <a:srgbClr val="FFFFFF"/>
                </a:solidFill>
                <a:latin typeface="Calibri"/>
                <a:cs typeface="Calibri"/>
              </a:rPr>
              <a:t>gerçekleştiren </a:t>
            </a:r>
            <a:r>
              <a:rPr dirty="0" sz="1550" spc="10">
                <a:solidFill>
                  <a:srgbClr val="FFFFFF"/>
                </a:solidFill>
                <a:latin typeface="Calibri"/>
                <a:cs typeface="Calibri"/>
              </a:rPr>
              <a:t>firmalara</a:t>
            </a:r>
            <a:r>
              <a:rPr dirty="0" sz="1550" spc="9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550" spc="-20" b="1">
                <a:solidFill>
                  <a:srgbClr val="FFFFFF"/>
                </a:solidFill>
                <a:latin typeface="Calibri"/>
                <a:cs typeface="Calibri"/>
              </a:rPr>
              <a:t>belge </a:t>
            </a:r>
            <a:r>
              <a:rPr dirty="0" sz="1550" b="1">
                <a:solidFill>
                  <a:srgbClr val="FFFFFF"/>
                </a:solidFill>
                <a:latin typeface="Calibri"/>
                <a:cs typeface="Calibri"/>
              </a:rPr>
              <a:t>orijinal</a:t>
            </a:r>
            <a:r>
              <a:rPr dirty="0" sz="1550" spc="125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550" spc="-10" b="1">
                <a:solidFill>
                  <a:srgbClr val="FFFFFF"/>
                </a:solidFill>
                <a:latin typeface="Calibri"/>
                <a:cs typeface="Calibri"/>
              </a:rPr>
              <a:t>süresinin </a:t>
            </a:r>
            <a:r>
              <a:rPr dirty="0" sz="1550" b="1">
                <a:solidFill>
                  <a:srgbClr val="FFFFFF"/>
                </a:solidFill>
                <a:latin typeface="Calibri"/>
                <a:cs typeface="Calibri"/>
              </a:rPr>
              <a:t>yarısı</a:t>
            </a:r>
            <a:r>
              <a:rPr dirty="0" sz="1550" spc="125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550" b="1">
                <a:solidFill>
                  <a:srgbClr val="FFFFFF"/>
                </a:solidFill>
                <a:latin typeface="Calibri"/>
                <a:cs typeface="Calibri"/>
              </a:rPr>
              <a:t>kadar</a:t>
            </a:r>
            <a:r>
              <a:rPr dirty="0" sz="1550" spc="25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550" spc="-10">
                <a:solidFill>
                  <a:srgbClr val="FFFFFF"/>
                </a:solidFill>
                <a:latin typeface="Calibri"/>
                <a:cs typeface="Calibri"/>
              </a:rPr>
              <a:t>verilen </a:t>
            </a:r>
            <a:r>
              <a:rPr dirty="0" sz="1550" spc="20">
                <a:solidFill>
                  <a:srgbClr val="FFFFFF"/>
                </a:solidFill>
                <a:latin typeface="Calibri"/>
                <a:cs typeface="Calibri"/>
              </a:rPr>
              <a:t>performansa</a:t>
            </a:r>
            <a:r>
              <a:rPr dirty="0" sz="1550" spc="6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550" spc="-10">
                <a:solidFill>
                  <a:srgbClr val="FFFFFF"/>
                </a:solidFill>
                <a:latin typeface="Calibri"/>
                <a:cs typeface="Calibri"/>
              </a:rPr>
              <a:t>dayalı </a:t>
            </a:r>
            <a:r>
              <a:rPr dirty="0" sz="1550">
                <a:solidFill>
                  <a:srgbClr val="FFFFFF"/>
                </a:solidFill>
                <a:latin typeface="Calibri"/>
                <a:cs typeface="Calibri"/>
              </a:rPr>
              <a:t>ek</a:t>
            </a:r>
            <a:r>
              <a:rPr dirty="0" sz="1550" spc="3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550" spc="-20">
                <a:solidFill>
                  <a:srgbClr val="FFFFFF"/>
                </a:solidFill>
                <a:latin typeface="Calibri"/>
                <a:cs typeface="Calibri"/>
              </a:rPr>
              <a:t>süre</a:t>
            </a:r>
            <a:endParaRPr sz="1550">
              <a:latin typeface="Calibri"/>
              <a:cs typeface="Calibri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4408804" y="1848992"/>
            <a:ext cx="1661795" cy="1058545"/>
            <a:chOff x="4408804" y="1848992"/>
            <a:chExt cx="1661795" cy="1058545"/>
          </a:xfrm>
        </p:grpSpPr>
        <p:sp>
          <p:nvSpPr>
            <p:cNvPr id="16" name="object 16"/>
            <p:cNvSpPr/>
            <p:nvPr/>
          </p:nvSpPr>
          <p:spPr>
            <a:xfrm>
              <a:off x="4411979" y="1852167"/>
              <a:ext cx="1655445" cy="1052195"/>
            </a:xfrm>
            <a:custGeom>
              <a:avLst/>
              <a:gdLst/>
              <a:ahLst/>
              <a:cxnLst/>
              <a:rect l="l" t="t" r="r" b="b"/>
              <a:pathLst>
                <a:path w="1655445" h="1052195">
                  <a:moveTo>
                    <a:pt x="1589278" y="0"/>
                  </a:moveTo>
                  <a:lnTo>
                    <a:pt x="65786" y="0"/>
                  </a:lnTo>
                  <a:lnTo>
                    <a:pt x="40183" y="8251"/>
                  </a:lnTo>
                  <a:lnTo>
                    <a:pt x="19272" y="30765"/>
                  </a:lnTo>
                  <a:lnTo>
                    <a:pt x="5171" y="64186"/>
                  </a:lnTo>
                  <a:lnTo>
                    <a:pt x="0" y="105156"/>
                  </a:lnTo>
                  <a:lnTo>
                    <a:pt x="0" y="946658"/>
                  </a:lnTo>
                  <a:lnTo>
                    <a:pt x="5171" y="987573"/>
                  </a:lnTo>
                  <a:lnTo>
                    <a:pt x="19272" y="1021000"/>
                  </a:lnTo>
                  <a:lnTo>
                    <a:pt x="40183" y="1043545"/>
                  </a:lnTo>
                  <a:lnTo>
                    <a:pt x="65786" y="1051814"/>
                  </a:lnTo>
                  <a:lnTo>
                    <a:pt x="1589278" y="1051814"/>
                  </a:lnTo>
                  <a:lnTo>
                    <a:pt x="1614880" y="1043545"/>
                  </a:lnTo>
                  <a:lnTo>
                    <a:pt x="1635791" y="1021000"/>
                  </a:lnTo>
                  <a:lnTo>
                    <a:pt x="1649892" y="987573"/>
                  </a:lnTo>
                  <a:lnTo>
                    <a:pt x="1655064" y="946658"/>
                  </a:lnTo>
                  <a:lnTo>
                    <a:pt x="1655064" y="105156"/>
                  </a:lnTo>
                  <a:lnTo>
                    <a:pt x="1649892" y="64186"/>
                  </a:lnTo>
                  <a:lnTo>
                    <a:pt x="1635791" y="30765"/>
                  </a:lnTo>
                  <a:lnTo>
                    <a:pt x="1614880" y="8251"/>
                  </a:lnTo>
                  <a:lnTo>
                    <a:pt x="158927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7" name="object 17"/>
            <p:cNvSpPr/>
            <p:nvPr/>
          </p:nvSpPr>
          <p:spPr>
            <a:xfrm>
              <a:off x="4411979" y="1852167"/>
              <a:ext cx="1655445" cy="1052195"/>
            </a:xfrm>
            <a:custGeom>
              <a:avLst/>
              <a:gdLst/>
              <a:ahLst/>
              <a:cxnLst/>
              <a:rect l="l" t="t" r="r" b="b"/>
              <a:pathLst>
                <a:path w="1655445" h="1052195">
                  <a:moveTo>
                    <a:pt x="0" y="105156"/>
                  </a:moveTo>
                  <a:lnTo>
                    <a:pt x="5171" y="64186"/>
                  </a:lnTo>
                  <a:lnTo>
                    <a:pt x="19272" y="30765"/>
                  </a:lnTo>
                  <a:lnTo>
                    <a:pt x="40183" y="8251"/>
                  </a:lnTo>
                  <a:lnTo>
                    <a:pt x="65786" y="0"/>
                  </a:lnTo>
                  <a:lnTo>
                    <a:pt x="1589278" y="0"/>
                  </a:lnTo>
                  <a:lnTo>
                    <a:pt x="1614880" y="8251"/>
                  </a:lnTo>
                  <a:lnTo>
                    <a:pt x="1635791" y="30765"/>
                  </a:lnTo>
                  <a:lnTo>
                    <a:pt x="1649892" y="64186"/>
                  </a:lnTo>
                  <a:lnTo>
                    <a:pt x="1655064" y="105156"/>
                  </a:lnTo>
                  <a:lnTo>
                    <a:pt x="1655064" y="946658"/>
                  </a:lnTo>
                  <a:lnTo>
                    <a:pt x="1649892" y="987573"/>
                  </a:lnTo>
                  <a:lnTo>
                    <a:pt x="1635791" y="1021000"/>
                  </a:lnTo>
                  <a:lnTo>
                    <a:pt x="1614880" y="1043545"/>
                  </a:lnTo>
                  <a:lnTo>
                    <a:pt x="1589278" y="1051814"/>
                  </a:lnTo>
                  <a:lnTo>
                    <a:pt x="65786" y="1051814"/>
                  </a:lnTo>
                  <a:lnTo>
                    <a:pt x="40183" y="1043545"/>
                  </a:lnTo>
                  <a:lnTo>
                    <a:pt x="19272" y="1021000"/>
                  </a:lnTo>
                  <a:lnTo>
                    <a:pt x="5171" y="987573"/>
                  </a:lnTo>
                  <a:lnTo>
                    <a:pt x="0" y="946658"/>
                  </a:lnTo>
                  <a:lnTo>
                    <a:pt x="0" y="105156"/>
                  </a:lnTo>
                  <a:close/>
                </a:path>
              </a:pathLst>
            </a:custGeom>
            <a:ln w="6349">
              <a:solidFill>
                <a:srgbClr val="163B74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8" name="object 18"/>
          <p:cNvSpPr txBox="1"/>
          <p:nvPr/>
        </p:nvSpPr>
        <p:spPr>
          <a:xfrm>
            <a:off x="4472559" y="2178367"/>
            <a:ext cx="1535430" cy="333375"/>
          </a:xfrm>
          <a:prstGeom prst="rect">
            <a:avLst/>
          </a:prstGeom>
        </p:spPr>
        <p:txBody>
          <a:bodyPr wrap="square" lIns="0" tIns="14604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dirty="0" sz="2000" spc="-10" b="1">
                <a:solidFill>
                  <a:srgbClr val="1F3863"/>
                </a:solidFill>
                <a:latin typeface="Calibri"/>
                <a:cs typeface="Calibri"/>
              </a:rPr>
              <a:t>PERFORMANS</a:t>
            </a:r>
            <a:endParaRPr sz="2000">
              <a:latin typeface="Calibri"/>
              <a:cs typeface="Calibri"/>
            </a:endParaRPr>
          </a:p>
        </p:txBody>
      </p:sp>
      <p:grpSp>
        <p:nvGrpSpPr>
          <p:cNvPr id="19" name="object 19"/>
          <p:cNvGrpSpPr/>
          <p:nvPr/>
        </p:nvGrpSpPr>
        <p:grpSpPr>
          <a:xfrm>
            <a:off x="6255892" y="2708655"/>
            <a:ext cx="1753235" cy="2458085"/>
            <a:chOff x="6255892" y="2708655"/>
            <a:chExt cx="1753235" cy="2458085"/>
          </a:xfrm>
        </p:grpSpPr>
        <p:sp>
          <p:nvSpPr>
            <p:cNvPr id="20" name="object 20"/>
            <p:cNvSpPr/>
            <p:nvPr/>
          </p:nvSpPr>
          <p:spPr>
            <a:xfrm>
              <a:off x="6259067" y="2711830"/>
              <a:ext cx="1746885" cy="2451735"/>
            </a:xfrm>
            <a:custGeom>
              <a:avLst/>
              <a:gdLst/>
              <a:ahLst/>
              <a:cxnLst/>
              <a:rect l="l" t="t" r="r" b="b"/>
              <a:pathLst>
                <a:path w="1746884" h="2451735">
                  <a:moveTo>
                    <a:pt x="1602486" y="0"/>
                  </a:moveTo>
                  <a:lnTo>
                    <a:pt x="144018" y="0"/>
                  </a:lnTo>
                  <a:lnTo>
                    <a:pt x="111007" y="6472"/>
                  </a:lnTo>
                  <a:lnTo>
                    <a:pt x="53957" y="53844"/>
                  </a:lnTo>
                  <a:lnTo>
                    <a:pt x="31650" y="91801"/>
                  </a:lnTo>
                  <a:lnTo>
                    <a:pt x="14644" y="137311"/>
                  </a:lnTo>
                  <a:lnTo>
                    <a:pt x="3805" y="188904"/>
                  </a:lnTo>
                  <a:lnTo>
                    <a:pt x="0" y="245110"/>
                  </a:lnTo>
                  <a:lnTo>
                    <a:pt x="0" y="2206117"/>
                  </a:lnTo>
                  <a:lnTo>
                    <a:pt x="3805" y="2262322"/>
                  </a:lnTo>
                  <a:lnTo>
                    <a:pt x="14644" y="2313915"/>
                  </a:lnTo>
                  <a:lnTo>
                    <a:pt x="31650" y="2359425"/>
                  </a:lnTo>
                  <a:lnTo>
                    <a:pt x="53957" y="2397382"/>
                  </a:lnTo>
                  <a:lnTo>
                    <a:pt x="80698" y="2426315"/>
                  </a:lnTo>
                  <a:lnTo>
                    <a:pt x="144018" y="2451227"/>
                  </a:lnTo>
                  <a:lnTo>
                    <a:pt x="1602486" y="2451227"/>
                  </a:lnTo>
                  <a:lnTo>
                    <a:pt x="1665805" y="2426315"/>
                  </a:lnTo>
                  <a:lnTo>
                    <a:pt x="1692546" y="2397382"/>
                  </a:lnTo>
                  <a:lnTo>
                    <a:pt x="1714853" y="2359425"/>
                  </a:lnTo>
                  <a:lnTo>
                    <a:pt x="1731859" y="2313915"/>
                  </a:lnTo>
                  <a:lnTo>
                    <a:pt x="1742698" y="2262322"/>
                  </a:lnTo>
                  <a:lnTo>
                    <a:pt x="1746504" y="2206117"/>
                  </a:lnTo>
                  <a:lnTo>
                    <a:pt x="1746504" y="245110"/>
                  </a:lnTo>
                  <a:lnTo>
                    <a:pt x="1742698" y="188904"/>
                  </a:lnTo>
                  <a:lnTo>
                    <a:pt x="1731859" y="137311"/>
                  </a:lnTo>
                  <a:lnTo>
                    <a:pt x="1714853" y="91801"/>
                  </a:lnTo>
                  <a:lnTo>
                    <a:pt x="1692546" y="53844"/>
                  </a:lnTo>
                  <a:lnTo>
                    <a:pt x="1665805" y="24911"/>
                  </a:lnTo>
                  <a:lnTo>
                    <a:pt x="1602486" y="0"/>
                  </a:lnTo>
                  <a:close/>
                </a:path>
              </a:pathLst>
            </a:custGeom>
            <a:solidFill>
              <a:srgbClr val="1F386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1" name="object 21"/>
            <p:cNvSpPr/>
            <p:nvPr/>
          </p:nvSpPr>
          <p:spPr>
            <a:xfrm>
              <a:off x="6259067" y="2711830"/>
              <a:ext cx="1746885" cy="2451735"/>
            </a:xfrm>
            <a:custGeom>
              <a:avLst/>
              <a:gdLst/>
              <a:ahLst/>
              <a:cxnLst/>
              <a:rect l="l" t="t" r="r" b="b"/>
              <a:pathLst>
                <a:path w="1746884" h="2451735">
                  <a:moveTo>
                    <a:pt x="0" y="245110"/>
                  </a:moveTo>
                  <a:lnTo>
                    <a:pt x="3805" y="188904"/>
                  </a:lnTo>
                  <a:lnTo>
                    <a:pt x="14644" y="137311"/>
                  </a:lnTo>
                  <a:lnTo>
                    <a:pt x="31650" y="91801"/>
                  </a:lnTo>
                  <a:lnTo>
                    <a:pt x="53957" y="53844"/>
                  </a:lnTo>
                  <a:lnTo>
                    <a:pt x="80698" y="24911"/>
                  </a:lnTo>
                  <a:lnTo>
                    <a:pt x="144018" y="0"/>
                  </a:lnTo>
                  <a:lnTo>
                    <a:pt x="1602486" y="0"/>
                  </a:lnTo>
                  <a:lnTo>
                    <a:pt x="1665805" y="24911"/>
                  </a:lnTo>
                  <a:lnTo>
                    <a:pt x="1692546" y="53844"/>
                  </a:lnTo>
                  <a:lnTo>
                    <a:pt x="1714853" y="91801"/>
                  </a:lnTo>
                  <a:lnTo>
                    <a:pt x="1731859" y="137311"/>
                  </a:lnTo>
                  <a:lnTo>
                    <a:pt x="1742698" y="188904"/>
                  </a:lnTo>
                  <a:lnTo>
                    <a:pt x="1746504" y="245110"/>
                  </a:lnTo>
                  <a:lnTo>
                    <a:pt x="1746504" y="295392"/>
                  </a:lnTo>
                  <a:lnTo>
                    <a:pt x="1746504" y="345674"/>
                  </a:lnTo>
                  <a:lnTo>
                    <a:pt x="1746504" y="2206117"/>
                  </a:lnTo>
                  <a:lnTo>
                    <a:pt x="1742698" y="2262322"/>
                  </a:lnTo>
                  <a:lnTo>
                    <a:pt x="1731859" y="2313915"/>
                  </a:lnTo>
                  <a:lnTo>
                    <a:pt x="1714853" y="2359425"/>
                  </a:lnTo>
                  <a:lnTo>
                    <a:pt x="1692546" y="2397382"/>
                  </a:lnTo>
                  <a:lnTo>
                    <a:pt x="1665805" y="2426315"/>
                  </a:lnTo>
                  <a:lnTo>
                    <a:pt x="1602486" y="2451227"/>
                  </a:lnTo>
                  <a:lnTo>
                    <a:pt x="144018" y="2451227"/>
                  </a:lnTo>
                  <a:lnTo>
                    <a:pt x="80698" y="2426315"/>
                  </a:lnTo>
                  <a:lnTo>
                    <a:pt x="53957" y="2397382"/>
                  </a:lnTo>
                  <a:lnTo>
                    <a:pt x="31650" y="2359425"/>
                  </a:lnTo>
                  <a:lnTo>
                    <a:pt x="14644" y="2313915"/>
                  </a:lnTo>
                  <a:lnTo>
                    <a:pt x="3805" y="2262322"/>
                  </a:lnTo>
                  <a:lnTo>
                    <a:pt x="0" y="2206117"/>
                  </a:lnTo>
                  <a:lnTo>
                    <a:pt x="0" y="245110"/>
                  </a:lnTo>
                  <a:close/>
                </a:path>
              </a:pathLst>
            </a:custGeom>
            <a:ln w="6350">
              <a:solidFill>
                <a:srgbClr val="163B74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22" name="object 22"/>
          <p:cNvSpPr txBox="1"/>
          <p:nvPr/>
        </p:nvSpPr>
        <p:spPr>
          <a:xfrm>
            <a:off x="6322821" y="2840164"/>
            <a:ext cx="1624330" cy="1713230"/>
          </a:xfrm>
          <a:prstGeom prst="rect">
            <a:avLst/>
          </a:prstGeom>
        </p:spPr>
        <p:txBody>
          <a:bodyPr wrap="square" lIns="0" tIns="35560" rIns="0" bIns="0" rtlCol="0" vert="horz">
            <a:spAutoFit/>
          </a:bodyPr>
          <a:lstStyle/>
          <a:p>
            <a:pPr algn="ctr" marL="94615" marR="88265">
              <a:lnSpc>
                <a:spcPct val="90800"/>
              </a:lnSpc>
              <a:spcBef>
                <a:spcPts val="280"/>
              </a:spcBef>
            </a:pPr>
            <a:r>
              <a:rPr dirty="0" sz="1500">
                <a:solidFill>
                  <a:srgbClr val="FFFFFF"/>
                </a:solidFill>
                <a:latin typeface="Calibri"/>
                <a:cs typeface="Calibri"/>
              </a:rPr>
              <a:t>DİİB</a:t>
            </a:r>
            <a:r>
              <a:rPr dirty="0" sz="1500" spc="-5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500" spc="-10">
                <a:solidFill>
                  <a:srgbClr val="FFFFFF"/>
                </a:solidFill>
                <a:latin typeface="Calibri"/>
                <a:cs typeface="Calibri"/>
              </a:rPr>
              <a:t>kapsamındaki </a:t>
            </a:r>
            <a:r>
              <a:rPr dirty="0" sz="1500">
                <a:solidFill>
                  <a:srgbClr val="FFFFFF"/>
                </a:solidFill>
                <a:latin typeface="Calibri"/>
                <a:cs typeface="Calibri"/>
              </a:rPr>
              <a:t>önceden</a:t>
            </a:r>
            <a:r>
              <a:rPr dirty="0" sz="1500" spc="-5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500" spc="-10">
                <a:solidFill>
                  <a:srgbClr val="FFFFFF"/>
                </a:solidFill>
                <a:latin typeface="Calibri"/>
                <a:cs typeface="Calibri"/>
              </a:rPr>
              <a:t>ihracata </a:t>
            </a:r>
            <a:r>
              <a:rPr dirty="0" sz="1500">
                <a:solidFill>
                  <a:srgbClr val="FFFFFF"/>
                </a:solidFill>
                <a:latin typeface="Calibri"/>
                <a:cs typeface="Calibri"/>
              </a:rPr>
              <a:t>tekabül</a:t>
            </a:r>
            <a:r>
              <a:rPr dirty="0" sz="1500" spc="-2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500" spc="-20">
                <a:solidFill>
                  <a:srgbClr val="FFFFFF"/>
                </a:solidFill>
                <a:latin typeface="Calibri"/>
                <a:cs typeface="Calibri"/>
              </a:rPr>
              <a:t>eden </a:t>
            </a:r>
            <a:r>
              <a:rPr dirty="0" sz="1500" spc="-10">
                <a:solidFill>
                  <a:srgbClr val="FFFFFF"/>
                </a:solidFill>
                <a:latin typeface="Calibri"/>
                <a:cs typeface="Calibri"/>
              </a:rPr>
              <a:t>ithalatın</a:t>
            </a:r>
            <a:endParaRPr sz="1500">
              <a:latin typeface="Calibri"/>
              <a:cs typeface="Calibri"/>
            </a:endParaRPr>
          </a:p>
          <a:p>
            <a:pPr algn="ctr" marL="12700" marR="5080">
              <a:lnSpc>
                <a:spcPts val="1660"/>
              </a:lnSpc>
              <a:spcBef>
                <a:spcPts val="30"/>
              </a:spcBef>
            </a:pPr>
            <a:r>
              <a:rPr dirty="0" sz="1550" spc="-10">
                <a:solidFill>
                  <a:srgbClr val="FFFFFF"/>
                </a:solidFill>
                <a:latin typeface="Calibri"/>
                <a:cs typeface="Calibri"/>
              </a:rPr>
              <a:t>tamamlanamaması </a:t>
            </a:r>
            <a:r>
              <a:rPr dirty="0" sz="1500">
                <a:solidFill>
                  <a:srgbClr val="FFFFFF"/>
                </a:solidFill>
                <a:latin typeface="Calibri"/>
                <a:cs typeface="Calibri"/>
              </a:rPr>
              <a:t>halinde</a:t>
            </a:r>
            <a:r>
              <a:rPr dirty="0" sz="1500" spc="1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500" spc="-10">
                <a:solidFill>
                  <a:srgbClr val="FFFFFF"/>
                </a:solidFill>
                <a:latin typeface="Calibri"/>
                <a:cs typeface="Calibri"/>
              </a:rPr>
              <a:t>azami</a:t>
            </a:r>
            <a:r>
              <a:rPr dirty="0" sz="1500" spc="-7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500" spc="-20" b="1">
                <a:solidFill>
                  <a:srgbClr val="FFFFFF"/>
                </a:solidFill>
                <a:latin typeface="Calibri"/>
                <a:cs typeface="Calibri"/>
              </a:rPr>
              <a:t>belge </a:t>
            </a:r>
            <a:r>
              <a:rPr dirty="0" sz="1500" b="1">
                <a:solidFill>
                  <a:srgbClr val="FFFFFF"/>
                </a:solidFill>
                <a:latin typeface="Calibri"/>
                <a:cs typeface="Calibri"/>
              </a:rPr>
              <a:t>orijinal</a:t>
            </a:r>
            <a:r>
              <a:rPr dirty="0" sz="1500" spc="-70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500" spc="-10" b="1">
                <a:solidFill>
                  <a:srgbClr val="FFFFFF"/>
                </a:solidFill>
                <a:latin typeface="Calibri"/>
                <a:cs typeface="Calibri"/>
              </a:rPr>
              <a:t>süresinin</a:t>
            </a:r>
            <a:endParaRPr sz="1500">
              <a:latin typeface="Calibri"/>
              <a:cs typeface="Calibri"/>
            </a:endParaRPr>
          </a:p>
          <a:p>
            <a:pPr algn="ctr" marL="5715">
              <a:lnSpc>
                <a:spcPts val="1550"/>
              </a:lnSpc>
            </a:pPr>
            <a:r>
              <a:rPr dirty="0" sz="1500" b="1">
                <a:solidFill>
                  <a:srgbClr val="FFFFFF"/>
                </a:solidFill>
                <a:latin typeface="Calibri"/>
                <a:cs typeface="Calibri"/>
              </a:rPr>
              <a:t>yarısı</a:t>
            </a:r>
            <a:r>
              <a:rPr dirty="0" sz="1500" spc="-55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500" b="1">
                <a:solidFill>
                  <a:srgbClr val="FFFFFF"/>
                </a:solidFill>
                <a:latin typeface="Calibri"/>
                <a:cs typeface="Calibri"/>
              </a:rPr>
              <a:t>kadar </a:t>
            </a:r>
            <a:r>
              <a:rPr dirty="0" sz="1500">
                <a:solidFill>
                  <a:srgbClr val="FFFFFF"/>
                </a:solidFill>
                <a:latin typeface="Calibri"/>
                <a:cs typeface="Calibri"/>
              </a:rPr>
              <a:t>ek</a:t>
            </a:r>
            <a:r>
              <a:rPr dirty="0" sz="1500" spc="-20">
                <a:solidFill>
                  <a:srgbClr val="FFFFFF"/>
                </a:solidFill>
                <a:latin typeface="Calibri"/>
                <a:cs typeface="Calibri"/>
              </a:rPr>
              <a:t> süre</a:t>
            </a:r>
            <a:endParaRPr sz="1500">
              <a:latin typeface="Calibri"/>
              <a:cs typeface="Calibri"/>
            </a:endParaRPr>
          </a:p>
        </p:txBody>
      </p:sp>
      <p:grpSp>
        <p:nvGrpSpPr>
          <p:cNvPr id="23" name="object 23"/>
          <p:cNvGrpSpPr/>
          <p:nvPr/>
        </p:nvGrpSpPr>
        <p:grpSpPr>
          <a:xfrm>
            <a:off x="6777101" y="4830698"/>
            <a:ext cx="1560830" cy="1058545"/>
            <a:chOff x="6777101" y="4830698"/>
            <a:chExt cx="1560830" cy="1058545"/>
          </a:xfrm>
        </p:grpSpPr>
        <p:sp>
          <p:nvSpPr>
            <p:cNvPr id="24" name="object 24"/>
            <p:cNvSpPr/>
            <p:nvPr/>
          </p:nvSpPr>
          <p:spPr>
            <a:xfrm>
              <a:off x="6780276" y="4833873"/>
              <a:ext cx="1554480" cy="1052195"/>
            </a:xfrm>
            <a:custGeom>
              <a:avLst/>
              <a:gdLst/>
              <a:ahLst/>
              <a:cxnLst/>
              <a:rect l="l" t="t" r="r" b="b"/>
              <a:pathLst>
                <a:path w="1554479" h="1052195">
                  <a:moveTo>
                    <a:pt x="1492630" y="0"/>
                  </a:moveTo>
                  <a:lnTo>
                    <a:pt x="61849" y="0"/>
                  </a:lnTo>
                  <a:lnTo>
                    <a:pt x="37772" y="8251"/>
                  </a:lnTo>
                  <a:lnTo>
                    <a:pt x="18113" y="30765"/>
                  </a:lnTo>
                  <a:lnTo>
                    <a:pt x="4859" y="64186"/>
                  </a:lnTo>
                  <a:lnTo>
                    <a:pt x="0" y="105156"/>
                  </a:lnTo>
                  <a:lnTo>
                    <a:pt x="0" y="946581"/>
                  </a:lnTo>
                  <a:lnTo>
                    <a:pt x="4859" y="987523"/>
                  </a:lnTo>
                  <a:lnTo>
                    <a:pt x="18113" y="1020956"/>
                  </a:lnTo>
                  <a:lnTo>
                    <a:pt x="37772" y="1043497"/>
                  </a:lnTo>
                  <a:lnTo>
                    <a:pt x="61849" y="1051763"/>
                  </a:lnTo>
                  <a:lnTo>
                    <a:pt x="1492630" y="1051763"/>
                  </a:lnTo>
                  <a:lnTo>
                    <a:pt x="1516707" y="1043497"/>
                  </a:lnTo>
                  <a:lnTo>
                    <a:pt x="1536366" y="1020956"/>
                  </a:lnTo>
                  <a:lnTo>
                    <a:pt x="1549620" y="987523"/>
                  </a:lnTo>
                  <a:lnTo>
                    <a:pt x="1554479" y="946581"/>
                  </a:lnTo>
                  <a:lnTo>
                    <a:pt x="1554479" y="105156"/>
                  </a:lnTo>
                  <a:lnTo>
                    <a:pt x="1549620" y="64186"/>
                  </a:lnTo>
                  <a:lnTo>
                    <a:pt x="1536366" y="30765"/>
                  </a:lnTo>
                  <a:lnTo>
                    <a:pt x="1516707" y="8251"/>
                  </a:lnTo>
                  <a:lnTo>
                    <a:pt x="149263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5" name="object 25"/>
            <p:cNvSpPr/>
            <p:nvPr/>
          </p:nvSpPr>
          <p:spPr>
            <a:xfrm>
              <a:off x="6780276" y="4833873"/>
              <a:ext cx="1554480" cy="1052195"/>
            </a:xfrm>
            <a:custGeom>
              <a:avLst/>
              <a:gdLst/>
              <a:ahLst/>
              <a:cxnLst/>
              <a:rect l="l" t="t" r="r" b="b"/>
              <a:pathLst>
                <a:path w="1554479" h="1052195">
                  <a:moveTo>
                    <a:pt x="0" y="105156"/>
                  </a:moveTo>
                  <a:lnTo>
                    <a:pt x="4859" y="64186"/>
                  </a:lnTo>
                  <a:lnTo>
                    <a:pt x="18113" y="30765"/>
                  </a:lnTo>
                  <a:lnTo>
                    <a:pt x="37772" y="8251"/>
                  </a:lnTo>
                  <a:lnTo>
                    <a:pt x="61849" y="0"/>
                  </a:lnTo>
                  <a:lnTo>
                    <a:pt x="1492630" y="0"/>
                  </a:lnTo>
                  <a:lnTo>
                    <a:pt x="1516707" y="8251"/>
                  </a:lnTo>
                  <a:lnTo>
                    <a:pt x="1536366" y="30765"/>
                  </a:lnTo>
                  <a:lnTo>
                    <a:pt x="1549620" y="64186"/>
                  </a:lnTo>
                  <a:lnTo>
                    <a:pt x="1554479" y="105156"/>
                  </a:lnTo>
                  <a:lnTo>
                    <a:pt x="1554479" y="946581"/>
                  </a:lnTo>
                  <a:lnTo>
                    <a:pt x="1549620" y="987523"/>
                  </a:lnTo>
                  <a:lnTo>
                    <a:pt x="1536366" y="1020956"/>
                  </a:lnTo>
                  <a:lnTo>
                    <a:pt x="1516707" y="1043497"/>
                  </a:lnTo>
                  <a:lnTo>
                    <a:pt x="1492630" y="1051763"/>
                  </a:lnTo>
                  <a:lnTo>
                    <a:pt x="61849" y="1051763"/>
                  </a:lnTo>
                  <a:lnTo>
                    <a:pt x="37772" y="1043497"/>
                  </a:lnTo>
                  <a:lnTo>
                    <a:pt x="18113" y="1020956"/>
                  </a:lnTo>
                  <a:lnTo>
                    <a:pt x="4859" y="987523"/>
                  </a:lnTo>
                  <a:lnTo>
                    <a:pt x="0" y="946581"/>
                  </a:lnTo>
                  <a:lnTo>
                    <a:pt x="0" y="105156"/>
                  </a:lnTo>
                  <a:close/>
                </a:path>
              </a:pathLst>
            </a:custGeom>
            <a:ln w="6350">
              <a:solidFill>
                <a:srgbClr val="163B74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26" name="object 26"/>
          <p:cNvSpPr txBox="1"/>
          <p:nvPr/>
        </p:nvSpPr>
        <p:spPr>
          <a:xfrm>
            <a:off x="6867652" y="5164391"/>
            <a:ext cx="1370330" cy="333375"/>
          </a:xfrm>
          <a:prstGeom prst="rect">
            <a:avLst/>
          </a:prstGeom>
        </p:spPr>
        <p:txBody>
          <a:bodyPr wrap="square" lIns="0" tIns="14604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dirty="0" sz="2000" b="1">
                <a:solidFill>
                  <a:srgbClr val="1F3863"/>
                </a:solidFill>
                <a:latin typeface="Calibri"/>
                <a:cs typeface="Calibri"/>
              </a:rPr>
              <a:t>HAKLI</a:t>
            </a:r>
            <a:r>
              <a:rPr dirty="0" sz="2000" spc="-45" b="1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2000" spc="-10" b="1">
                <a:solidFill>
                  <a:srgbClr val="1F3863"/>
                </a:solidFill>
                <a:latin typeface="Calibri"/>
                <a:cs typeface="Calibri"/>
              </a:rPr>
              <a:t>SEBEP</a:t>
            </a:r>
            <a:endParaRPr sz="2000">
              <a:latin typeface="Calibri"/>
              <a:cs typeface="Calibri"/>
            </a:endParaRPr>
          </a:p>
        </p:txBody>
      </p:sp>
      <p:grpSp>
        <p:nvGrpSpPr>
          <p:cNvPr id="27" name="object 27"/>
          <p:cNvGrpSpPr/>
          <p:nvPr/>
        </p:nvGrpSpPr>
        <p:grpSpPr>
          <a:xfrm>
            <a:off x="8523605" y="2708655"/>
            <a:ext cx="1753235" cy="2458085"/>
            <a:chOff x="8523605" y="2708655"/>
            <a:chExt cx="1753235" cy="2458085"/>
          </a:xfrm>
        </p:grpSpPr>
        <p:sp>
          <p:nvSpPr>
            <p:cNvPr id="28" name="object 28"/>
            <p:cNvSpPr/>
            <p:nvPr/>
          </p:nvSpPr>
          <p:spPr>
            <a:xfrm>
              <a:off x="8526780" y="2711830"/>
              <a:ext cx="1746885" cy="2451735"/>
            </a:xfrm>
            <a:custGeom>
              <a:avLst/>
              <a:gdLst/>
              <a:ahLst/>
              <a:cxnLst/>
              <a:rect l="l" t="t" r="r" b="b"/>
              <a:pathLst>
                <a:path w="1746884" h="2451735">
                  <a:moveTo>
                    <a:pt x="1602486" y="0"/>
                  </a:moveTo>
                  <a:lnTo>
                    <a:pt x="144018" y="0"/>
                  </a:lnTo>
                  <a:lnTo>
                    <a:pt x="111007" y="6472"/>
                  </a:lnTo>
                  <a:lnTo>
                    <a:pt x="53957" y="53844"/>
                  </a:lnTo>
                  <a:lnTo>
                    <a:pt x="31650" y="91801"/>
                  </a:lnTo>
                  <a:lnTo>
                    <a:pt x="14644" y="137311"/>
                  </a:lnTo>
                  <a:lnTo>
                    <a:pt x="3805" y="188904"/>
                  </a:lnTo>
                  <a:lnTo>
                    <a:pt x="0" y="245110"/>
                  </a:lnTo>
                  <a:lnTo>
                    <a:pt x="0" y="2206117"/>
                  </a:lnTo>
                  <a:lnTo>
                    <a:pt x="3805" y="2262322"/>
                  </a:lnTo>
                  <a:lnTo>
                    <a:pt x="14644" y="2313915"/>
                  </a:lnTo>
                  <a:lnTo>
                    <a:pt x="31650" y="2359425"/>
                  </a:lnTo>
                  <a:lnTo>
                    <a:pt x="53957" y="2397382"/>
                  </a:lnTo>
                  <a:lnTo>
                    <a:pt x="80698" y="2426315"/>
                  </a:lnTo>
                  <a:lnTo>
                    <a:pt x="144018" y="2451227"/>
                  </a:lnTo>
                  <a:lnTo>
                    <a:pt x="1602486" y="2451227"/>
                  </a:lnTo>
                  <a:lnTo>
                    <a:pt x="1665805" y="2426315"/>
                  </a:lnTo>
                  <a:lnTo>
                    <a:pt x="1692546" y="2397382"/>
                  </a:lnTo>
                  <a:lnTo>
                    <a:pt x="1714853" y="2359425"/>
                  </a:lnTo>
                  <a:lnTo>
                    <a:pt x="1731859" y="2313915"/>
                  </a:lnTo>
                  <a:lnTo>
                    <a:pt x="1742698" y="2262322"/>
                  </a:lnTo>
                  <a:lnTo>
                    <a:pt x="1746503" y="2206117"/>
                  </a:lnTo>
                  <a:lnTo>
                    <a:pt x="1746503" y="245110"/>
                  </a:lnTo>
                  <a:lnTo>
                    <a:pt x="1742698" y="188904"/>
                  </a:lnTo>
                  <a:lnTo>
                    <a:pt x="1731859" y="137311"/>
                  </a:lnTo>
                  <a:lnTo>
                    <a:pt x="1714853" y="91801"/>
                  </a:lnTo>
                  <a:lnTo>
                    <a:pt x="1692546" y="53844"/>
                  </a:lnTo>
                  <a:lnTo>
                    <a:pt x="1665805" y="24911"/>
                  </a:lnTo>
                  <a:lnTo>
                    <a:pt x="1602486" y="0"/>
                  </a:lnTo>
                  <a:close/>
                </a:path>
              </a:pathLst>
            </a:custGeom>
            <a:solidFill>
              <a:srgbClr val="1F386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9" name="object 29"/>
            <p:cNvSpPr/>
            <p:nvPr/>
          </p:nvSpPr>
          <p:spPr>
            <a:xfrm>
              <a:off x="8526780" y="2711830"/>
              <a:ext cx="1746885" cy="2451735"/>
            </a:xfrm>
            <a:custGeom>
              <a:avLst/>
              <a:gdLst/>
              <a:ahLst/>
              <a:cxnLst/>
              <a:rect l="l" t="t" r="r" b="b"/>
              <a:pathLst>
                <a:path w="1746884" h="2451735">
                  <a:moveTo>
                    <a:pt x="0" y="245110"/>
                  </a:moveTo>
                  <a:lnTo>
                    <a:pt x="3805" y="188904"/>
                  </a:lnTo>
                  <a:lnTo>
                    <a:pt x="14644" y="137311"/>
                  </a:lnTo>
                  <a:lnTo>
                    <a:pt x="31650" y="91801"/>
                  </a:lnTo>
                  <a:lnTo>
                    <a:pt x="53957" y="53844"/>
                  </a:lnTo>
                  <a:lnTo>
                    <a:pt x="80698" y="24911"/>
                  </a:lnTo>
                  <a:lnTo>
                    <a:pt x="144018" y="0"/>
                  </a:lnTo>
                  <a:lnTo>
                    <a:pt x="1602486" y="0"/>
                  </a:lnTo>
                  <a:lnTo>
                    <a:pt x="1665805" y="24911"/>
                  </a:lnTo>
                  <a:lnTo>
                    <a:pt x="1692546" y="53844"/>
                  </a:lnTo>
                  <a:lnTo>
                    <a:pt x="1714853" y="91801"/>
                  </a:lnTo>
                  <a:lnTo>
                    <a:pt x="1731859" y="137311"/>
                  </a:lnTo>
                  <a:lnTo>
                    <a:pt x="1742698" y="188904"/>
                  </a:lnTo>
                  <a:lnTo>
                    <a:pt x="1746503" y="245110"/>
                  </a:lnTo>
                  <a:lnTo>
                    <a:pt x="1746503" y="295392"/>
                  </a:lnTo>
                  <a:lnTo>
                    <a:pt x="1746503" y="345674"/>
                  </a:lnTo>
                  <a:lnTo>
                    <a:pt x="1746503" y="2206117"/>
                  </a:lnTo>
                  <a:lnTo>
                    <a:pt x="1742698" y="2262322"/>
                  </a:lnTo>
                  <a:lnTo>
                    <a:pt x="1731859" y="2313915"/>
                  </a:lnTo>
                  <a:lnTo>
                    <a:pt x="1714853" y="2359425"/>
                  </a:lnTo>
                  <a:lnTo>
                    <a:pt x="1692546" y="2397382"/>
                  </a:lnTo>
                  <a:lnTo>
                    <a:pt x="1665805" y="2426315"/>
                  </a:lnTo>
                  <a:lnTo>
                    <a:pt x="1602486" y="2451227"/>
                  </a:lnTo>
                  <a:lnTo>
                    <a:pt x="144018" y="2451227"/>
                  </a:lnTo>
                  <a:lnTo>
                    <a:pt x="80698" y="2426315"/>
                  </a:lnTo>
                  <a:lnTo>
                    <a:pt x="53957" y="2397382"/>
                  </a:lnTo>
                  <a:lnTo>
                    <a:pt x="31650" y="2359425"/>
                  </a:lnTo>
                  <a:lnTo>
                    <a:pt x="14644" y="2313915"/>
                  </a:lnTo>
                  <a:lnTo>
                    <a:pt x="3805" y="2262322"/>
                  </a:lnTo>
                  <a:lnTo>
                    <a:pt x="0" y="2206117"/>
                  </a:lnTo>
                  <a:lnTo>
                    <a:pt x="0" y="245110"/>
                  </a:lnTo>
                  <a:close/>
                </a:path>
              </a:pathLst>
            </a:custGeom>
            <a:ln w="6350">
              <a:solidFill>
                <a:srgbClr val="163B74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30" name="object 30"/>
          <p:cNvSpPr txBox="1"/>
          <p:nvPr/>
        </p:nvSpPr>
        <p:spPr>
          <a:xfrm>
            <a:off x="8609203" y="3691191"/>
            <a:ext cx="1593850" cy="879475"/>
          </a:xfrm>
          <a:prstGeom prst="rect">
            <a:avLst/>
          </a:prstGeom>
        </p:spPr>
        <p:txBody>
          <a:bodyPr wrap="square" lIns="0" tIns="35560" rIns="0" bIns="0" rtlCol="0" vert="horz">
            <a:spAutoFit/>
          </a:bodyPr>
          <a:lstStyle/>
          <a:p>
            <a:pPr algn="ctr" marL="12700" marR="5080" indent="-3810">
              <a:lnSpc>
                <a:spcPct val="90800"/>
              </a:lnSpc>
              <a:spcBef>
                <a:spcPts val="280"/>
              </a:spcBef>
            </a:pPr>
            <a:r>
              <a:rPr dirty="0" sz="1500">
                <a:solidFill>
                  <a:srgbClr val="FFFFFF"/>
                </a:solidFill>
                <a:latin typeface="Calibri"/>
                <a:cs typeface="Calibri"/>
              </a:rPr>
              <a:t>Mücbir</a:t>
            </a:r>
            <a:r>
              <a:rPr dirty="0" sz="1500" spc="-8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500" spc="-20">
                <a:solidFill>
                  <a:srgbClr val="FFFFFF"/>
                </a:solidFill>
                <a:latin typeface="Calibri"/>
                <a:cs typeface="Calibri"/>
              </a:rPr>
              <a:t>sebep </a:t>
            </a:r>
            <a:r>
              <a:rPr dirty="0" sz="1500" spc="-10">
                <a:solidFill>
                  <a:srgbClr val="FFFFFF"/>
                </a:solidFill>
                <a:latin typeface="Calibri"/>
                <a:cs typeface="Calibri"/>
              </a:rPr>
              <a:t>nedeniyle </a:t>
            </a:r>
            <a:r>
              <a:rPr dirty="0" sz="1500" spc="-10" b="1">
                <a:solidFill>
                  <a:srgbClr val="FFFFFF"/>
                </a:solidFill>
                <a:latin typeface="Calibri"/>
                <a:cs typeface="Calibri"/>
              </a:rPr>
              <a:t>Bakanlıkça </a:t>
            </a:r>
            <a:r>
              <a:rPr dirty="0" sz="1500" b="1">
                <a:solidFill>
                  <a:srgbClr val="FFFFFF"/>
                </a:solidFill>
                <a:latin typeface="Calibri"/>
                <a:cs typeface="Calibri"/>
              </a:rPr>
              <a:t>belirlenecek</a:t>
            </a:r>
            <a:r>
              <a:rPr dirty="0" sz="1500" spc="-125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500">
                <a:solidFill>
                  <a:srgbClr val="FFFFFF"/>
                </a:solidFill>
                <a:latin typeface="Calibri"/>
                <a:cs typeface="Calibri"/>
              </a:rPr>
              <a:t>ek</a:t>
            </a:r>
            <a:r>
              <a:rPr dirty="0" sz="1500" spc="7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500" spc="-20">
                <a:solidFill>
                  <a:srgbClr val="FFFFFF"/>
                </a:solidFill>
                <a:latin typeface="Calibri"/>
                <a:cs typeface="Calibri"/>
              </a:rPr>
              <a:t>süre</a:t>
            </a:r>
            <a:endParaRPr sz="1500">
              <a:latin typeface="Calibri"/>
              <a:cs typeface="Calibri"/>
            </a:endParaRPr>
          </a:p>
        </p:txBody>
      </p:sp>
      <p:grpSp>
        <p:nvGrpSpPr>
          <p:cNvPr id="31" name="object 31"/>
          <p:cNvGrpSpPr/>
          <p:nvPr/>
        </p:nvGrpSpPr>
        <p:grpSpPr>
          <a:xfrm>
            <a:off x="8916796" y="2095880"/>
            <a:ext cx="1560830" cy="1058545"/>
            <a:chOff x="8916796" y="2095880"/>
            <a:chExt cx="1560830" cy="1058545"/>
          </a:xfrm>
        </p:grpSpPr>
        <p:sp>
          <p:nvSpPr>
            <p:cNvPr id="32" name="object 32"/>
            <p:cNvSpPr/>
            <p:nvPr/>
          </p:nvSpPr>
          <p:spPr>
            <a:xfrm>
              <a:off x="8919971" y="2099055"/>
              <a:ext cx="1554480" cy="1052195"/>
            </a:xfrm>
            <a:custGeom>
              <a:avLst/>
              <a:gdLst/>
              <a:ahLst/>
              <a:cxnLst/>
              <a:rect l="l" t="t" r="r" b="b"/>
              <a:pathLst>
                <a:path w="1554479" h="1052195">
                  <a:moveTo>
                    <a:pt x="1492630" y="0"/>
                  </a:moveTo>
                  <a:lnTo>
                    <a:pt x="61849" y="0"/>
                  </a:lnTo>
                  <a:lnTo>
                    <a:pt x="37772" y="8268"/>
                  </a:lnTo>
                  <a:lnTo>
                    <a:pt x="18113" y="30813"/>
                  </a:lnTo>
                  <a:lnTo>
                    <a:pt x="4859" y="64240"/>
                  </a:lnTo>
                  <a:lnTo>
                    <a:pt x="0" y="105156"/>
                  </a:lnTo>
                  <a:lnTo>
                    <a:pt x="0" y="946658"/>
                  </a:lnTo>
                  <a:lnTo>
                    <a:pt x="4859" y="987573"/>
                  </a:lnTo>
                  <a:lnTo>
                    <a:pt x="18113" y="1021000"/>
                  </a:lnTo>
                  <a:lnTo>
                    <a:pt x="37772" y="1043545"/>
                  </a:lnTo>
                  <a:lnTo>
                    <a:pt x="61849" y="1051814"/>
                  </a:lnTo>
                  <a:lnTo>
                    <a:pt x="1492630" y="1051814"/>
                  </a:lnTo>
                  <a:lnTo>
                    <a:pt x="1516707" y="1043545"/>
                  </a:lnTo>
                  <a:lnTo>
                    <a:pt x="1536366" y="1021000"/>
                  </a:lnTo>
                  <a:lnTo>
                    <a:pt x="1549620" y="987573"/>
                  </a:lnTo>
                  <a:lnTo>
                    <a:pt x="1554479" y="946658"/>
                  </a:lnTo>
                  <a:lnTo>
                    <a:pt x="1554479" y="105156"/>
                  </a:lnTo>
                  <a:lnTo>
                    <a:pt x="1549620" y="64240"/>
                  </a:lnTo>
                  <a:lnTo>
                    <a:pt x="1536366" y="30813"/>
                  </a:lnTo>
                  <a:lnTo>
                    <a:pt x="1516707" y="8268"/>
                  </a:lnTo>
                  <a:lnTo>
                    <a:pt x="149263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3" name="object 33"/>
            <p:cNvSpPr/>
            <p:nvPr/>
          </p:nvSpPr>
          <p:spPr>
            <a:xfrm>
              <a:off x="8919971" y="2099055"/>
              <a:ext cx="1554480" cy="1052195"/>
            </a:xfrm>
            <a:custGeom>
              <a:avLst/>
              <a:gdLst/>
              <a:ahLst/>
              <a:cxnLst/>
              <a:rect l="l" t="t" r="r" b="b"/>
              <a:pathLst>
                <a:path w="1554479" h="1052195">
                  <a:moveTo>
                    <a:pt x="0" y="105156"/>
                  </a:moveTo>
                  <a:lnTo>
                    <a:pt x="4859" y="64240"/>
                  </a:lnTo>
                  <a:lnTo>
                    <a:pt x="18113" y="30813"/>
                  </a:lnTo>
                  <a:lnTo>
                    <a:pt x="37772" y="8268"/>
                  </a:lnTo>
                  <a:lnTo>
                    <a:pt x="61849" y="0"/>
                  </a:lnTo>
                  <a:lnTo>
                    <a:pt x="1492630" y="0"/>
                  </a:lnTo>
                  <a:lnTo>
                    <a:pt x="1516707" y="8268"/>
                  </a:lnTo>
                  <a:lnTo>
                    <a:pt x="1536366" y="30813"/>
                  </a:lnTo>
                  <a:lnTo>
                    <a:pt x="1549620" y="64240"/>
                  </a:lnTo>
                  <a:lnTo>
                    <a:pt x="1554479" y="105156"/>
                  </a:lnTo>
                  <a:lnTo>
                    <a:pt x="1554479" y="946658"/>
                  </a:lnTo>
                  <a:lnTo>
                    <a:pt x="1549620" y="987573"/>
                  </a:lnTo>
                  <a:lnTo>
                    <a:pt x="1536366" y="1021000"/>
                  </a:lnTo>
                  <a:lnTo>
                    <a:pt x="1516707" y="1043545"/>
                  </a:lnTo>
                  <a:lnTo>
                    <a:pt x="1492630" y="1051814"/>
                  </a:lnTo>
                  <a:lnTo>
                    <a:pt x="61849" y="1051814"/>
                  </a:lnTo>
                  <a:lnTo>
                    <a:pt x="37772" y="1043545"/>
                  </a:lnTo>
                  <a:lnTo>
                    <a:pt x="18113" y="1021000"/>
                  </a:lnTo>
                  <a:lnTo>
                    <a:pt x="4859" y="987573"/>
                  </a:lnTo>
                  <a:lnTo>
                    <a:pt x="0" y="946658"/>
                  </a:lnTo>
                  <a:lnTo>
                    <a:pt x="0" y="105156"/>
                  </a:lnTo>
                  <a:close/>
                </a:path>
              </a:pathLst>
            </a:custGeom>
            <a:ln w="6350">
              <a:solidFill>
                <a:srgbClr val="163B74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34" name="object 34"/>
          <p:cNvSpPr txBox="1"/>
          <p:nvPr/>
        </p:nvSpPr>
        <p:spPr>
          <a:xfrm>
            <a:off x="9245727" y="2292476"/>
            <a:ext cx="902335" cy="608330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ts val="2280"/>
              </a:lnSpc>
              <a:spcBef>
                <a:spcPts val="120"/>
              </a:spcBef>
            </a:pPr>
            <a:r>
              <a:rPr dirty="0" sz="2000" spc="-10" b="1">
                <a:solidFill>
                  <a:srgbClr val="1F3863"/>
                </a:solidFill>
                <a:latin typeface="Calibri"/>
                <a:cs typeface="Calibri"/>
              </a:rPr>
              <a:t>MÜCBİR</a:t>
            </a:r>
            <a:endParaRPr sz="2000">
              <a:latin typeface="Calibri"/>
              <a:cs typeface="Calibri"/>
            </a:endParaRPr>
          </a:p>
          <a:p>
            <a:pPr marL="121920">
              <a:lnSpc>
                <a:spcPts val="2280"/>
              </a:lnSpc>
            </a:pPr>
            <a:r>
              <a:rPr dirty="0" sz="2000" spc="-10" b="1">
                <a:solidFill>
                  <a:srgbClr val="1F3863"/>
                </a:solidFill>
                <a:latin typeface="Calibri"/>
                <a:cs typeface="Calibri"/>
              </a:rPr>
              <a:t>SEBEP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11770741" y="6496964"/>
            <a:ext cx="153670" cy="14478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980"/>
              </a:lnSpc>
            </a:pPr>
            <a:r>
              <a:rPr dirty="0" sz="900" spc="-25">
                <a:solidFill>
                  <a:srgbClr val="888888"/>
                </a:solidFill>
                <a:latin typeface="Calibri"/>
                <a:cs typeface="Calibri"/>
              </a:rPr>
              <a:t>21</a:t>
            </a:r>
            <a:endParaRPr sz="9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296900" rIns="0" bIns="0" rtlCol="0" vert="horz">
            <a:spAutoFit/>
          </a:bodyPr>
          <a:lstStyle/>
          <a:p>
            <a:pPr marL="2094230">
              <a:lnSpc>
                <a:spcPct val="100000"/>
              </a:lnSpc>
              <a:spcBef>
                <a:spcPts val="130"/>
              </a:spcBef>
            </a:pPr>
            <a:r>
              <a:rPr dirty="0" spc="-345">
                <a:solidFill>
                  <a:srgbClr val="1E305D"/>
                </a:solidFill>
              </a:rPr>
              <a:t>DİİB</a:t>
            </a:r>
            <a:r>
              <a:rPr dirty="0" spc="90">
                <a:solidFill>
                  <a:srgbClr val="1E305D"/>
                </a:solidFill>
              </a:rPr>
              <a:t> </a:t>
            </a:r>
            <a:r>
              <a:rPr dirty="0" spc="-229">
                <a:solidFill>
                  <a:srgbClr val="1E305D"/>
                </a:solidFill>
              </a:rPr>
              <a:t>&amp;</a:t>
            </a:r>
            <a:r>
              <a:rPr dirty="0" spc="-10">
                <a:solidFill>
                  <a:srgbClr val="1E305D"/>
                </a:solidFill>
              </a:rPr>
              <a:t> </a:t>
            </a:r>
            <a:r>
              <a:rPr dirty="0" spc="-370">
                <a:solidFill>
                  <a:srgbClr val="1E305D"/>
                </a:solidFill>
              </a:rPr>
              <a:t>Dİİ</a:t>
            </a:r>
            <a:r>
              <a:rPr dirty="0" spc="5">
                <a:solidFill>
                  <a:srgbClr val="1E305D"/>
                </a:solidFill>
              </a:rPr>
              <a:t> </a:t>
            </a:r>
            <a:r>
              <a:rPr dirty="0" spc="-165">
                <a:solidFill>
                  <a:srgbClr val="1E305D"/>
                </a:solidFill>
              </a:rPr>
              <a:t>EK</a:t>
            </a:r>
            <a:r>
              <a:rPr dirty="0" spc="15">
                <a:solidFill>
                  <a:srgbClr val="1E305D"/>
                </a:solidFill>
              </a:rPr>
              <a:t> </a:t>
            </a:r>
            <a:r>
              <a:rPr dirty="0" spc="-315">
                <a:solidFill>
                  <a:srgbClr val="1E305D"/>
                </a:solidFill>
              </a:rPr>
              <a:t>SÜRELERİ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1845310" y="1690242"/>
            <a:ext cx="8681720" cy="561975"/>
            <a:chOff x="1845310" y="1690242"/>
            <a:chExt cx="8681720" cy="561975"/>
          </a:xfrm>
        </p:grpSpPr>
        <p:sp>
          <p:nvSpPr>
            <p:cNvPr id="4" name="object 4"/>
            <p:cNvSpPr/>
            <p:nvPr/>
          </p:nvSpPr>
          <p:spPr>
            <a:xfrm>
              <a:off x="1851660" y="1696592"/>
              <a:ext cx="8669020" cy="549275"/>
            </a:xfrm>
            <a:custGeom>
              <a:avLst/>
              <a:gdLst/>
              <a:ahLst/>
              <a:cxnLst/>
              <a:rect l="l" t="t" r="r" b="b"/>
              <a:pathLst>
                <a:path w="8669020" h="549275">
                  <a:moveTo>
                    <a:pt x="8577071" y="0"/>
                  </a:moveTo>
                  <a:lnTo>
                    <a:pt x="91439" y="0"/>
                  </a:lnTo>
                  <a:lnTo>
                    <a:pt x="55828" y="7199"/>
                  </a:lnTo>
                  <a:lnTo>
                    <a:pt x="26765" y="26828"/>
                  </a:lnTo>
                  <a:lnTo>
                    <a:pt x="7179" y="55935"/>
                  </a:lnTo>
                  <a:lnTo>
                    <a:pt x="0" y="91567"/>
                  </a:lnTo>
                  <a:lnTo>
                    <a:pt x="0" y="457327"/>
                  </a:lnTo>
                  <a:lnTo>
                    <a:pt x="7179" y="492938"/>
                  </a:lnTo>
                  <a:lnTo>
                    <a:pt x="26765" y="522001"/>
                  </a:lnTo>
                  <a:lnTo>
                    <a:pt x="55828" y="541587"/>
                  </a:lnTo>
                  <a:lnTo>
                    <a:pt x="91439" y="548767"/>
                  </a:lnTo>
                  <a:lnTo>
                    <a:pt x="8577071" y="548767"/>
                  </a:lnTo>
                  <a:lnTo>
                    <a:pt x="8612683" y="541587"/>
                  </a:lnTo>
                  <a:lnTo>
                    <a:pt x="8641746" y="522001"/>
                  </a:lnTo>
                  <a:lnTo>
                    <a:pt x="8661332" y="492938"/>
                  </a:lnTo>
                  <a:lnTo>
                    <a:pt x="8668512" y="457327"/>
                  </a:lnTo>
                  <a:lnTo>
                    <a:pt x="8668512" y="91567"/>
                  </a:lnTo>
                  <a:lnTo>
                    <a:pt x="8661332" y="55935"/>
                  </a:lnTo>
                  <a:lnTo>
                    <a:pt x="8641746" y="26828"/>
                  </a:lnTo>
                  <a:lnTo>
                    <a:pt x="8612683" y="7199"/>
                  </a:lnTo>
                  <a:lnTo>
                    <a:pt x="8577071" y="0"/>
                  </a:lnTo>
                  <a:close/>
                </a:path>
              </a:pathLst>
            </a:custGeom>
            <a:solidFill>
              <a:srgbClr val="1F386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/>
            <p:cNvSpPr/>
            <p:nvPr/>
          </p:nvSpPr>
          <p:spPr>
            <a:xfrm>
              <a:off x="1851660" y="1696592"/>
              <a:ext cx="8669020" cy="549275"/>
            </a:xfrm>
            <a:custGeom>
              <a:avLst/>
              <a:gdLst/>
              <a:ahLst/>
              <a:cxnLst/>
              <a:rect l="l" t="t" r="r" b="b"/>
              <a:pathLst>
                <a:path w="8669020" h="549275">
                  <a:moveTo>
                    <a:pt x="0" y="91567"/>
                  </a:moveTo>
                  <a:lnTo>
                    <a:pt x="7179" y="55935"/>
                  </a:lnTo>
                  <a:lnTo>
                    <a:pt x="26765" y="26828"/>
                  </a:lnTo>
                  <a:lnTo>
                    <a:pt x="55828" y="7199"/>
                  </a:lnTo>
                  <a:lnTo>
                    <a:pt x="91439" y="0"/>
                  </a:lnTo>
                  <a:lnTo>
                    <a:pt x="8577071" y="0"/>
                  </a:lnTo>
                  <a:lnTo>
                    <a:pt x="8612683" y="7199"/>
                  </a:lnTo>
                  <a:lnTo>
                    <a:pt x="8641746" y="26828"/>
                  </a:lnTo>
                  <a:lnTo>
                    <a:pt x="8661332" y="55935"/>
                  </a:lnTo>
                  <a:lnTo>
                    <a:pt x="8668512" y="91567"/>
                  </a:lnTo>
                  <a:lnTo>
                    <a:pt x="8668512" y="457327"/>
                  </a:lnTo>
                  <a:lnTo>
                    <a:pt x="8661332" y="492938"/>
                  </a:lnTo>
                  <a:lnTo>
                    <a:pt x="8641746" y="522001"/>
                  </a:lnTo>
                  <a:lnTo>
                    <a:pt x="8612683" y="541587"/>
                  </a:lnTo>
                  <a:lnTo>
                    <a:pt x="8577071" y="548767"/>
                  </a:lnTo>
                  <a:lnTo>
                    <a:pt x="91439" y="548767"/>
                  </a:lnTo>
                  <a:lnTo>
                    <a:pt x="55828" y="541587"/>
                  </a:lnTo>
                  <a:lnTo>
                    <a:pt x="26765" y="522001"/>
                  </a:lnTo>
                  <a:lnTo>
                    <a:pt x="7179" y="492938"/>
                  </a:lnTo>
                  <a:lnTo>
                    <a:pt x="0" y="457327"/>
                  </a:lnTo>
                  <a:lnTo>
                    <a:pt x="0" y="91567"/>
                  </a:lnTo>
                  <a:close/>
                </a:path>
              </a:pathLst>
            </a:custGeom>
            <a:ln w="12700">
              <a:solidFill>
                <a:srgbClr val="1F3863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6" name="object 6"/>
          <p:cNvSpPr txBox="1"/>
          <p:nvPr/>
        </p:nvSpPr>
        <p:spPr>
          <a:xfrm>
            <a:off x="1954148" y="1740725"/>
            <a:ext cx="8300084" cy="3634104"/>
          </a:xfrm>
          <a:prstGeom prst="rect">
            <a:avLst/>
          </a:prstGeom>
        </p:spPr>
        <p:txBody>
          <a:bodyPr wrap="square" lIns="0" tIns="158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dirty="0" sz="2350">
                <a:solidFill>
                  <a:srgbClr val="FFFFFF"/>
                </a:solidFill>
                <a:latin typeface="Calibri"/>
                <a:cs typeface="Calibri"/>
              </a:rPr>
              <a:t>Mücbir</a:t>
            </a:r>
            <a:r>
              <a:rPr dirty="0" sz="2350" spc="4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350">
                <a:solidFill>
                  <a:srgbClr val="FFFFFF"/>
                </a:solidFill>
                <a:latin typeface="Calibri"/>
                <a:cs typeface="Calibri"/>
              </a:rPr>
              <a:t>Sebep</a:t>
            </a:r>
            <a:r>
              <a:rPr dirty="0" sz="2350" spc="13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350">
                <a:solidFill>
                  <a:srgbClr val="FFFFFF"/>
                </a:solidFill>
                <a:latin typeface="Calibri"/>
                <a:cs typeface="Calibri"/>
              </a:rPr>
              <a:t>ile</a:t>
            </a:r>
            <a:r>
              <a:rPr dirty="0" sz="2350" spc="-1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350">
                <a:solidFill>
                  <a:srgbClr val="FFFFFF"/>
                </a:solidFill>
                <a:latin typeface="Calibri"/>
                <a:cs typeface="Calibri"/>
              </a:rPr>
              <a:t>Fevkalade</a:t>
            </a:r>
            <a:r>
              <a:rPr dirty="0" sz="2350" spc="6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350" spc="-10">
                <a:solidFill>
                  <a:srgbClr val="FFFFFF"/>
                </a:solidFill>
                <a:latin typeface="Calibri"/>
                <a:cs typeface="Calibri"/>
              </a:rPr>
              <a:t>Haller</a:t>
            </a:r>
            <a:endParaRPr sz="235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45"/>
              </a:spcBef>
            </a:pPr>
            <a:endParaRPr sz="2350">
              <a:latin typeface="Calibri"/>
              <a:cs typeface="Calibri"/>
            </a:endParaRPr>
          </a:p>
          <a:p>
            <a:pPr marL="397510" indent="-227965">
              <a:lnSpc>
                <a:spcPct val="100000"/>
              </a:lnSpc>
              <a:buChar char="•"/>
              <a:tabLst>
                <a:tab pos="397510" algn="l"/>
              </a:tabLst>
            </a:pPr>
            <a:r>
              <a:rPr dirty="0" sz="2000" spc="-10">
                <a:latin typeface="Calibri"/>
                <a:cs typeface="Calibri"/>
              </a:rPr>
              <a:t>Deprem,</a:t>
            </a:r>
            <a:r>
              <a:rPr dirty="0" sz="2000" spc="-10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sel,</a:t>
            </a:r>
            <a:r>
              <a:rPr dirty="0" sz="2000" spc="-2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don,</a:t>
            </a:r>
            <a:r>
              <a:rPr dirty="0" sz="2000" spc="-10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fırtına,</a:t>
            </a:r>
            <a:r>
              <a:rPr dirty="0" sz="2000" spc="45">
                <a:latin typeface="Calibri"/>
                <a:cs typeface="Calibri"/>
              </a:rPr>
              <a:t> </a:t>
            </a:r>
            <a:r>
              <a:rPr dirty="0" sz="2000" spc="-20">
                <a:latin typeface="Calibri"/>
                <a:cs typeface="Calibri"/>
              </a:rPr>
              <a:t>kasırga</a:t>
            </a:r>
            <a:r>
              <a:rPr dirty="0" sz="2000" spc="-6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vb.</a:t>
            </a:r>
            <a:r>
              <a:rPr dirty="0" sz="2000" spc="-10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tabii</a:t>
            </a:r>
            <a:r>
              <a:rPr dirty="0" sz="2000" spc="10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afetler</a:t>
            </a:r>
            <a:r>
              <a:rPr dirty="0" sz="2000" spc="-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ve</a:t>
            </a:r>
            <a:r>
              <a:rPr dirty="0" sz="2000" spc="-25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yangın</a:t>
            </a:r>
            <a:endParaRPr sz="2000">
              <a:latin typeface="Calibri"/>
              <a:cs typeface="Calibri"/>
            </a:endParaRPr>
          </a:p>
          <a:p>
            <a:pPr marL="396875" marR="136525" indent="-227965">
              <a:lnSpc>
                <a:spcPts val="2160"/>
              </a:lnSpc>
              <a:spcBef>
                <a:spcPts val="615"/>
              </a:spcBef>
              <a:buChar char="•"/>
              <a:tabLst>
                <a:tab pos="398145" algn="l"/>
              </a:tabLst>
            </a:pPr>
            <a:r>
              <a:rPr dirty="0" sz="2000">
                <a:latin typeface="Calibri"/>
                <a:cs typeface="Calibri"/>
              </a:rPr>
              <a:t>Ülkemiz</a:t>
            </a:r>
            <a:r>
              <a:rPr dirty="0" sz="2000" spc="-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veya</a:t>
            </a:r>
            <a:r>
              <a:rPr dirty="0" sz="2000" spc="-19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ithalatçı</a:t>
            </a:r>
            <a:r>
              <a:rPr dirty="0" sz="2000" spc="70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ülkede</a:t>
            </a:r>
            <a:r>
              <a:rPr dirty="0" sz="2000" spc="-95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devletçe</a:t>
            </a:r>
            <a:r>
              <a:rPr dirty="0" sz="2000" spc="-16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konulan</a:t>
            </a:r>
            <a:r>
              <a:rPr dirty="0" sz="2000" spc="-15">
                <a:latin typeface="Calibri"/>
                <a:cs typeface="Calibri"/>
              </a:rPr>
              <a:t> </a:t>
            </a:r>
            <a:r>
              <a:rPr dirty="0" sz="2000" spc="-30">
                <a:latin typeface="Calibri"/>
                <a:cs typeface="Calibri"/>
              </a:rPr>
              <a:t>yasaklar,</a:t>
            </a:r>
            <a:r>
              <a:rPr dirty="0" sz="2000" spc="-9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harp</a:t>
            </a:r>
            <a:r>
              <a:rPr dirty="0" sz="2000" spc="-9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ve</a:t>
            </a:r>
            <a:r>
              <a:rPr dirty="0" sz="2000" spc="-30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abluka</a:t>
            </a:r>
            <a:r>
              <a:rPr dirty="0" sz="2000" spc="-125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hali, </a:t>
            </a:r>
            <a:r>
              <a:rPr dirty="0" sz="2000" spc="-10">
                <a:latin typeface="Calibri"/>
                <a:cs typeface="Calibri"/>
              </a:rPr>
              <a:t>	</a:t>
            </a:r>
            <a:r>
              <a:rPr dirty="0" sz="2000">
                <a:latin typeface="Calibri"/>
                <a:cs typeface="Calibri"/>
              </a:rPr>
              <a:t>genel</a:t>
            </a:r>
            <a:r>
              <a:rPr dirty="0" sz="2000" spc="-9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salgın</a:t>
            </a:r>
            <a:r>
              <a:rPr dirty="0" sz="2000" spc="10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hastalık</a:t>
            </a:r>
            <a:endParaRPr sz="2000">
              <a:latin typeface="Calibri"/>
              <a:cs typeface="Calibri"/>
            </a:endParaRPr>
          </a:p>
          <a:p>
            <a:pPr marL="396875" marR="5080" indent="-227965">
              <a:lnSpc>
                <a:spcPts val="2160"/>
              </a:lnSpc>
              <a:spcBef>
                <a:spcPts val="585"/>
              </a:spcBef>
              <a:buChar char="•"/>
              <a:tabLst>
                <a:tab pos="398145" algn="l"/>
              </a:tabLst>
            </a:pPr>
            <a:r>
              <a:rPr dirty="0" sz="2000" spc="-10">
                <a:latin typeface="Calibri"/>
                <a:cs typeface="Calibri"/>
              </a:rPr>
              <a:t>Yükümlü</a:t>
            </a:r>
            <a:r>
              <a:rPr dirty="0" sz="2000" spc="-110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firmanın</a:t>
            </a:r>
            <a:r>
              <a:rPr dirty="0" sz="2000" spc="-95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faaliyetinin</a:t>
            </a:r>
            <a:r>
              <a:rPr dirty="0" sz="2000" spc="4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kamu</a:t>
            </a:r>
            <a:r>
              <a:rPr dirty="0" sz="2000" spc="-25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otoritelerince</a:t>
            </a:r>
            <a:r>
              <a:rPr dirty="0" sz="2000" spc="-100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kısıtlanması,</a:t>
            </a:r>
            <a:r>
              <a:rPr dirty="0" sz="2000" spc="25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durdurulması </a:t>
            </a:r>
            <a:r>
              <a:rPr dirty="0" sz="2000" spc="-10">
                <a:latin typeface="Calibri"/>
                <a:cs typeface="Calibri"/>
              </a:rPr>
              <a:t>	</a:t>
            </a:r>
            <a:r>
              <a:rPr dirty="0" sz="2000">
                <a:latin typeface="Calibri"/>
                <a:cs typeface="Calibri"/>
              </a:rPr>
              <a:t>veya</a:t>
            </a:r>
            <a:r>
              <a:rPr dirty="0" sz="2000" spc="-125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firmaya</a:t>
            </a:r>
            <a:r>
              <a:rPr dirty="0" sz="2000" spc="-5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el</a:t>
            </a:r>
            <a:r>
              <a:rPr dirty="0" sz="2000" spc="-45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konulması</a:t>
            </a:r>
            <a:endParaRPr sz="2000">
              <a:latin typeface="Calibri"/>
              <a:cs typeface="Calibri"/>
            </a:endParaRPr>
          </a:p>
          <a:p>
            <a:pPr marL="396875" marR="605790" indent="-227965">
              <a:lnSpc>
                <a:spcPts val="2230"/>
              </a:lnSpc>
              <a:spcBef>
                <a:spcPts val="455"/>
              </a:spcBef>
              <a:buChar char="•"/>
              <a:tabLst>
                <a:tab pos="398145" algn="l"/>
              </a:tabLst>
            </a:pPr>
            <a:r>
              <a:rPr dirty="0" sz="2000" spc="-10">
                <a:latin typeface="Calibri"/>
                <a:cs typeface="Calibri"/>
              </a:rPr>
              <a:t>Yükümlü</a:t>
            </a:r>
            <a:r>
              <a:rPr dirty="0" sz="2000" spc="-105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firmanın</a:t>
            </a:r>
            <a:r>
              <a:rPr dirty="0" sz="2000" spc="-10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iflası</a:t>
            </a:r>
            <a:r>
              <a:rPr dirty="0" sz="2000" spc="-1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veya</a:t>
            </a:r>
            <a:r>
              <a:rPr dirty="0" sz="2000" spc="-125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konkordato</a:t>
            </a:r>
            <a:r>
              <a:rPr dirty="0" sz="2000" spc="-15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ilan</a:t>
            </a:r>
            <a:r>
              <a:rPr dirty="0" sz="2000" spc="-2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etmiş</a:t>
            </a:r>
            <a:r>
              <a:rPr dirty="0" sz="2000" spc="3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olması</a:t>
            </a:r>
            <a:r>
              <a:rPr dirty="0" sz="2000" spc="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ya</a:t>
            </a:r>
            <a:r>
              <a:rPr dirty="0" sz="2000" spc="-7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da</a:t>
            </a:r>
            <a:r>
              <a:rPr dirty="0" sz="2000" spc="-75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firma </a:t>
            </a:r>
            <a:r>
              <a:rPr dirty="0" sz="2000" spc="-10">
                <a:latin typeface="Calibri"/>
                <a:cs typeface="Calibri"/>
              </a:rPr>
              <a:t>	</a:t>
            </a:r>
            <a:r>
              <a:rPr dirty="0" sz="2000">
                <a:latin typeface="Calibri"/>
                <a:cs typeface="Calibri"/>
              </a:rPr>
              <a:t>hakkında</a:t>
            </a:r>
            <a:r>
              <a:rPr dirty="0" sz="2000" spc="-12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iflasın</a:t>
            </a:r>
            <a:r>
              <a:rPr dirty="0" sz="2000" spc="-25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ertelenmesi</a:t>
            </a:r>
            <a:r>
              <a:rPr dirty="0" sz="2000" spc="-90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kararı</a:t>
            </a:r>
            <a:r>
              <a:rPr dirty="0" sz="2000" spc="-9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verilmiş</a:t>
            </a:r>
            <a:r>
              <a:rPr dirty="0" sz="2000" spc="-6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olması</a:t>
            </a:r>
            <a:r>
              <a:rPr dirty="0" sz="2000" spc="-25">
                <a:latin typeface="Calibri"/>
                <a:cs typeface="Calibri"/>
              </a:rPr>
              <a:t> </a:t>
            </a:r>
            <a:r>
              <a:rPr dirty="0" sz="2000" spc="-20">
                <a:latin typeface="Calibri"/>
                <a:cs typeface="Calibri"/>
              </a:rPr>
              <a:t>(mahkeme</a:t>
            </a:r>
            <a:r>
              <a:rPr dirty="0" sz="2000" spc="-6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kararı</a:t>
            </a:r>
            <a:r>
              <a:rPr dirty="0" sz="2000" spc="-30">
                <a:latin typeface="Calibri"/>
                <a:cs typeface="Calibri"/>
              </a:rPr>
              <a:t> </a:t>
            </a:r>
            <a:r>
              <a:rPr dirty="0" sz="2000" spc="-20">
                <a:latin typeface="Calibri"/>
                <a:cs typeface="Calibri"/>
              </a:rPr>
              <a:t>ile)</a:t>
            </a:r>
            <a:endParaRPr sz="2000">
              <a:latin typeface="Calibri"/>
              <a:cs typeface="Calibri"/>
            </a:endParaRPr>
          </a:p>
          <a:p>
            <a:pPr marL="397510" indent="-227965">
              <a:lnSpc>
                <a:spcPct val="100000"/>
              </a:lnSpc>
              <a:spcBef>
                <a:spcPts val="225"/>
              </a:spcBef>
              <a:buChar char="•"/>
              <a:tabLst>
                <a:tab pos="397510" algn="l"/>
              </a:tabLst>
            </a:pPr>
            <a:r>
              <a:rPr dirty="0" sz="2000">
                <a:latin typeface="Calibri"/>
                <a:cs typeface="Calibri"/>
              </a:rPr>
              <a:t>Şahıs</a:t>
            </a:r>
            <a:r>
              <a:rPr dirty="0" sz="2000" spc="-8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firmalarında</a:t>
            </a:r>
            <a:r>
              <a:rPr dirty="0" sz="2000" spc="-4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firma</a:t>
            </a:r>
            <a:r>
              <a:rPr dirty="0" sz="2000" spc="-10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sahibinin</a:t>
            </a:r>
            <a:r>
              <a:rPr dirty="0" sz="2000" spc="-65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ölümü</a:t>
            </a:r>
            <a:endParaRPr sz="2000">
              <a:latin typeface="Calibri"/>
              <a:cs typeface="Calibri"/>
            </a:endParaRPr>
          </a:p>
          <a:p>
            <a:pPr marL="397510" indent="-227965">
              <a:lnSpc>
                <a:spcPct val="100000"/>
              </a:lnSpc>
              <a:spcBef>
                <a:spcPts val="270"/>
              </a:spcBef>
              <a:buChar char="•"/>
              <a:tabLst>
                <a:tab pos="397510" algn="l"/>
              </a:tabLst>
            </a:pPr>
            <a:r>
              <a:rPr dirty="0" sz="2000">
                <a:latin typeface="Calibri"/>
                <a:cs typeface="Calibri"/>
              </a:rPr>
              <a:t>Grev</a:t>
            </a:r>
            <a:r>
              <a:rPr dirty="0" sz="2000" spc="-12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ve</a:t>
            </a:r>
            <a:r>
              <a:rPr dirty="0" sz="2000" spc="10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lokavt</a:t>
            </a:r>
            <a:endParaRPr sz="2000">
              <a:latin typeface="Calibri"/>
              <a:cs typeface="Calibri"/>
            </a:endParaRPr>
          </a:p>
        </p:txBody>
      </p:sp>
      <p:pic>
        <p:nvPicPr>
          <p:cNvPr id="7" name="object 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511296" y="5843015"/>
            <a:ext cx="5161788" cy="425195"/>
          </a:xfrm>
          <a:prstGeom prst="rect">
            <a:avLst/>
          </a:prstGeom>
        </p:spPr>
      </p:pic>
      <p:sp>
        <p:nvSpPr>
          <p:cNvPr id="8" name="object 8"/>
          <p:cNvSpPr txBox="1"/>
          <p:nvPr/>
        </p:nvSpPr>
        <p:spPr>
          <a:xfrm>
            <a:off x="3620261" y="5910402"/>
            <a:ext cx="4919345" cy="3003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>
                <a:solidFill>
                  <a:srgbClr val="FFFFFF"/>
                </a:solidFill>
                <a:latin typeface="Arial"/>
                <a:cs typeface="Arial"/>
              </a:rPr>
              <a:t>Ek</a:t>
            </a:r>
            <a:r>
              <a:rPr dirty="0" sz="1800" spc="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FFFFFF"/>
                </a:solidFill>
                <a:latin typeface="Arial"/>
                <a:cs typeface="Arial"/>
              </a:rPr>
              <a:t>süre</a:t>
            </a:r>
            <a:r>
              <a:rPr dirty="0" sz="1800" spc="5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FFFFFF"/>
                </a:solidFill>
                <a:latin typeface="Arial"/>
                <a:cs typeface="Arial"/>
              </a:rPr>
              <a:t>miktarı</a:t>
            </a:r>
            <a:r>
              <a:rPr dirty="0" sz="1800" spc="-9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800" spc="-10">
                <a:solidFill>
                  <a:srgbClr val="FFFFFF"/>
                </a:solidFill>
                <a:latin typeface="Arial"/>
                <a:cs typeface="Arial"/>
              </a:rPr>
              <a:t>Bakanlığımızca belirlenmektedir.</a:t>
            </a:r>
            <a:endParaRPr sz="1800">
              <a:latin typeface="Arial"/>
              <a:cs typeface="Arial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38100">
              <a:lnSpc>
                <a:spcPts val="980"/>
              </a:lnSpc>
            </a:pPr>
            <a:r>
              <a:rPr dirty="0" spc="-25"/>
              <a:t>23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231304" rIns="0" bIns="0" rtlCol="0" vert="horz">
            <a:spAutoFit/>
          </a:bodyPr>
          <a:lstStyle/>
          <a:p>
            <a:pPr marL="2378075">
              <a:lnSpc>
                <a:spcPct val="100000"/>
              </a:lnSpc>
              <a:spcBef>
                <a:spcPts val="125"/>
              </a:spcBef>
            </a:pPr>
            <a:r>
              <a:rPr dirty="0" spc="-105">
                <a:solidFill>
                  <a:srgbClr val="1E305D"/>
                </a:solidFill>
              </a:rPr>
              <a:t>İHRACATÇI</a:t>
            </a:r>
            <a:r>
              <a:rPr dirty="0" spc="-5">
                <a:solidFill>
                  <a:srgbClr val="1E305D"/>
                </a:solidFill>
              </a:rPr>
              <a:t> </a:t>
            </a:r>
            <a:r>
              <a:rPr dirty="0" spc="-200">
                <a:solidFill>
                  <a:srgbClr val="1E305D"/>
                </a:solidFill>
              </a:rPr>
              <a:t>TANIMI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4689094" y="1772666"/>
            <a:ext cx="5554345" cy="936625"/>
            <a:chOff x="4689094" y="1772666"/>
            <a:chExt cx="5554345" cy="936625"/>
          </a:xfrm>
        </p:grpSpPr>
        <p:sp>
          <p:nvSpPr>
            <p:cNvPr id="4" name="object 4"/>
            <p:cNvSpPr/>
            <p:nvPr/>
          </p:nvSpPr>
          <p:spPr>
            <a:xfrm>
              <a:off x="4695444" y="1779016"/>
              <a:ext cx="5541645" cy="923925"/>
            </a:xfrm>
            <a:custGeom>
              <a:avLst/>
              <a:gdLst/>
              <a:ahLst/>
              <a:cxnLst/>
              <a:rect l="l" t="t" r="r" b="b"/>
              <a:pathLst>
                <a:path w="5541645" h="923925">
                  <a:moveTo>
                    <a:pt x="5387339" y="0"/>
                  </a:moveTo>
                  <a:lnTo>
                    <a:pt x="0" y="0"/>
                  </a:lnTo>
                  <a:lnTo>
                    <a:pt x="0" y="923671"/>
                  </a:lnTo>
                  <a:lnTo>
                    <a:pt x="5387339" y="923671"/>
                  </a:lnTo>
                  <a:lnTo>
                    <a:pt x="5435973" y="915831"/>
                  </a:lnTo>
                  <a:lnTo>
                    <a:pt x="5478225" y="893995"/>
                  </a:lnTo>
                  <a:lnTo>
                    <a:pt x="5511552" y="860687"/>
                  </a:lnTo>
                  <a:lnTo>
                    <a:pt x="5533412" y="818429"/>
                  </a:lnTo>
                  <a:lnTo>
                    <a:pt x="5541263" y="769747"/>
                  </a:lnTo>
                  <a:lnTo>
                    <a:pt x="5541263" y="153924"/>
                  </a:lnTo>
                  <a:lnTo>
                    <a:pt x="5533412" y="105241"/>
                  </a:lnTo>
                  <a:lnTo>
                    <a:pt x="5511552" y="62983"/>
                  </a:lnTo>
                  <a:lnTo>
                    <a:pt x="5478225" y="29675"/>
                  </a:lnTo>
                  <a:lnTo>
                    <a:pt x="5435973" y="7839"/>
                  </a:lnTo>
                  <a:lnTo>
                    <a:pt x="5387339" y="0"/>
                  </a:lnTo>
                  <a:close/>
                </a:path>
              </a:pathLst>
            </a:custGeom>
            <a:solidFill>
              <a:srgbClr val="FFFFFF">
                <a:alpha val="90194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/>
            <p:cNvSpPr/>
            <p:nvPr/>
          </p:nvSpPr>
          <p:spPr>
            <a:xfrm>
              <a:off x="4695444" y="1779016"/>
              <a:ext cx="5541645" cy="923925"/>
            </a:xfrm>
            <a:custGeom>
              <a:avLst/>
              <a:gdLst/>
              <a:ahLst/>
              <a:cxnLst/>
              <a:rect l="l" t="t" r="r" b="b"/>
              <a:pathLst>
                <a:path w="5541645" h="923925">
                  <a:moveTo>
                    <a:pt x="5541263" y="153924"/>
                  </a:moveTo>
                  <a:lnTo>
                    <a:pt x="5541263" y="769747"/>
                  </a:lnTo>
                  <a:lnTo>
                    <a:pt x="5533412" y="818429"/>
                  </a:lnTo>
                  <a:lnTo>
                    <a:pt x="5511552" y="860687"/>
                  </a:lnTo>
                  <a:lnTo>
                    <a:pt x="5478225" y="893995"/>
                  </a:lnTo>
                  <a:lnTo>
                    <a:pt x="5435973" y="915831"/>
                  </a:lnTo>
                  <a:lnTo>
                    <a:pt x="5387339" y="923671"/>
                  </a:lnTo>
                  <a:lnTo>
                    <a:pt x="0" y="923671"/>
                  </a:lnTo>
                  <a:lnTo>
                    <a:pt x="0" y="0"/>
                  </a:lnTo>
                  <a:lnTo>
                    <a:pt x="5387339" y="0"/>
                  </a:lnTo>
                  <a:lnTo>
                    <a:pt x="5435973" y="7839"/>
                  </a:lnTo>
                  <a:lnTo>
                    <a:pt x="5478225" y="29675"/>
                  </a:lnTo>
                  <a:lnTo>
                    <a:pt x="5511552" y="62983"/>
                  </a:lnTo>
                  <a:lnTo>
                    <a:pt x="5533412" y="105241"/>
                  </a:lnTo>
                  <a:lnTo>
                    <a:pt x="5541263" y="153924"/>
                  </a:lnTo>
                  <a:close/>
                </a:path>
              </a:pathLst>
            </a:custGeom>
            <a:ln w="12699">
              <a:solidFill>
                <a:srgbClr val="1F3863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6" name="object 6"/>
          <p:cNvSpPr txBox="1"/>
          <p:nvPr/>
        </p:nvSpPr>
        <p:spPr>
          <a:xfrm>
            <a:off x="4792979" y="1806892"/>
            <a:ext cx="5285105" cy="821055"/>
          </a:xfrm>
          <a:prstGeom prst="rect">
            <a:avLst/>
          </a:prstGeom>
        </p:spPr>
        <p:txBody>
          <a:bodyPr wrap="square" lIns="0" tIns="24765" rIns="0" bIns="0" rtlCol="0" vert="horz">
            <a:spAutoFit/>
          </a:bodyPr>
          <a:lstStyle/>
          <a:p>
            <a:pPr marL="129539" marR="5080" indent="-117475">
              <a:lnSpc>
                <a:spcPts val="1590"/>
              </a:lnSpc>
              <a:spcBef>
                <a:spcPts val="195"/>
              </a:spcBef>
              <a:buChar char="•"/>
              <a:tabLst>
                <a:tab pos="131445" algn="l"/>
              </a:tabLst>
            </a:pPr>
            <a:r>
              <a:rPr dirty="0" sz="1350">
                <a:latin typeface="Calibri"/>
                <a:cs typeface="Calibri"/>
              </a:rPr>
              <a:t>Yan</a:t>
            </a:r>
            <a:r>
              <a:rPr dirty="0" sz="1350" spc="40">
                <a:latin typeface="Calibri"/>
                <a:cs typeface="Calibri"/>
              </a:rPr>
              <a:t> </a:t>
            </a:r>
            <a:r>
              <a:rPr dirty="0" sz="1350">
                <a:latin typeface="Calibri"/>
                <a:cs typeface="Calibri"/>
              </a:rPr>
              <a:t>sanayici</a:t>
            </a:r>
            <a:r>
              <a:rPr dirty="0" sz="1350" spc="75">
                <a:latin typeface="Calibri"/>
                <a:cs typeface="Calibri"/>
              </a:rPr>
              <a:t> </a:t>
            </a:r>
            <a:r>
              <a:rPr dirty="0" sz="1350">
                <a:latin typeface="Calibri"/>
                <a:cs typeface="Calibri"/>
              </a:rPr>
              <a:t>firmaya</a:t>
            </a:r>
            <a:r>
              <a:rPr dirty="0" sz="1350" spc="-40">
                <a:latin typeface="Calibri"/>
                <a:cs typeface="Calibri"/>
              </a:rPr>
              <a:t> </a:t>
            </a:r>
            <a:r>
              <a:rPr dirty="0" sz="1350">
                <a:latin typeface="Calibri"/>
                <a:cs typeface="Calibri"/>
              </a:rPr>
              <a:t>ithal</a:t>
            </a:r>
            <a:r>
              <a:rPr dirty="0" sz="1350" spc="150">
                <a:latin typeface="Calibri"/>
                <a:cs typeface="Calibri"/>
              </a:rPr>
              <a:t> </a:t>
            </a:r>
            <a:r>
              <a:rPr dirty="0" sz="1350">
                <a:latin typeface="Calibri"/>
                <a:cs typeface="Calibri"/>
              </a:rPr>
              <a:t>eşyasından</a:t>
            </a:r>
            <a:r>
              <a:rPr dirty="0" sz="1350" spc="105">
                <a:latin typeface="Calibri"/>
                <a:cs typeface="Calibri"/>
              </a:rPr>
              <a:t> </a:t>
            </a:r>
            <a:r>
              <a:rPr dirty="0" sz="1350">
                <a:latin typeface="Calibri"/>
                <a:cs typeface="Calibri"/>
              </a:rPr>
              <a:t>işlem</a:t>
            </a:r>
            <a:r>
              <a:rPr dirty="0" sz="1350" spc="165">
                <a:latin typeface="Calibri"/>
                <a:cs typeface="Calibri"/>
              </a:rPr>
              <a:t> </a:t>
            </a:r>
            <a:r>
              <a:rPr dirty="0" sz="1350">
                <a:latin typeface="Calibri"/>
                <a:cs typeface="Calibri"/>
              </a:rPr>
              <a:t>görmüş</a:t>
            </a:r>
            <a:r>
              <a:rPr dirty="0" sz="1350" spc="80">
                <a:latin typeface="Calibri"/>
                <a:cs typeface="Calibri"/>
              </a:rPr>
              <a:t> </a:t>
            </a:r>
            <a:r>
              <a:rPr dirty="0" sz="1350">
                <a:latin typeface="Calibri"/>
                <a:cs typeface="Calibri"/>
              </a:rPr>
              <a:t>ürün</a:t>
            </a:r>
            <a:r>
              <a:rPr dirty="0" sz="1350" spc="40">
                <a:latin typeface="Calibri"/>
                <a:cs typeface="Calibri"/>
              </a:rPr>
              <a:t> </a:t>
            </a:r>
            <a:r>
              <a:rPr dirty="0" sz="1350">
                <a:latin typeface="Calibri"/>
                <a:cs typeface="Calibri"/>
              </a:rPr>
              <a:t>ürettiren</a:t>
            </a:r>
            <a:r>
              <a:rPr dirty="0" sz="1350" spc="110">
                <a:latin typeface="Calibri"/>
                <a:cs typeface="Calibri"/>
              </a:rPr>
              <a:t> </a:t>
            </a:r>
            <a:r>
              <a:rPr dirty="0" sz="1350">
                <a:latin typeface="Calibri"/>
                <a:cs typeface="Calibri"/>
              </a:rPr>
              <a:t>ve</a:t>
            </a:r>
            <a:r>
              <a:rPr dirty="0" sz="1350" spc="10">
                <a:latin typeface="Calibri"/>
                <a:cs typeface="Calibri"/>
              </a:rPr>
              <a:t> </a:t>
            </a:r>
            <a:r>
              <a:rPr dirty="0" sz="1350" spc="-25">
                <a:latin typeface="Calibri"/>
                <a:cs typeface="Calibri"/>
              </a:rPr>
              <a:t>bu </a:t>
            </a:r>
            <a:r>
              <a:rPr dirty="0" sz="1350" spc="-25">
                <a:latin typeface="Calibri"/>
                <a:cs typeface="Calibri"/>
              </a:rPr>
              <a:t>	</a:t>
            </a:r>
            <a:r>
              <a:rPr dirty="0" sz="1350">
                <a:latin typeface="Calibri"/>
                <a:cs typeface="Calibri"/>
              </a:rPr>
              <a:t>ürünün</a:t>
            </a:r>
            <a:r>
              <a:rPr dirty="0" sz="1350" spc="35">
                <a:latin typeface="Calibri"/>
                <a:cs typeface="Calibri"/>
              </a:rPr>
              <a:t> </a:t>
            </a:r>
            <a:r>
              <a:rPr dirty="0" sz="1350">
                <a:latin typeface="Calibri"/>
                <a:cs typeface="Calibri"/>
              </a:rPr>
              <a:t>ihracatını</a:t>
            </a:r>
            <a:r>
              <a:rPr dirty="0" sz="1350" spc="140">
                <a:latin typeface="Calibri"/>
                <a:cs typeface="Calibri"/>
              </a:rPr>
              <a:t> </a:t>
            </a:r>
            <a:r>
              <a:rPr dirty="0" sz="1350">
                <a:latin typeface="Calibri"/>
                <a:cs typeface="Calibri"/>
              </a:rPr>
              <a:t>kendisi</a:t>
            </a:r>
            <a:r>
              <a:rPr dirty="0" sz="1350" spc="75">
                <a:latin typeface="Calibri"/>
                <a:cs typeface="Calibri"/>
              </a:rPr>
              <a:t> </a:t>
            </a:r>
            <a:r>
              <a:rPr dirty="0" sz="1350">
                <a:latin typeface="Calibri"/>
                <a:cs typeface="Calibri"/>
              </a:rPr>
              <a:t>ve/veya</a:t>
            </a:r>
            <a:r>
              <a:rPr dirty="0" sz="1350" spc="25">
                <a:latin typeface="Calibri"/>
                <a:cs typeface="Calibri"/>
              </a:rPr>
              <a:t> </a:t>
            </a:r>
            <a:r>
              <a:rPr dirty="0" sz="1350">
                <a:latin typeface="Calibri"/>
                <a:cs typeface="Calibri"/>
              </a:rPr>
              <a:t>aracı</a:t>
            </a:r>
            <a:r>
              <a:rPr dirty="0" sz="1350" spc="5">
                <a:latin typeface="Calibri"/>
                <a:cs typeface="Calibri"/>
              </a:rPr>
              <a:t> </a:t>
            </a:r>
            <a:r>
              <a:rPr dirty="0" sz="1350">
                <a:latin typeface="Calibri"/>
                <a:cs typeface="Calibri"/>
              </a:rPr>
              <a:t>ihracatçı</a:t>
            </a:r>
            <a:r>
              <a:rPr dirty="0" sz="1350" spc="70">
                <a:latin typeface="Calibri"/>
                <a:cs typeface="Calibri"/>
              </a:rPr>
              <a:t> </a:t>
            </a:r>
            <a:r>
              <a:rPr dirty="0" sz="1350" spc="-10">
                <a:latin typeface="Calibri"/>
                <a:cs typeface="Calibri"/>
              </a:rPr>
              <a:t>vasıtasıyla</a:t>
            </a:r>
            <a:endParaRPr sz="1350">
              <a:latin typeface="Calibri"/>
              <a:cs typeface="Calibri"/>
            </a:endParaRPr>
          </a:p>
          <a:p>
            <a:pPr marL="131445">
              <a:lnSpc>
                <a:spcPts val="1410"/>
              </a:lnSpc>
            </a:pPr>
            <a:r>
              <a:rPr dirty="0" sz="1350">
                <a:latin typeface="Calibri"/>
                <a:cs typeface="Calibri"/>
              </a:rPr>
              <a:t>gerçekleştiren</a:t>
            </a:r>
            <a:r>
              <a:rPr dirty="0" sz="1350" spc="160">
                <a:latin typeface="Calibri"/>
                <a:cs typeface="Calibri"/>
              </a:rPr>
              <a:t> </a:t>
            </a:r>
            <a:r>
              <a:rPr dirty="0" sz="1350">
                <a:latin typeface="Calibri"/>
                <a:cs typeface="Calibri"/>
              </a:rPr>
              <a:t>imalatçı</a:t>
            </a:r>
            <a:r>
              <a:rPr dirty="0" sz="1350" spc="75">
                <a:latin typeface="Calibri"/>
                <a:cs typeface="Calibri"/>
              </a:rPr>
              <a:t> </a:t>
            </a:r>
            <a:r>
              <a:rPr dirty="0" sz="1350">
                <a:latin typeface="Calibri"/>
                <a:cs typeface="Calibri"/>
              </a:rPr>
              <a:t>olmayan</a:t>
            </a:r>
            <a:r>
              <a:rPr dirty="0" sz="1350" spc="45">
                <a:latin typeface="Calibri"/>
                <a:cs typeface="Calibri"/>
              </a:rPr>
              <a:t> </a:t>
            </a:r>
            <a:r>
              <a:rPr dirty="0" sz="1350">
                <a:latin typeface="Calibri"/>
                <a:cs typeface="Calibri"/>
              </a:rPr>
              <a:t>dahilde</a:t>
            </a:r>
            <a:r>
              <a:rPr dirty="0" sz="1350" spc="70">
                <a:latin typeface="Calibri"/>
                <a:cs typeface="Calibri"/>
              </a:rPr>
              <a:t> </a:t>
            </a:r>
            <a:r>
              <a:rPr dirty="0" sz="1350">
                <a:latin typeface="Calibri"/>
                <a:cs typeface="Calibri"/>
              </a:rPr>
              <a:t>işleme</a:t>
            </a:r>
            <a:r>
              <a:rPr dirty="0" sz="1350" spc="130">
                <a:latin typeface="Calibri"/>
                <a:cs typeface="Calibri"/>
              </a:rPr>
              <a:t> </a:t>
            </a:r>
            <a:r>
              <a:rPr dirty="0" sz="1350">
                <a:latin typeface="Calibri"/>
                <a:cs typeface="Calibri"/>
              </a:rPr>
              <a:t>izin</a:t>
            </a:r>
            <a:r>
              <a:rPr dirty="0" sz="1350" spc="-10">
                <a:latin typeface="Calibri"/>
                <a:cs typeface="Calibri"/>
              </a:rPr>
              <a:t> belgesi/dahilde</a:t>
            </a:r>
            <a:endParaRPr sz="1350">
              <a:latin typeface="Calibri"/>
              <a:cs typeface="Calibri"/>
            </a:endParaRPr>
          </a:p>
          <a:p>
            <a:pPr marL="131445">
              <a:lnSpc>
                <a:spcPts val="1570"/>
              </a:lnSpc>
            </a:pPr>
            <a:r>
              <a:rPr dirty="0" sz="1350">
                <a:latin typeface="Calibri"/>
                <a:cs typeface="Calibri"/>
              </a:rPr>
              <a:t>işleme</a:t>
            </a:r>
            <a:r>
              <a:rPr dirty="0" sz="1350" spc="175">
                <a:latin typeface="Calibri"/>
                <a:cs typeface="Calibri"/>
              </a:rPr>
              <a:t> </a:t>
            </a:r>
            <a:r>
              <a:rPr dirty="0" sz="1350">
                <a:latin typeface="Calibri"/>
                <a:cs typeface="Calibri"/>
              </a:rPr>
              <a:t>izni</a:t>
            </a:r>
            <a:r>
              <a:rPr dirty="0" sz="1350" spc="-10">
                <a:latin typeface="Calibri"/>
                <a:cs typeface="Calibri"/>
              </a:rPr>
              <a:t> </a:t>
            </a:r>
            <a:r>
              <a:rPr dirty="0" sz="1350">
                <a:latin typeface="Calibri"/>
                <a:cs typeface="Calibri"/>
              </a:rPr>
              <a:t>sahibi</a:t>
            </a:r>
            <a:r>
              <a:rPr dirty="0" sz="1350" spc="60">
                <a:latin typeface="Calibri"/>
                <a:cs typeface="Calibri"/>
              </a:rPr>
              <a:t> </a:t>
            </a:r>
            <a:r>
              <a:rPr dirty="0" sz="1350" spc="-20">
                <a:latin typeface="Calibri"/>
                <a:cs typeface="Calibri"/>
              </a:rPr>
              <a:t>firma</a:t>
            </a:r>
            <a:endParaRPr sz="1350">
              <a:latin typeface="Calibri"/>
              <a:cs typeface="Calibri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2156205" y="1662810"/>
            <a:ext cx="2545715" cy="1156335"/>
            <a:chOff x="2156205" y="1662810"/>
            <a:chExt cx="2545715" cy="1156335"/>
          </a:xfrm>
        </p:grpSpPr>
        <p:sp>
          <p:nvSpPr>
            <p:cNvPr id="8" name="object 8"/>
            <p:cNvSpPr/>
            <p:nvPr/>
          </p:nvSpPr>
          <p:spPr>
            <a:xfrm>
              <a:off x="2162555" y="1669160"/>
              <a:ext cx="2533015" cy="1143635"/>
            </a:xfrm>
            <a:custGeom>
              <a:avLst/>
              <a:gdLst/>
              <a:ahLst/>
              <a:cxnLst/>
              <a:rect l="l" t="t" r="r" b="b"/>
              <a:pathLst>
                <a:path w="2533015" h="1143635">
                  <a:moveTo>
                    <a:pt x="2342388" y="0"/>
                  </a:moveTo>
                  <a:lnTo>
                    <a:pt x="190500" y="0"/>
                  </a:lnTo>
                  <a:lnTo>
                    <a:pt x="146837" y="5034"/>
                  </a:lnTo>
                  <a:lnTo>
                    <a:pt x="106746" y="19375"/>
                  </a:lnTo>
                  <a:lnTo>
                    <a:pt x="71374" y="41877"/>
                  </a:lnTo>
                  <a:lnTo>
                    <a:pt x="41867" y="71398"/>
                  </a:lnTo>
                  <a:lnTo>
                    <a:pt x="19372" y="106792"/>
                  </a:lnTo>
                  <a:lnTo>
                    <a:pt x="5034" y="146917"/>
                  </a:lnTo>
                  <a:lnTo>
                    <a:pt x="0" y="190626"/>
                  </a:lnTo>
                  <a:lnTo>
                    <a:pt x="0" y="952753"/>
                  </a:lnTo>
                  <a:lnTo>
                    <a:pt x="5034" y="996463"/>
                  </a:lnTo>
                  <a:lnTo>
                    <a:pt x="19372" y="1036588"/>
                  </a:lnTo>
                  <a:lnTo>
                    <a:pt x="41867" y="1071982"/>
                  </a:lnTo>
                  <a:lnTo>
                    <a:pt x="71374" y="1101503"/>
                  </a:lnTo>
                  <a:lnTo>
                    <a:pt x="106746" y="1124005"/>
                  </a:lnTo>
                  <a:lnTo>
                    <a:pt x="146837" y="1138346"/>
                  </a:lnTo>
                  <a:lnTo>
                    <a:pt x="190500" y="1143380"/>
                  </a:lnTo>
                  <a:lnTo>
                    <a:pt x="2342388" y="1143380"/>
                  </a:lnTo>
                  <a:lnTo>
                    <a:pt x="2386050" y="1138346"/>
                  </a:lnTo>
                  <a:lnTo>
                    <a:pt x="2426141" y="1124005"/>
                  </a:lnTo>
                  <a:lnTo>
                    <a:pt x="2461513" y="1101503"/>
                  </a:lnTo>
                  <a:lnTo>
                    <a:pt x="2491020" y="1071982"/>
                  </a:lnTo>
                  <a:lnTo>
                    <a:pt x="2513515" y="1036588"/>
                  </a:lnTo>
                  <a:lnTo>
                    <a:pt x="2527853" y="996463"/>
                  </a:lnTo>
                  <a:lnTo>
                    <a:pt x="2532888" y="952753"/>
                  </a:lnTo>
                  <a:lnTo>
                    <a:pt x="2532888" y="190626"/>
                  </a:lnTo>
                  <a:lnTo>
                    <a:pt x="2527853" y="146917"/>
                  </a:lnTo>
                  <a:lnTo>
                    <a:pt x="2513515" y="106792"/>
                  </a:lnTo>
                  <a:lnTo>
                    <a:pt x="2491020" y="71398"/>
                  </a:lnTo>
                  <a:lnTo>
                    <a:pt x="2461513" y="41877"/>
                  </a:lnTo>
                  <a:lnTo>
                    <a:pt x="2426141" y="19375"/>
                  </a:lnTo>
                  <a:lnTo>
                    <a:pt x="2386050" y="5034"/>
                  </a:lnTo>
                  <a:lnTo>
                    <a:pt x="2342388" y="0"/>
                  </a:lnTo>
                  <a:close/>
                </a:path>
              </a:pathLst>
            </a:custGeom>
            <a:solidFill>
              <a:srgbClr val="1F386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" name="object 9"/>
            <p:cNvSpPr/>
            <p:nvPr/>
          </p:nvSpPr>
          <p:spPr>
            <a:xfrm>
              <a:off x="2162555" y="1669160"/>
              <a:ext cx="2533015" cy="1143635"/>
            </a:xfrm>
            <a:custGeom>
              <a:avLst/>
              <a:gdLst/>
              <a:ahLst/>
              <a:cxnLst/>
              <a:rect l="l" t="t" r="r" b="b"/>
              <a:pathLst>
                <a:path w="2533015" h="1143635">
                  <a:moveTo>
                    <a:pt x="0" y="190626"/>
                  </a:moveTo>
                  <a:lnTo>
                    <a:pt x="5034" y="146917"/>
                  </a:lnTo>
                  <a:lnTo>
                    <a:pt x="19372" y="106792"/>
                  </a:lnTo>
                  <a:lnTo>
                    <a:pt x="41867" y="71398"/>
                  </a:lnTo>
                  <a:lnTo>
                    <a:pt x="71374" y="41877"/>
                  </a:lnTo>
                  <a:lnTo>
                    <a:pt x="106746" y="19375"/>
                  </a:lnTo>
                  <a:lnTo>
                    <a:pt x="146837" y="5034"/>
                  </a:lnTo>
                  <a:lnTo>
                    <a:pt x="190500" y="0"/>
                  </a:lnTo>
                  <a:lnTo>
                    <a:pt x="2342388" y="0"/>
                  </a:lnTo>
                  <a:lnTo>
                    <a:pt x="2386050" y="5034"/>
                  </a:lnTo>
                  <a:lnTo>
                    <a:pt x="2426141" y="19375"/>
                  </a:lnTo>
                  <a:lnTo>
                    <a:pt x="2461513" y="41877"/>
                  </a:lnTo>
                  <a:lnTo>
                    <a:pt x="2491020" y="71398"/>
                  </a:lnTo>
                  <a:lnTo>
                    <a:pt x="2513515" y="106792"/>
                  </a:lnTo>
                  <a:lnTo>
                    <a:pt x="2527853" y="146917"/>
                  </a:lnTo>
                  <a:lnTo>
                    <a:pt x="2532888" y="190626"/>
                  </a:lnTo>
                  <a:lnTo>
                    <a:pt x="2532888" y="952753"/>
                  </a:lnTo>
                  <a:lnTo>
                    <a:pt x="2527853" y="996463"/>
                  </a:lnTo>
                  <a:lnTo>
                    <a:pt x="2513515" y="1036588"/>
                  </a:lnTo>
                  <a:lnTo>
                    <a:pt x="2491020" y="1071982"/>
                  </a:lnTo>
                  <a:lnTo>
                    <a:pt x="2461513" y="1101503"/>
                  </a:lnTo>
                  <a:lnTo>
                    <a:pt x="2426141" y="1124005"/>
                  </a:lnTo>
                  <a:lnTo>
                    <a:pt x="2386050" y="1138346"/>
                  </a:lnTo>
                  <a:lnTo>
                    <a:pt x="2342388" y="1143380"/>
                  </a:lnTo>
                  <a:lnTo>
                    <a:pt x="190500" y="1143380"/>
                  </a:lnTo>
                  <a:lnTo>
                    <a:pt x="146837" y="1138346"/>
                  </a:lnTo>
                  <a:lnTo>
                    <a:pt x="106746" y="1124005"/>
                  </a:lnTo>
                  <a:lnTo>
                    <a:pt x="71374" y="1101503"/>
                  </a:lnTo>
                  <a:lnTo>
                    <a:pt x="41867" y="1071982"/>
                  </a:lnTo>
                  <a:lnTo>
                    <a:pt x="19372" y="1036588"/>
                  </a:lnTo>
                  <a:lnTo>
                    <a:pt x="5034" y="996463"/>
                  </a:lnTo>
                  <a:lnTo>
                    <a:pt x="0" y="952753"/>
                  </a:lnTo>
                  <a:lnTo>
                    <a:pt x="0" y="190626"/>
                  </a:lnTo>
                  <a:close/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0" name="object 10"/>
          <p:cNvSpPr txBox="1"/>
          <p:nvPr/>
        </p:nvSpPr>
        <p:spPr>
          <a:xfrm>
            <a:off x="2849372" y="2040318"/>
            <a:ext cx="1156335" cy="333375"/>
          </a:xfrm>
          <a:prstGeom prst="rect">
            <a:avLst/>
          </a:prstGeom>
        </p:spPr>
        <p:txBody>
          <a:bodyPr wrap="square" lIns="0" tIns="14604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dirty="0" sz="2000" spc="-10" b="1">
                <a:solidFill>
                  <a:srgbClr val="FFFFFF"/>
                </a:solidFill>
                <a:latin typeface="Calibri"/>
                <a:cs typeface="Calibri"/>
              </a:rPr>
              <a:t>İHRACATÇI</a:t>
            </a:r>
            <a:endParaRPr sz="2000">
              <a:latin typeface="Calibri"/>
              <a:cs typeface="Calibri"/>
            </a:endParaRPr>
          </a:p>
        </p:txBody>
      </p:sp>
      <p:grpSp>
        <p:nvGrpSpPr>
          <p:cNvPr id="11" name="object 11"/>
          <p:cNvGrpSpPr/>
          <p:nvPr/>
        </p:nvGrpSpPr>
        <p:grpSpPr>
          <a:xfrm>
            <a:off x="4689094" y="2979927"/>
            <a:ext cx="5554345" cy="927735"/>
            <a:chOff x="4689094" y="2979927"/>
            <a:chExt cx="5554345" cy="927735"/>
          </a:xfrm>
        </p:grpSpPr>
        <p:sp>
          <p:nvSpPr>
            <p:cNvPr id="12" name="object 12"/>
            <p:cNvSpPr/>
            <p:nvPr/>
          </p:nvSpPr>
          <p:spPr>
            <a:xfrm>
              <a:off x="4695444" y="2986277"/>
              <a:ext cx="5541645" cy="915035"/>
            </a:xfrm>
            <a:custGeom>
              <a:avLst/>
              <a:gdLst/>
              <a:ahLst/>
              <a:cxnLst/>
              <a:rect l="l" t="t" r="r" b="b"/>
              <a:pathLst>
                <a:path w="5541645" h="915035">
                  <a:moveTo>
                    <a:pt x="5388863" y="0"/>
                  </a:moveTo>
                  <a:lnTo>
                    <a:pt x="0" y="0"/>
                  </a:lnTo>
                  <a:lnTo>
                    <a:pt x="0" y="914654"/>
                  </a:lnTo>
                  <a:lnTo>
                    <a:pt x="5388863" y="914654"/>
                  </a:lnTo>
                  <a:lnTo>
                    <a:pt x="5437046" y="906874"/>
                  </a:lnTo>
                  <a:lnTo>
                    <a:pt x="5478883" y="885214"/>
                  </a:lnTo>
                  <a:lnTo>
                    <a:pt x="5511869" y="852191"/>
                  </a:lnTo>
                  <a:lnTo>
                    <a:pt x="5533497" y="810322"/>
                  </a:lnTo>
                  <a:lnTo>
                    <a:pt x="5541263" y="762127"/>
                  </a:lnTo>
                  <a:lnTo>
                    <a:pt x="5541263" y="152400"/>
                  </a:lnTo>
                  <a:lnTo>
                    <a:pt x="5533497" y="104217"/>
                  </a:lnTo>
                  <a:lnTo>
                    <a:pt x="5511869" y="62380"/>
                  </a:lnTo>
                  <a:lnTo>
                    <a:pt x="5478883" y="29394"/>
                  </a:lnTo>
                  <a:lnTo>
                    <a:pt x="5437046" y="7766"/>
                  </a:lnTo>
                  <a:lnTo>
                    <a:pt x="5388863" y="0"/>
                  </a:lnTo>
                  <a:close/>
                </a:path>
              </a:pathLst>
            </a:custGeom>
            <a:solidFill>
              <a:srgbClr val="FFFFFF">
                <a:alpha val="90194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" name="object 13"/>
            <p:cNvSpPr/>
            <p:nvPr/>
          </p:nvSpPr>
          <p:spPr>
            <a:xfrm>
              <a:off x="4695444" y="2986277"/>
              <a:ext cx="5541645" cy="915035"/>
            </a:xfrm>
            <a:custGeom>
              <a:avLst/>
              <a:gdLst/>
              <a:ahLst/>
              <a:cxnLst/>
              <a:rect l="l" t="t" r="r" b="b"/>
              <a:pathLst>
                <a:path w="5541645" h="915035">
                  <a:moveTo>
                    <a:pt x="5541263" y="152400"/>
                  </a:moveTo>
                  <a:lnTo>
                    <a:pt x="5541263" y="762127"/>
                  </a:lnTo>
                  <a:lnTo>
                    <a:pt x="5533497" y="810322"/>
                  </a:lnTo>
                  <a:lnTo>
                    <a:pt x="5511869" y="852191"/>
                  </a:lnTo>
                  <a:lnTo>
                    <a:pt x="5478883" y="885214"/>
                  </a:lnTo>
                  <a:lnTo>
                    <a:pt x="5437046" y="906874"/>
                  </a:lnTo>
                  <a:lnTo>
                    <a:pt x="5388863" y="914654"/>
                  </a:lnTo>
                  <a:lnTo>
                    <a:pt x="0" y="914654"/>
                  </a:lnTo>
                  <a:lnTo>
                    <a:pt x="0" y="0"/>
                  </a:lnTo>
                  <a:lnTo>
                    <a:pt x="5388863" y="0"/>
                  </a:lnTo>
                  <a:lnTo>
                    <a:pt x="5437046" y="7766"/>
                  </a:lnTo>
                  <a:lnTo>
                    <a:pt x="5478883" y="29394"/>
                  </a:lnTo>
                  <a:lnTo>
                    <a:pt x="5511869" y="62380"/>
                  </a:lnTo>
                  <a:lnTo>
                    <a:pt x="5533497" y="104217"/>
                  </a:lnTo>
                  <a:lnTo>
                    <a:pt x="5541263" y="152400"/>
                  </a:lnTo>
                  <a:close/>
                </a:path>
              </a:pathLst>
            </a:custGeom>
            <a:ln w="12700">
              <a:solidFill>
                <a:srgbClr val="1F3863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4" name="object 14"/>
          <p:cNvSpPr txBox="1"/>
          <p:nvPr/>
        </p:nvSpPr>
        <p:spPr>
          <a:xfrm>
            <a:off x="4735829" y="3112325"/>
            <a:ext cx="5377180" cy="628650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30175" indent="-117475">
              <a:lnSpc>
                <a:spcPts val="1605"/>
              </a:lnSpc>
              <a:spcBef>
                <a:spcPts val="120"/>
              </a:spcBef>
              <a:buChar char="•"/>
              <a:tabLst>
                <a:tab pos="130175" algn="l"/>
              </a:tabLst>
            </a:pPr>
            <a:r>
              <a:rPr dirty="0" sz="1350">
                <a:latin typeface="Calibri"/>
                <a:cs typeface="Calibri"/>
              </a:rPr>
              <a:t>İşlem</a:t>
            </a:r>
            <a:r>
              <a:rPr dirty="0" sz="1350" spc="110">
                <a:latin typeface="Calibri"/>
                <a:cs typeface="Calibri"/>
              </a:rPr>
              <a:t> </a:t>
            </a:r>
            <a:r>
              <a:rPr dirty="0" sz="1350">
                <a:latin typeface="Calibri"/>
                <a:cs typeface="Calibri"/>
              </a:rPr>
              <a:t>görmüş</a:t>
            </a:r>
            <a:r>
              <a:rPr dirty="0" sz="1350" spc="25">
                <a:latin typeface="Calibri"/>
                <a:cs typeface="Calibri"/>
              </a:rPr>
              <a:t> </a:t>
            </a:r>
            <a:r>
              <a:rPr dirty="0" sz="1350">
                <a:latin typeface="Calibri"/>
                <a:cs typeface="Calibri"/>
              </a:rPr>
              <a:t>ürünün</a:t>
            </a:r>
            <a:r>
              <a:rPr dirty="0" sz="1350" spc="130">
                <a:latin typeface="Calibri"/>
                <a:cs typeface="Calibri"/>
              </a:rPr>
              <a:t> </a:t>
            </a:r>
            <a:r>
              <a:rPr dirty="0" sz="1350">
                <a:latin typeface="Calibri"/>
                <a:cs typeface="Calibri"/>
              </a:rPr>
              <a:t>tamamını</a:t>
            </a:r>
            <a:r>
              <a:rPr dirty="0" sz="1350" spc="170">
                <a:latin typeface="Calibri"/>
                <a:cs typeface="Calibri"/>
              </a:rPr>
              <a:t> </a:t>
            </a:r>
            <a:r>
              <a:rPr dirty="0" sz="1350">
                <a:latin typeface="Calibri"/>
                <a:cs typeface="Calibri"/>
              </a:rPr>
              <a:t>veya</a:t>
            </a:r>
            <a:r>
              <a:rPr dirty="0" sz="1350" spc="50">
                <a:latin typeface="Calibri"/>
                <a:cs typeface="Calibri"/>
              </a:rPr>
              <a:t> </a:t>
            </a:r>
            <a:r>
              <a:rPr dirty="0" sz="1350">
                <a:latin typeface="Calibri"/>
                <a:cs typeface="Calibri"/>
              </a:rPr>
              <a:t>bir</a:t>
            </a:r>
            <a:r>
              <a:rPr dirty="0" sz="1350" spc="5">
                <a:latin typeface="Calibri"/>
                <a:cs typeface="Calibri"/>
              </a:rPr>
              <a:t> </a:t>
            </a:r>
            <a:r>
              <a:rPr dirty="0" sz="1350">
                <a:latin typeface="Calibri"/>
                <a:cs typeface="Calibri"/>
              </a:rPr>
              <a:t>kısmını</a:t>
            </a:r>
            <a:r>
              <a:rPr dirty="0" sz="1350" spc="100">
                <a:latin typeface="Calibri"/>
                <a:cs typeface="Calibri"/>
              </a:rPr>
              <a:t> </a:t>
            </a:r>
            <a:r>
              <a:rPr dirty="0" sz="1350">
                <a:latin typeface="Calibri"/>
                <a:cs typeface="Calibri"/>
              </a:rPr>
              <a:t>üreten</a:t>
            </a:r>
            <a:r>
              <a:rPr dirty="0" sz="1350" spc="130">
                <a:latin typeface="Calibri"/>
                <a:cs typeface="Calibri"/>
              </a:rPr>
              <a:t> </a:t>
            </a:r>
            <a:r>
              <a:rPr dirty="0" sz="1350">
                <a:latin typeface="Calibri"/>
                <a:cs typeface="Calibri"/>
              </a:rPr>
              <a:t>ve</a:t>
            </a:r>
            <a:r>
              <a:rPr dirty="0" sz="1350" spc="20">
                <a:latin typeface="Calibri"/>
                <a:cs typeface="Calibri"/>
              </a:rPr>
              <a:t> </a:t>
            </a:r>
            <a:r>
              <a:rPr dirty="0" sz="1350">
                <a:latin typeface="Calibri"/>
                <a:cs typeface="Calibri"/>
              </a:rPr>
              <a:t>bu</a:t>
            </a:r>
            <a:r>
              <a:rPr dirty="0" sz="1350" spc="55">
                <a:latin typeface="Calibri"/>
                <a:cs typeface="Calibri"/>
              </a:rPr>
              <a:t> </a:t>
            </a:r>
            <a:r>
              <a:rPr dirty="0" sz="1350" spc="-10">
                <a:latin typeface="Calibri"/>
                <a:cs typeface="Calibri"/>
              </a:rPr>
              <a:t>ürünün</a:t>
            </a:r>
            <a:endParaRPr sz="1350">
              <a:latin typeface="Calibri"/>
              <a:cs typeface="Calibri"/>
            </a:endParaRPr>
          </a:p>
          <a:p>
            <a:pPr marL="131445" marR="5080">
              <a:lnSpc>
                <a:spcPts val="1510"/>
              </a:lnSpc>
              <a:spcBef>
                <a:spcPts val="125"/>
              </a:spcBef>
            </a:pPr>
            <a:r>
              <a:rPr dirty="0" sz="1350">
                <a:latin typeface="Calibri"/>
                <a:cs typeface="Calibri"/>
              </a:rPr>
              <a:t>ihracatını</a:t>
            </a:r>
            <a:r>
              <a:rPr dirty="0" sz="1350" spc="114">
                <a:latin typeface="Calibri"/>
                <a:cs typeface="Calibri"/>
              </a:rPr>
              <a:t> </a:t>
            </a:r>
            <a:r>
              <a:rPr dirty="0" sz="1350">
                <a:latin typeface="Calibri"/>
                <a:cs typeface="Calibri"/>
              </a:rPr>
              <a:t>kendisi</a:t>
            </a:r>
            <a:r>
              <a:rPr dirty="0" sz="1350" spc="55">
                <a:latin typeface="Calibri"/>
                <a:cs typeface="Calibri"/>
              </a:rPr>
              <a:t> </a:t>
            </a:r>
            <a:r>
              <a:rPr dirty="0" sz="1350">
                <a:latin typeface="Calibri"/>
                <a:cs typeface="Calibri"/>
              </a:rPr>
              <a:t>ve/veya</a:t>
            </a:r>
            <a:r>
              <a:rPr dirty="0" sz="1350" spc="10">
                <a:latin typeface="Calibri"/>
                <a:cs typeface="Calibri"/>
              </a:rPr>
              <a:t> </a:t>
            </a:r>
            <a:r>
              <a:rPr dirty="0" sz="1350">
                <a:latin typeface="Calibri"/>
                <a:cs typeface="Calibri"/>
              </a:rPr>
              <a:t>aracı</a:t>
            </a:r>
            <a:r>
              <a:rPr dirty="0" sz="1350" spc="-10">
                <a:latin typeface="Calibri"/>
                <a:cs typeface="Calibri"/>
              </a:rPr>
              <a:t> </a:t>
            </a:r>
            <a:r>
              <a:rPr dirty="0" sz="1350">
                <a:latin typeface="Calibri"/>
                <a:cs typeface="Calibri"/>
              </a:rPr>
              <a:t>ihracatçı</a:t>
            </a:r>
            <a:r>
              <a:rPr dirty="0" sz="1350" spc="50">
                <a:latin typeface="Calibri"/>
                <a:cs typeface="Calibri"/>
              </a:rPr>
              <a:t> </a:t>
            </a:r>
            <a:r>
              <a:rPr dirty="0" sz="1350">
                <a:latin typeface="Calibri"/>
                <a:cs typeface="Calibri"/>
              </a:rPr>
              <a:t>vasıtasıyla</a:t>
            </a:r>
            <a:r>
              <a:rPr dirty="0" sz="1350" spc="75">
                <a:latin typeface="Calibri"/>
                <a:cs typeface="Calibri"/>
              </a:rPr>
              <a:t> </a:t>
            </a:r>
            <a:r>
              <a:rPr dirty="0" sz="1350">
                <a:latin typeface="Calibri"/>
                <a:cs typeface="Calibri"/>
              </a:rPr>
              <a:t>gerçekleştiren</a:t>
            </a:r>
            <a:r>
              <a:rPr dirty="0" sz="1350" spc="200">
                <a:latin typeface="Calibri"/>
                <a:cs typeface="Calibri"/>
              </a:rPr>
              <a:t> </a:t>
            </a:r>
            <a:r>
              <a:rPr dirty="0" sz="1350" spc="-10">
                <a:latin typeface="Calibri"/>
                <a:cs typeface="Calibri"/>
              </a:rPr>
              <a:t>dahilde </a:t>
            </a:r>
            <a:r>
              <a:rPr dirty="0" sz="1350">
                <a:latin typeface="Calibri"/>
                <a:cs typeface="Calibri"/>
              </a:rPr>
              <a:t>işleme</a:t>
            </a:r>
            <a:r>
              <a:rPr dirty="0" sz="1350" spc="155">
                <a:latin typeface="Calibri"/>
                <a:cs typeface="Calibri"/>
              </a:rPr>
              <a:t> </a:t>
            </a:r>
            <a:r>
              <a:rPr dirty="0" sz="1350">
                <a:latin typeface="Calibri"/>
                <a:cs typeface="Calibri"/>
              </a:rPr>
              <a:t>izin</a:t>
            </a:r>
            <a:r>
              <a:rPr dirty="0" sz="1350" spc="5">
                <a:latin typeface="Calibri"/>
                <a:cs typeface="Calibri"/>
              </a:rPr>
              <a:t> </a:t>
            </a:r>
            <a:r>
              <a:rPr dirty="0" sz="1350">
                <a:latin typeface="Calibri"/>
                <a:cs typeface="Calibri"/>
              </a:rPr>
              <a:t>belgesi/dahilde</a:t>
            </a:r>
            <a:r>
              <a:rPr dirty="0" sz="1350" spc="280">
                <a:latin typeface="Calibri"/>
                <a:cs typeface="Calibri"/>
              </a:rPr>
              <a:t> </a:t>
            </a:r>
            <a:r>
              <a:rPr dirty="0" sz="1350">
                <a:latin typeface="Calibri"/>
                <a:cs typeface="Calibri"/>
              </a:rPr>
              <a:t>işleme</a:t>
            </a:r>
            <a:r>
              <a:rPr dirty="0" sz="1350" spc="95">
                <a:latin typeface="Calibri"/>
                <a:cs typeface="Calibri"/>
              </a:rPr>
              <a:t> </a:t>
            </a:r>
            <a:r>
              <a:rPr dirty="0" sz="1350">
                <a:latin typeface="Calibri"/>
                <a:cs typeface="Calibri"/>
              </a:rPr>
              <a:t>izni</a:t>
            </a:r>
            <a:r>
              <a:rPr dirty="0" sz="1350" spc="45">
                <a:latin typeface="Calibri"/>
                <a:cs typeface="Calibri"/>
              </a:rPr>
              <a:t> </a:t>
            </a:r>
            <a:r>
              <a:rPr dirty="0" sz="1350">
                <a:latin typeface="Calibri"/>
                <a:cs typeface="Calibri"/>
              </a:rPr>
              <a:t>sahibi</a:t>
            </a:r>
            <a:r>
              <a:rPr dirty="0" sz="1350" spc="-20">
                <a:latin typeface="Calibri"/>
                <a:cs typeface="Calibri"/>
              </a:rPr>
              <a:t> </a:t>
            </a:r>
            <a:r>
              <a:rPr dirty="0" sz="1350" spc="-10">
                <a:latin typeface="Calibri"/>
                <a:cs typeface="Calibri"/>
              </a:rPr>
              <a:t>firma</a:t>
            </a:r>
            <a:endParaRPr sz="1350">
              <a:latin typeface="Calibri"/>
              <a:cs typeface="Calibri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2156205" y="2861055"/>
            <a:ext cx="2545715" cy="1165225"/>
            <a:chOff x="2156205" y="2861055"/>
            <a:chExt cx="2545715" cy="1165225"/>
          </a:xfrm>
        </p:grpSpPr>
        <p:sp>
          <p:nvSpPr>
            <p:cNvPr id="16" name="object 16"/>
            <p:cNvSpPr/>
            <p:nvPr/>
          </p:nvSpPr>
          <p:spPr>
            <a:xfrm>
              <a:off x="2162555" y="2867405"/>
              <a:ext cx="2533015" cy="1152525"/>
            </a:xfrm>
            <a:custGeom>
              <a:avLst/>
              <a:gdLst/>
              <a:ahLst/>
              <a:cxnLst/>
              <a:rect l="l" t="t" r="r" b="b"/>
              <a:pathLst>
                <a:path w="2533015" h="1152525">
                  <a:moveTo>
                    <a:pt x="2340864" y="0"/>
                  </a:moveTo>
                  <a:lnTo>
                    <a:pt x="192024" y="0"/>
                  </a:lnTo>
                  <a:lnTo>
                    <a:pt x="147996" y="5071"/>
                  </a:lnTo>
                  <a:lnTo>
                    <a:pt x="107579" y="19518"/>
                  </a:lnTo>
                  <a:lnTo>
                    <a:pt x="71925" y="42187"/>
                  </a:lnTo>
                  <a:lnTo>
                    <a:pt x="42187" y="71925"/>
                  </a:lnTo>
                  <a:lnTo>
                    <a:pt x="19518" y="107579"/>
                  </a:lnTo>
                  <a:lnTo>
                    <a:pt x="5071" y="147996"/>
                  </a:lnTo>
                  <a:lnTo>
                    <a:pt x="0" y="192024"/>
                  </a:lnTo>
                  <a:lnTo>
                    <a:pt x="0" y="960374"/>
                  </a:lnTo>
                  <a:lnTo>
                    <a:pt x="5071" y="1004401"/>
                  </a:lnTo>
                  <a:lnTo>
                    <a:pt x="19518" y="1044818"/>
                  </a:lnTo>
                  <a:lnTo>
                    <a:pt x="42187" y="1080472"/>
                  </a:lnTo>
                  <a:lnTo>
                    <a:pt x="71925" y="1110210"/>
                  </a:lnTo>
                  <a:lnTo>
                    <a:pt x="107579" y="1132879"/>
                  </a:lnTo>
                  <a:lnTo>
                    <a:pt x="147996" y="1147326"/>
                  </a:lnTo>
                  <a:lnTo>
                    <a:pt x="192024" y="1152398"/>
                  </a:lnTo>
                  <a:lnTo>
                    <a:pt x="2340864" y="1152398"/>
                  </a:lnTo>
                  <a:lnTo>
                    <a:pt x="2384891" y="1147326"/>
                  </a:lnTo>
                  <a:lnTo>
                    <a:pt x="2425308" y="1132879"/>
                  </a:lnTo>
                  <a:lnTo>
                    <a:pt x="2460962" y="1110210"/>
                  </a:lnTo>
                  <a:lnTo>
                    <a:pt x="2490700" y="1080472"/>
                  </a:lnTo>
                  <a:lnTo>
                    <a:pt x="2513369" y="1044818"/>
                  </a:lnTo>
                  <a:lnTo>
                    <a:pt x="2527816" y="1004401"/>
                  </a:lnTo>
                  <a:lnTo>
                    <a:pt x="2532888" y="960374"/>
                  </a:lnTo>
                  <a:lnTo>
                    <a:pt x="2532888" y="192024"/>
                  </a:lnTo>
                  <a:lnTo>
                    <a:pt x="2527816" y="147996"/>
                  </a:lnTo>
                  <a:lnTo>
                    <a:pt x="2513369" y="107579"/>
                  </a:lnTo>
                  <a:lnTo>
                    <a:pt x="2490700" y="71925"/>
                  </a:lnTo>
                  <a:lnTo>
                    <a:pt x="2460962" y="42187"/>
                  </a:lnTo>
                  <a:lnTo>
                    <a:pt x="2425308" y="19518"/>
                  </a:lnTo>
                  <a:lnTo>
                    <a:pt x="2384891" y="5071"/>
                  </a:lnTo>
                  <a:lnTo>
                    <a:pt x="2340864" y="0"/>
                  </a:lnTo>
                  <a:close/>
                </a:path>
              </a:pathLst>
            </a:custGeom>
            <a:solidFill>
              <a:srgbClr val="1F386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7" name="object 17"/>
            <p:cNvSpPr/>
            <p:nvPr/>
          </p:nvSpPr>
          <p:spPr>
            <a:xfrm>
              <a:off x="2162555" y="2867405"/>
              <a:ext cx="2533015" cy="1152525"/>
            </a:xfrm>
            <a:custGeom>
              <a:avLst/>
              <a:gdLst/>
              <a:ahLst/>
              <a:cxnLst/>
              <a:rect l="l" t="t" r="r" b="b"/>
              <a:pathLst>
                <a:path w="2533015" h="1152525">
                  <a:moveTo>
                    <a:pt x="0" y="192024"/>
                  </a:moveTo>
                  <a:lnTo>
                    <a:pt x="5071" y="147996"/>
                  </a:lnTo>
                  <a:lnTo>
                    <a:pt x="19518" y="107579"/>
                  </a:lnTo>
                  <a:lnTo>
                    <a:pt x="42187" y="71925"/>
                  </a:lnTo>
                  <a:lnTo>
                    <a:pt x="71925" y="42187"/>
                  </a:lnTo>
                  <a:lnTo>
                    <a:pt x="107579" y="19518"/>
                  </a:lnTo>
                  <a:lnTo>
                    <a:pt x="147996" y="5071"/>
                  </a:lnTo>
                  <a:lnTo>
                    <a:pt x="192024" y="0"/>
                  </a:lnTo>
                  <a:lnTo>
                    <a:pt x="2340864" y="0"/>
                  </a:lnTo>
                  <a:lnTo>
                    <a:pt x="2384891" y="5071"/>
                  </a:lnTo>
                  <a:lnTo>
                    <a:pt x="2425308" y="19518"/>
                  </a:lnTo>
                  <a:lnTo>
                    <a:pt x="2460962" y="42187"/>
                  </a:lnTo>
                  <a:lnTo>
                    <a:pt x="2490700" y="71925"/>
                  </a:lnTo>
                  <a:lnTo>
                    <a:pt x="2513369" y="107579"/>
                  </a:lnTo>
                  <a:lnTo>
                    <a:pt x="2527816" y="147996"/>
                  </a:lnTo>
                  <a:lnTo>
                    <a:pt x="2532888" y="192024"/>
                  </a:lnTo>
                  <a:lnTo>
                    <a:pt x="2532888" y="960374"/>
                  </a:lnTo>
                  <a:lnTo>
                    <a:pt x="2527816" y="1004401"/>
                  </a:lnTo>
                  <a:lnTo>
                    <a:pt x="2513369" y="1044818"/>
                  </a:lnTo>
                  <a:lnTo>
                    <a:pt x="2490700" y="1080472"/>
                  </a:lnTo>
                  <a:lnTo>
                    <a:pt x="2460962" y="1110210"/>
                  </a:lnTo>
                  <a:lnTo>
                    <a:pt x="2425308" y="1132879"/>
                  </a:lnTo>
                  <a:lnTo>
                    <a:pt x="2384891" y="1147326"/>
                  </a:lnTo>
                  <a:lnTo>
                    <a:pt x="2340864" y="1152398"/>
                  </a:lnTo>
                  <a:lnTo>
                    <a:pt x="192024" y="1152398"/>
                  </a:lnTo>
                  <a:lnTo>
                    <a:pt x="147996" y="1147326"/>
                  </a:lnTo>
                  <a:lnTo>
                    <a:pt x="107579" y="1132879"/>
                  </a:lnTo>
                  <a:lnTo>
                    <a:pt x="71925" y="1110210"/>
                  </a:lnTo>
                  <a:lnTo>
                    <a:pt x="42187" y="1080472"/>
                  </a:lnTo>
                  <a:lnTo>
                    <a:pt x="19518" y="1044818"/>
                  </a:lnTo>
                  <a:lnTo>
                    <a:pt x="5071" y="1004401"/>
                  </a:lnTo>
                  <a:lnTo>
                    <a:pt x="0" y="960374"/>
                  </a:lnTo>
                  <a:lnTo>
                    <a:pt x="0" y="192024"/>
                  </a:lnTo>
                  <a:close/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8" name="object 18"/>
          <p:cNvSpPr txBox="1"/>
          <p:nvPr/>
        </p:nvSpPr>
        <p:spPr>
          <a:xfrm>
            <a:off x="2309622" y="3247961"/>
            <a:ext cx="2242820" cy="333375"/>
          </a:xfrm>
          <a:prstGeom prst="rect">
            <a:avLst/>
          </a:prstGeom>
        </p:spPr>
        <p:txBody>
          <a:bodyPr wrap="square" lIns="0" tIns="14604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dirty="0" sz="2000" spc="-35" b="1">
                <a:solidFill>
                  <a:srgbClr val="FFFFFF"/>
                </a:solidFill>
                <a:latin typeface="Calibri"/>
                <a:cs typeface="Calibri"/>
              </a:rPr>
              <a:t>İMALATÇI-</a:t>
            </a:r>
            <a:r>
              <a:rPr dirty="0" sz="2000" spc="-10" b="1">
                <a:solidFill>
                  <a:srgbClr val="FFFFFF"/>
                </a:solidFill>
                <a:latin typeface="Calibri"/>
                <a:cs typeface="Calibri"/>
              </a:rPr>
              <a:t>İHRACATÇI</a:t>
            </a:r>
            <a:endParaRPr sz="2000">
              <a:latin typeface="Calibri"/>
              <a:cs typeface="Calibri"/>
            </a:endParaRPr>
          </a:p>
        </p:txBody>
      </p:sp>
      <p:grpSp>
        <p:nvGrpSpPr>
          <p:cNvPr id="19" name="object 19"/>
          <p:cNvGrpSpPr/>
          <p:nvPr/>
        </p:nvGrpSpPr>
        <p:grpSpPr>
          <a:xfrm>
            <a:off x="4689094" y="4187190"/>
            <a:ext cx="5554345" cy="927735"/>
            <a:chOff x="4689094" y="4187190"/>
            <a:chExt cx="5554345" cy="927735"/>
          </a:xfrm>
        </p:grpSpPr>
        <p:sp>
          <p:nvSpPr>
            <p:cNvPr id="20" name="object 20"/>
            <p:cNvSpPr/>
            <p:nvPr/>
          </p:nvSpPr>
          <p:spPr>
            <a:xfrm>
              <a:off x="4695444" y="4193540"/>
              <a:ext cx="5541645" cy="915035"/>
            </a:xfrm>
            <a:custGeom>
              <a:avLst/>
              <a:gdLst/>
              <a:ahLst/>
              <a:cxnLst/>
              <a:rect l="l" t="t" r="r" b="b"/>
              <a:pathLst>
                <a:path w="5541645" h="915035">
                  <a:moveTo>
                    <a:pt x="5388863" y="0"/>
                  </a:moveTo>
                  <a:lnTo>
                    <a:pt x="0" y="0"/>
                  </a:lnTo>
                  <a:lnTo>
                    <a:pt x="0" y="914654"/>
                  </a:lnTo>
                  <a:lnTo>
                    <a:pt x="5388863" y="914654"/>
                  </a:lnTo>
                  <a:lnTo>
                    <a:pt x="5437046" y="906887"/>
                  </a:lnTo>
                  <a:lnTo>
                    <a:pt x="5478883" y="885259"/>
                  </a:lnTo>
                  <a:lnTo>
                    <a:pt x="5511869" y="852273"/>
                  </a:lnTo>
                  <a:lnTo>
                    <a:pt x="5533497" y="810436"/>
                  </a:lnTo>
                  <a:lnTo>
                    <a:pt x="5541263" y="762254"/>
                  </a:lnTo>
                  <a:lnTo>
                    <a:pt x="5541263" y="152527"/>
                  </a:lnTo>
                  <a:lnTo>
                    <a:pt x="5533497" y="104331"/>
                  </a:lnTo>
                  <a:lnTo>
                    <a:pt x="5511869" y="62462"/>
                  </a:lnTo>
                  <a:lnTo>
                    <a:pt x="5478883" y="29439"/>
                  </a:lnTo>
                  <a:lnTo>
                    <a:pt x="5437046" y="7779"/>
                  </a:lnTo>
                  <a:lnTo>
                    <a:pt x="5388863" y="0"/>
                  </a:lnTo>
                  <a:close/>
                </a:path>
              </a:pathLst>
            </a:custGeom>
            <a:solidFill>
              <a:srgbClr val="FFFFFF">
                <a:alpha val="90194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1" name="object 21"/>
            <p:cNvSpPr/>
            <p:nvPr/>
          </p:nvSpPr>
          <p:spPr>
            <a:xfrm>
              <a:off x="4695444" y="4193540"/>
              <a:ext cx="5541645" cy="915035"/>
            </a:xfrm>
            <a:custGeom>
              <a:avLst/>
              <a:gdLst/>
              <a:ahLst/>
              <a:cxnLst/>
              <a:rect l="l" t="t" r="r" b="b"/>
              <a:pathLst>
                <a:path w="5541645" h="915035">
                  <a:moveTo>
                    <a:pt x="5541263" y="152527"/>
                  </a:moveTo>
                  <a:lnTo>
                    <a:pt x="5541263" y="762254"/>
                  </a:lnTo>
                  <a:lnTo>
                    <a:pt x="5533497" y="810436"/>
                  </a:lnTo>
                  <a:lnTo>
                    <a:pt x="5511869" y="852273"/>
                  </a:lnTo>
                  <a:lnTo>
                    <a:pt x="5478883" y="885259"/>
                  </a:lnTo>
                  <a:lnTo>
                    <a:pt x="5437046" y="906887"/>
                  </a:lnTo>
                  <a:lnTo>
                    <a:pt x="5388863" y="914654"/>
                  </a:lnTo>
                  <a:lnTo>
                    <a:pt x="0" y="914654"/>
                  </a:lnTo>
                  <a:lnTo>
                    <a:pt x="0" y="0"/>
                  </a:lnTo>
                  <a:lnTo>
                    <a:pt x="5388863" y="0"/>
                  </a:lnTo>
                  <a:lnTo>
                    <a:pt x="5437046" y="7779"/>
                  </a:lnTo>
                  <a:lnTo>
                    <a:pt x="5478883" y="29439"/>
                  </a:lnTo>
                  <a:lnTo>
                    <a:pt x="5511869" y="62462"/>
                  </a:lnTo>
                  <a:lnTo>
                    <a:pt x="5533497" y="104331"/>
                  </a:lnTo>
                  <a:lnTo>
                    <a:pt x="5541263" y="152527"/>
                  </a:lnTo>
                  <a:close/>
                </a:path>
              </a:pathLst>
            </a:custGeom>
            <a:ln w="12700">
              <a:solidFill>
                <a:srgbClr val="1F3863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22" name="object 22"/>
          <p:cNvSpPr txBox="1"/>
          <p:nvPr/>
        </p:nvSpPr>
        <p:spPr>
          <a:xfrm>
            <a:off x="4735829" y="4319968"/>
            <a:ext cx="5313045" cy="628650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30175" indent="-117475">
              <a:lnSpc>
                <a:spcPts val="1605"/>
              </a:lnSpc>
              <a:spcBef>
                <a:spcPts val="120"/>
              </a:spcBef>
              <a:buChar char="•"/>
              <a:tabLst>
                <a:tab pos="130175" algn="l"/>
              </a:tabLst>
            </a:pPr>
            <a:r>
              <a:rPr dirty="0" sz="1350">
                <a:latin typeface="Calibri"/>
                <a:cs typeface="Calibri"/>
              </a:rPr>
              <a:t>Dahilde</a:t>
            </a:r>
            <a:r>
              <a:rPr dirty="0" sz="1350" spc="105">
                <a:latin typeface="Calibri"/>
                <a:cs typeface="Calibri"/>
              </a:rPr>
              <a:t> </a:t>
            </a:r>
            <a:r>
              <a:rPr dirty="0" sz="1350">
                <a:latin typeface="Calibri"/>
                <a:cs typeface="Calibri"/>
              </a:rPr>
              <a:t>işleme</a:t>
            </a:r>
            <a:r>
              <a:rPr dirty="0" sz="1350" spc="170">
                <a:latin typeface="Calibri"/>
                <a:cs typeface="Calibri"/>
              </a:rPr>
              <a:t> </a:t>
            </a:r>
            <a:r>
              <a:rPr dirty="0" sz="1350">
                <a:latin typeface="Calibri"/>
                <a:cs typeface="Calibri"/>
              </a:rPr>
              <a:t>izin</a:t>
            </a:r>
            <a:r>
              <a:rPr dirty="0" sz="1350" spc="10">
                <a:latin typeface="Calibri"/>
                <a:cs typeface="Calibri"/>
              </a:rPr>
              <a:t> </a:t>
            </a:r>
            <a:r>
              <a:rPr dirty="0" sz="1350">
                <a:latin typeface="Calibri"/>
                <a:cs typeface="Calibri"/>
              </a:rPr>
              <a:t>belgesinde/dahilde</a:t>
            </a:r>
            <a:r>
              <a:rPr dirty="0" sz="1350" spc="235">
                <a:latin typeface="Calibri"/>
                <a:cs typeface="Calibri"/>
              </a:rPr>
              <a:t> </a:t>
            </a:r>
            <a:r>
              <a:rPr dirty="0" sz="1350">
                <a:latin typeface="Calibri"/>
                <a:cs typeface="Calibri"/>
              </a:rPr>
              <a:t>işleme</a:t>
            </a:r>
            <a:r>
              <a:rPr dirty="0" sz="1350" spc="175">
                <a:latin typeface="Calibri"/>
                <a:cs typeface="Calibri"/>
              </a:rPr>
              <a:t> </a:t>
            </a:r>
            <a:r>
              <a:rPr dirty="0" sz="1350">
                <a:latin typeface="Calibri"/>
                <a:cs typeface="Calibri"/>
              </a:rPr>
              <a:t>izninde</a:t>
            </a:r>
            <a:r>
              <a:rPr dirty="0" sz="1350" spc="110">
                <a:latin typeface="Calibri"/>
                <a:cs typeface="Calibri"/>
              </a:rPr>
              <a:t> </a:t>
            </a:r>
            <a:r>
              <a:rPr dirty="0" sz="1350">
                <a:latin typeface="Calibri"/>
                <a:cs typeface="Calibri"/>
              </a:rPr>
              <a:t>taahhüt</a:t>
            </a:r>
            <a:r>
              <a:rPr dirty="0" sz="1350" spc="50">
                <a:latin typeface="Calibri"/>
                <a:cs typeface="Calibri"/>
              </a:rPr>
              <a:t> </a:t>
            </a:r>
            <a:r>
              <a:rPr dirty="0" sz="1350" spc="-10">
                <a:latin typeface="Calibri"/>
                <a:cs typeface="Calibri"/>
              </a:rPr>
              <a:t>edilen</a:t>
            </a:r>
            <a:endParaRPr sz="1350">
              <a:latin typeface="Calibri"/>
              <a:cs typeface="Calibri"/>
            </a:endParaRPr>
          </a:p>
          <a:p>
            <a:pPr marL="131445">
              <a:lnSpc>
                <a:spcPts val="1550"/>
              </a:lnSpc>
            </a:pPr>
            <a:r>
              <a:rPr dirty="0" sz="1350">
                <a:latin typeface="Calibri"/>
                <a:cs typeface="Calibri"/>
              </a:rPr>
              <a:t>ihraç</a:t>
            </a:r>
            <a:r>
              <a:rPr dirty="0" sz="1350" spc="30">
                <a:latin typeface="Calibri"/>
                <a:cs typeface="Calibri"/>
              </a:rPr>
              <a:t> </a:t>
            </a:r>
            <a:r>
              <a:rPr dirty="0" sz="1350">
                <a:latin typeface="Calibri"/>
                <a:cs typeface="Calibri"/>
              </a:rPr>
              <a:t>ürününün</a:t>
            </a:r>
            <a:r>
              <a:rPr dirty="0" sz="1350" spc="100">
                <a:latin typeface="Calibri"/>
                <a:cs typeface="Calibri"/>
              </a:rPr>
              <a:t> </a:t>
            </a:r>
            <a:r>
              <a:rPr dirty="0" sz="1350">
                <a:latin typeface="Calibri"/>
                <a:cs typeface="Calibri"/>
              </a:rPr>
              <a:t>tamamını</a:t>
            </a:r>
            <a:r>
              <a:rPr dirty="0" sz="1350" spc="140">
                <a:latin typeface="Calibri"/>
                <a:cs typeface="Calibri"/>
              </a:rPr>
              <a:t> </a:t>
            </a:r>
            <a:r>
              <a:rPr dirty="0" sz="1350">
                <a:latin typeface="Calibri"/>
                <a:cs typeface="Calibri"/>
              </a:rPr>
              <a:t>ya</a:t>
            </a:r>
            <a:r>
              <a:rPr dirty="0" sz="1350" spc="-45">
                <a:latin typeface="Calibri"/>
                <a:cs typeface="Calibri"/>
              </a:rPr>
              <a:t> </a:t>
            </a:r>
            <a:r>
              <a:rPr dirty="0" sz="1350">
                <a:latin typeface="Calibri"/>
                <a:cs typeface="Calibri"/>
              </a:rPr>
              <a:t>da</a:t>
            </a:r>
            <a:r>
              <a:rPr dirty="0" sz="1350" spc="25">
                <a:latin typeface="Calibri"/>
                <a:cs typeface="Calibri"/>
              </a:rPr>
              <a:t> </a:t>
            </a:r>
            <a:r>
              <a:rPr dirty="0" sz="1350">
                <a:latin typeface="Calibri"/>
                <a:cs typeface="Calibri"/>
              </a:rPr>
              <a:t>bir</a:t>
            </a:r>
            <a:r>
              <a:rPr dirty="0" sz="1350" spc="55">
                <a:latin typeface="Calibri"/>
                <a:cs typeface="Calibri"/>
              </a:rPr>
              <a:t> </a:t>
            </a:r>
            <a:r>
              <a:rPr dirty="0" sz="1350">
                <a:latin typeface="Calibri"/>
                <a:cs typeface="Calibri"/>
              </a:rPr>
              <a:t>kısmını</a:t>
            </a:r>
            <a:r>
              <a:rPr dirty="0" sz="1350" spc="75">
                <a:latin typeface="Calibri"/>
                <a:cs typeface="Calibri"/>
              </a:rPr>
              <a:t> </a:t>
            </a:r>
            <a:r>
              <a:rPr dirty="0" sz="1350">
                <a:latin typeface="Calibri"/>
                <a:cs typeface="Calibri"/>
              </a:rPr>
              <a:t>üreten,</a:t>
            </a:r>
            <a:r>
              <a:rPr dirty="0" sz="1350" spc="114">
                <a:latin typeface="Calibri"/>
                <a:cs typeface="Calibri"/>
              </a:rPr>
              <a:t> </a:t>
            </a:r>
            <a:r>
              <a:rPr dirty="0" sz="1350">
                <a:latin typeface="Calibri"/>
                <a:cs typeface="Calibri"/>
              </a:rPr>
              <a:t>belgede/izinde</a:t>
            </a:r>
            <a:r>
              <a:rPr dirty="0" sz="1350" spc="270">
                <a:latin typeface="Calibri"/>
                <a:cs typeface="Calibri"/>
              </a:rPr>
              <a:t> </a:t>
            </a:r>
            <a:r>
              <a:rPr dirty="0" sz="1350" spc="-10">
                <a:latin typeface="Calibri"/>
                <a:cs typeface="Calibri"/>
              </a:rPr>
              <a:t>kayıtlı</a:t>
            </a:r>
            <a:endParaRPr sz="1350">
              <a:latin typeface="Calibri"/>
              <a:cs typeface="Calibri"/>
            </a:endParaRPr>
          </a:p>
          <a:p>
            <a:pPr marL="131445">
              <a:lnSpc>
                <a:spcPts val="1565"/>
              </a:lnSpc>
            </a:pPr>
            <a:r>
              <a:rPr dirty="0" sz="1350">
                <a:latin typeface="Calibri"/>
                <a:cs typeface="Calibri"/>
              </a:rPr>
              <a:t>ancak</a:t>
            </a:r>
            <a:r>
              <a:rPr dirty="0" sz="1350" spc="40">
                <a:latin typeface="Calibri"/>
                <a:cs typeface="Calibri"/>
              </a:rPr>
              <a:t> </a:t>
            </a:r>
            <a:r>
              <a:rPr dirty="0" sz="1350">
                <a:latin typeface="Calibri"/>
                <a:cs typeface="Calibri"/>
              </a:rPr>
              <a:t>belge/izin</a:t>
            </a:r>
            <a:r>
              <a:rPr dirty="0" sz="1350" spc="215">
                <a:latin typeface="Calibri"/>
                <a:cs typeface="Calibri"/>
              </a:rPr>
              <a:t> </a:t>
            </a:r>
            <a:r>
              <a:rPr dirty="0" sz="1350">
                <a:latin typeface="Calibri"/>
                <a:cs typeface="Calibri"/>
              </a:rPr>
              <a:t>sahibi</a:t>
            </a:r>
            <a:r>
              <a:rPr dirty="0" sz="1350" spc="60">
                <a:latin typeface="Calibri"/>
                <a:cs typeface="Calibri"/>
              </a:rPr>
              <a:t> </a:t>
            </a:r>
            <a:r>
              <a:rPr dirty="0" sz="1350">
                <a:latin typeface="Calibri"/>
                <a:cs typeface="Calibri"/>
              </a:rPr>
              <a:t>olmayan</a:t>
            </a:r>
            <a:r>
              <a:rPr dirty="0" sz="1350" spc="25">
                <a:latin typeface="Calibri"/>
                <a:cs typeface="Calibri"/>
              </a:rPr>
              <a:t> </a:t>
            </a:r>
            <a:r>
              <a:rPr dirty="0" sz="1350" spc="-20">
                <a:latin typeface="Calibri"/>
                <a:cs typeface="Calibri"/>
              </a:rPr>
              <a:t>firma</a:t>
            </a:r>
            <a:endParaRPr sz="1350">
              <a:latin typeface="Calibri"/>
              <a:cs typeface="Calibri"/>
            </a:endParaRPr>
          </a:p>
        </p:txBody>
      </p:sp>
      <p:grpSp>
        <p:nvGrpSpPr>
          <p:cNvPr id="23" name="object 23"/>
          <p:cNvGrpSpPr/>
          <p:nvPr/>
        </p:nvGrpSpPr>
        <p:grpSpPr>
          <a:xfrm>
            <a:off x="2156205" y="4068317"/>
            <a:ext cx="2545715" cy="1165225"/>
            <a:chOff x="2156205" y="4068317"/>
            <a:chExt cx="2545715" cy="1165225"/>
          </a:xfrm>
        </p:grpSpPr>
        <p:sp>
          <p:nvSpPr>
            <p:cNvPr id="24" name="object 24"/>
            <p:cNvSpPr/>
            <p:nvPr/>
          </p:nvSpPr>
          <p:spPr>
            <a:xfrm>
              <a:off x="2162555" y="4074667"/>
              <a:ext cx="2533015" cy="1152525"/>
            </a:xfrm>
            <a:custGeom>
              <a:avLst/>
              <a:gdLst/>
              <a:ahLst/>
              <a:cxnLst/>
              <a:rect l="l" t="t" r="r" b="b"/>
              <a:pathLst>
                <a:path w="2533015" h="1152525">
                  <a:moveTo>
                    <a:pt x="2340864" y="0"/>
                  </a:moveTo>
                  <a:lnTo>
                    <a:pt x="192024" y="0"/>
                  </a:lnTo>
                  <a:lnTo>
                    <a:pt x="147996" y="5071"/>
                  </a:lnTo>
                  <a:lnTo>
                    <a:pt x="107579" y="19518"/>
                  </a:lnTo>
                  <a:lnTo>
                    <a:pt x="71925" y="42187"/>
                  </a:lnTo>
                  <a:lnTo>
                    <a:pt x="42187" y="71925"/>
                  </a:lnTo>
                  <a:lnTo>
                    <a:pt x="19518" y="107579"/>
                  </a:lnTo>
                  <a:lnTo>
                    <a:pt x="5071" y="147996"/>
                  </a:lnTo>
                  <a:lnTo>
                    <a:pt x="0" y="192023"/>
                  </a:lnTo>
                  <a:lnTo>
                    <a:pt x="0" y="960373"/>
                  </a:lnTo>
                  <a:lnTo>
                    <a:pt x="5071" y="1004401"/>
                  </a:lnTo>
                  <a:lnTo>
                    <a:pt x="19518" y="1044818"/>
                  </a:lnTo>
                  <a:lnTo>
                    <a:pt x="42187" y="1080472"/>
                  </a:lnTo>
                  <a:lnTo>
                    <a:pt x="71925" y="1110210"/>
                  </a:lnTo>
                  <a:lnTo>
                    <a:pt x="107579" y="1132879"/>
                  </a:lnTo>
                  <a:lnTo>
                    <a:pt x="147996" y="1147326"/>
                  </a:lnTo>
                  <a:lnTo>
                    <a:pt x="192024" y="1152397"/>
                  </a:lnTo>
                  <a:lnTo>
                    <a:pt x="2340864" y="1152397"/>
                  </a:lnTo>
                  <a:lnTo>
                    <a:pt x="2384891" y="1147326"/>
                  </a:lnTo>
                  <a:lnTo>
                    <a:pt x="2425308" y="1132879"/>
                  </a:lnTo>
                  <a:lnTo>
                    <a:pt x="2460962" y="1110210"/>
                  </a:lnTo>
                  <a:lnTo>
                    <a:pt x="2490700" y="1080472"/>
                  </a:lnTo>
                  <a:lnTo>
                    <a:pt x="2513369" y="1044818"/>
                  </a:lnTo>
                  <a:lnTo>
                    <a:pt x="2527816" y="1004401"/>
                  </a:lnTo>
                  <a:lnTo>
                    <a:pt x="2532888" y="960373"/>
                  </a:lnTo>
                  <a:lnTo>
                    <a:pt x="2532888" y="192023"/>
                  </a:lnTo>
                  <a:lnTo>
                    <a:pt x="2527816" y="147996"/>
                  </a:lnTo>
                  <a:lnTo>
                    <a:pt x="2513369" y="107579"/>
                  </a:lnTo>
                  <a:lnTo>
                    <a:pt x="2490700" y="71925"/>
                  </a:lnTo>
                  <a:lnTo>
                    <a:pt x="2460962" y="42187"/>
                  </a:lnTo>
                  <a:lnTo>
                    <a:pt x="2425308" y="19518"/>
                  </a:lnTo>
                  <a:lnTo>
                    <a:pt x="2384891" y="5071"/>
                  </a:lnTo>
                  <a:lnTo>
                    <a:pt x="2340864" y="0"/>
                  </a:lnTo>
                  <a:close/>
                </a:path>
              </a:pathLst>
            </a:custGeom>
            <a:solidFill>
              <a:srgbClr val="1F386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5" name="object 25"/>
            <p:cNvSpPr/>
            <p:nvPr/>
          </p:nvSpPr>
          <p:spPr>
            <a:xfrm>
              <a:off x="2162555" y="4074667"/>
              <a:ext cx="2533015" cy="1152525"/>
            </a:xfrm>
            <a:custGeom>
              <a:avLst/>
              <a:gdLst/>
              <a:ahLst/>
              <a:cxnLst/>
              <a:rect l="l" t="t" r="r" b="b"/>
              <a:pathLst>
                <a:path w="2533015" h="1152525">
                  <a:moveTo>
                    <a:pt x="0" y="192023"/>
                  </a:moveTo>
                  <a:lnTo>
                    <a:pt x="5071" y="147996"/>
                  </a:lnTo>
                  <a:lnTo>
                    <a:pt x="19518" y="107579"/>
                  </a:lnTo>
                  <a:lnTo>
                    <a:pt x="42187" y="71925"/>
                  </a:lnTo>
                  <a:lnTo>
                    <a:pt x="71925" y="42187"/>
                  </a:lnTo>
                  <a:lnTo>
                    <a:pt x="107579" y="19518"/>
                  </a:lnTo>
                  <a:lnTo>
                    <a:pt x="147996" y="5071"/>
                  </a:lnTo>
                  <a:lnTo>
                    <a:pt x="192024" y="0"/>
                  </a:lnTo>
                  <a:lnTo>
                    <a:pt x="2340864" y="0"/>
                  </a:lnTo>
                  <a:lnTo>
                    <a:pt x="2384891" y="5071"/>
                  </a:lnTo>
                  <a:lnTo>
                    <a:pt x="2425308" y="19518"/>
                  </a:lnTo>
                  <a:lnTo>
                    <a:pt x="2460962" y="42187"/>
                  </a:lnTo>
                  <a:lnTo>
                    <a:pt x="2490700" y="71925"/>
                  </a:lnTo>
                  <a:lnTo>
                    <a:pt x="2513369" y="107579"/>
                  </a:lnTo>
                  <a:lnTo>
                    <a:pt x="2527816" y="147996"/>
                  </a:lnTo>
                  <a:lnTo>
                    <a:pt x="2532888" y="192023"/>
                  </a:lnTo>
                  <a:lnTo>
                    <a:pt x="2532888" y="960373"/>
                  </a:lnTo>
                  <a:lnTo>
                    <a:pt x="2527816" y="1004401"/>
                  </a:lnTo>
                  <a:lnTo>
                    <a:pt x="2513369" y="1044818"/>
                  </a:lnTo>
                  <a:lnTo>
                    <a:pt x="2490700" y="1080472"/>
                  </a:lnTo>
                  <a:lnTo>
                    <a:pt x="2460962" y="1110210"/>
                  </a:lnTo>
                  <a:lnTo>
                    <a:pt x="2425308" y="1132879"/>
                  </a:lnTo>
                  <a:lnTo>
                    <a:pt x="2384891" y="1147326"/>
                  </a:lnTo>
                  <a:lnTo>
                    <a:pt x="2340864" y="1152397"/>
                  </a:lnTo>
                  <a:lnTo>
                    <a:pt x="192024" y="1152397"/>
                  </a:lnTo>
                  <a:lnTo>
                    <a:pt x="147996" y="1147326"/>
                  </a:lnTo>
                  <a:lnTo>
                    <a:pt x="107579" y="1132879"/>
                  </a:lnTo>
                  <a:lnTo>
                    <a:pt x="71925" y="1110210"/>
                  </a:lnTo>
                  <a:lnTo>
                    <a:pt x="42187" y="1080472"/>
                  </a:lnTo>
                  <a:lnTo>
                    <a:pt x="19518" y="1044818"/>
                  </a:lnTo>
                  <a:lnTo>
                    <a:pt x="5071" y="1004401"/>
                  </a:lnTo>
                  <a:lnTo>
                    <a:pt x="0" y="960373"/>
                  </a:lnTo>
                  <a:lnTo>
                    <a:pt x="0" y="192023"/>
                  </a:lnTo>
                  <a:close/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26" name="object 26"/>
          <p:cNvSpPr txBox="1"/>
          <p:nvPr/>
        </p:nvSpPr>
        <p:spPr>
          <a:xfrm>
            <a:off x="2666492" y="4484306"/>
            <a:ext cx="1520190" cy="333375"/>
          </a:xfrm>
          <a:prstGeom prst="rect">
            <a:avLst/>
          </a:prstGeom>
        </p:spPr>
        <p:txBody>
          <a:bodyPr wrap="square" lIns="0" tIns="14604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dirty="0" sz="2000" b="1">
                <a:solidFill>
                  <a:srgbClr val="FFFFFF"/>
                </a:solidFill>
                <a:latin typeface="Calibri"/>
                <a:cs typeface="Calibri"/>
              </a:rPr>
              <a:t>YAN</a:t>
            </a:r>
            <a:r>
              <a:rPr dirty="0" sz="2000" spc="-5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 spc="-10" b="1">
                <a:solidFill>
                  <a:srgbClr val="FFFFFF"/>
                </a:solidFill>
                <a:latin typeface="Calibri"/>
                <a:cs typeface="Calibri"/>
              </a:rPr>
              <a:t>SANAYİCİ</a:t>
            </a:r>
            <a:endParaRPr sz="2000">
              <a:latin typeface="Calibri"/>
              <a:cs typeface="Calibri"/>
            </a:endParaRPr>
          </a:p>
        </p:txBody>
      </p:sp>
      <p:grpSp>
        <p:nvGrpSpPr>
          <p:cNvPr id="27" name="object 27"/>
          <p:cNvGrpSpPr/>
          <p:nvPr/>
        </p:nvGrpSpPr>
        <p:grpSpPr>
          <a:xfrm>
            <a:off x="4689094" y="5394578"/>
            <a:ext cx="5554345" cy="927735"/>
            <a:chOff x="4689094" y="5394578"/>
            <a:chExt cx="5554345" cy="927735"/>
          </a:xfrm>
        </p:grpSpPr>
        <p:sp>
          <p:nvSpPr>
            <p:cNvPr id="28" name="object 28"/>
            <p:cNvSpPr/>
            <p:nvPr/>
          </p:nvSpPr>
          <p:spPr>
            <a:xfrm>
              <a:off x="4695444" y="5400928"/>
              <a:ext cx="5541645" cy="915035"/>
            </a:xfrm>
            <a:custGeom>
              <a:avLst/>
              <a:gdLst/>
              <a:ahLst/>
              <a:cxnLst/>
              <a:rect l="l" t="t" r="r" b="b"/>
              <a:pathLst>
                <a:path w="5541645" h="915035">
                  <a:moveTo>
                    <a:pt x="5388863" y="0"/>
                  </a:moveTo>
                  <a:lnTo>
                    <a:pt x="0" y="0"/>
                  </a:lnTo>
                  <a:lnTo>
                    <a:pt x="0" y="914577"/>
                  </a:lnTo>
                  <a:lnTo>
                    <a:pt x="5388863" y="914577"/>
                  </a:lnTo>
                  <a:lnTo>
                    <a:pt x="5437046" y="906806"/>
                  </a:lnTo>
                  <a:lnTo>
                    <a:pt x="5478883" y="885165"/>
                  </a:lnTo>
                  <a:lnTo>
                    <a:pt x="5511869" y="852167"/>
                  </a:lnTo>
                  <a:lnTo>
                    <a:pt x="5533497" y="810321"/>
                  </a:lnTo>
                  <a:lnTo>
                    <a:pt x="5541263" y="762139"/>
                  </a:lnTo>
                  <a:lnTo>
                    <a:pt x="5541263" y="152400"/>
                  </a:lnTo>
                  <a:lnTo>
                    <a:pt x="5533497" y="104217"/>
                  </a:lnTo>
                  <a:lnTo>
                    <a:pt x="5511869" y="62380"/>
                  </a:lnTo>
                  <a:lnTo>
                    <a:pt x="5478883" y="29394"/>
                  </a:lnTo>
                  <a:lnTo>
                    <a:pt x="5437046" y="7766"/>
                  </a:lnTo>
                  <a:lnTo>
                    <a:pt x="5388863" y="0"/>
                  </a:lnTo>
                  <a:close/>
                </a:path>
              </a:pathLst>
            </a:custGeom>
            <a:solidFill>
              <a:srgbClr val="FFFFFF">
                <a:alpha val="90194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9" name="object 29"/>
            <p:cNvSpPr/>
            <p:nvPr/>
          </p:nvSpPr>
          <p:spPr>
            <a:xfrm>
              <a:off x="4695444" y="5400928"/>
              <a:ext cx="5541645" cy="915035"/>
            </a:xfrm>
            <a:custGeom>
              <a:avLst/>
              <a:gdLst/>
              <a:ahLst/>
              <a:cxnLst/>
              <a:rect l="l" t="t" r="r" b="b"/>
              <a:pathLst>
                <a:path w="5541645" h="915035">
                  <a:moveTo>
                    <a:pt x="5541263" y="152400"/>
                  </a:moveTo>
                  <a:lnTo>
                    <a:pt x="5541263" y="762139"/>
                  </a:lnTo>
                  <a:lnTo>
                    <a:pt x="5533497" y="810321"/>
                  </a:lnTo>
                  <a:lnTo>
                    <a:pt x="5511869" y="852167"/>
                  </a:lnTo>
                  <a:lnTo>
                    <a:pt x="5478883" y="885165"/>
                  </a:lnTo>
                  <a:lnTo>
                    <a:pt x="5437046" y="906806"/>
                  </a:lnTo>
                  <a:lnTo>
                    <a:pt x="5388863" y="914577"/>
                  </a:lnTo>
                  <a:lnTo>
                    <a:pt x="0" y="914577"/>
                  </a:lnTo>
                  <a:lnTo>
                    <a:pt x="0" y="0"/>
                  </a:lnTo>
                  <a:lnTo>
                    <a:pt x="5388863" y="0"/>
                  </a:lnTo>
                  <a:lnTo>
                    <a:pt x="5437046" y="7766"/>
                  </a:lnTo>
                  <a:lnTo>
                    <a:pt x="5478883" y="29394"/>
                  </a:lnTo>
                  <a:lnTo>
                    <a:pt x="5511869" y="62380"/>
                  </a:lnTo>
                  <a:lnTo>
                    <a:pt x="5533497" y="104217"/>
                  </a:lnTo>
                  <a:lnTo>
                    <a:pt x="5541263" y="152400"/>
                  </a:lnTo>
                  <a:close/>
                </a:path>
              </a:pathLst>
            </a:custGeom>
            <a:ln w="12699">
              <a:solidFill>
                <a:srgbClr val="1F3863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30" name="object 30"/>
          <p:cNvSpPr txBox="1"/>
          <p:nvPr/>
        </p:nvSpPr>
        <p:spPr>
          <a:xfrm>
            <a:off x="4735829" y="5527611"/>
            <a:ext cx="5180965" cy="628650"/>
          </a:xfrm>
          <a:prstGeom prst="rect">
            <a:avLst/>
          </a:prstGeom>
        </p:spPr>
        <p:txBody>
          <a:bodyPr wrap="square" lIns="0" tIns="24130" rIns="0" bIns="0" rtlCol="0" vert="horz">
            <a:spAutoFit/>
          </a:bodyPr>
          <a:lstStyle/>
          <a:p>
            <a:pPr marL="129539" marR="5080" indent="-117475">
              <a:lnSpc>
                <a:spcPct val="95700"/>
              </a:lnSpc>
              <a:spcBef>
                <a:spcPts val="190"/>
              </a:spcBef>
              <a:buChar char="•"/>
              <a:tabLst>
                <a:tab pos="131445" algn="l"/>
              </a:tabLst>
            </a:pPr>
            <a:r>
              <a:rPr dirty="0" sz="1350">
                <a:latin typeface="Calibri"/>
                <a:cs typeface="Calibri"/>
              </a:rPr>
              <a:t>Dahilde</a:t>
            </a:r>
            <a:r>
              <a:rPr dirty="0" sz="1350" spc="105">
                <a:latin typeface="Calibri"/>
                <a:cs typeface="Calibri"/>
              </a:rPr>
              <a:t> </a:t>
            </a:r>
            <a:r>
              <a:rPr dirty="0" sz="1350">
                <a:latin typeface="Calibri"/>
                <a:cs typeface="Calibri"/>
              </a:rPr>
              <a:t>işleme</a:t>
            </a:r>
            <a:r>
              <a:rPr dirty="0" sz="1350" spc="170">
                <a:latin typeface="Calibri"/>
                <a:cs typeface="Calibri"/>
              </a:rPr>
              <a:t> </a:t>
            </a:r>
            <a:r>
              <a:rPr dirty="0" sz="1350">
                <a:latin typeface="Calibri"/>
                <a:cs typeface="Calibri"/>
              </a:rPr>
              <a:t>izin</a:t>
            </a:r>
            <a:r>
              <a:rPr dirty="0" sz="1350" spc="10">
                <a:latin typeface="Calibri"/>
                <a:cs typeface="Calibri"/>
              </a:rPr>
              <a:t> </a:t>
            </a:r>
            <a:r>
              <a:rPr dirty="0" sz="1350">
                <a:latin typeface="Calibri"/>
                <a:cs typeface="Calibri"/>
              </a:rPr>
              <a:t>belgesinde/dahilde</a:t>
            </a:r>
            <a:r>
              <a:rPr dirty="0" sz="1350" spc="235">
                <a:latin typeface="Calibri"/>
                <a:cs typeface="Calibri"/>
              </a:rPr>
              <a:t> </a:t>
            </a:r>
            <a:r>
              <a:rPr dirty="0" sz="1350">
                <a:latin typeface="Calibri"/>
                <a:cs typeface="Calibri"/>
              </a:rPr>
              <a:t>işleme</a:t>
            </a:r>
            <a:r>
              <a:rPr dirty="0" sz="1350" spc="175">
                <a:latin typeface="Calibri"/>
                <a:cs typeface="Calibri"/>
              </a:rPr>
              <a:t> </a:t>
            </a:r>
            <a:r>
              <a:rPr dirty="0" sz="1350">
                <a:latin typeface="Calibri"/>
                <a:cs typeface="Calibri"/>
              </a:rPr>
              <a:t>izninde</a:t>
            </a:r>
            <a:r>
              <a:rPr dirty="0" sz="1350" spc="110">
                <a:latin typeface="Calibri"/>
                <a:cs typeface="Calibri"/>
              </a:rPr>
              <a:t> </a:t>
            </a:r>
            <a:r>
              <a:rPr dirty="0" sz="1350">
                <a:latin typeface="Calibri"/>
                <a:cs typeface="Calibri"/>
              </a:rPr>
              <a:t>taahhüt</a:t>
            </a:r>
            <a:r>
              <a:rPr dirty="0" sz="1350" spc="50">
                <a:latin typeface="Calibri"/>
                <a:cs typeface="Calibri"/>
              </a:rPr>
              <a:t> </a:t>
            </a:r>
            <a:r>
              <a:rPr dirty="0" sz="1350" spc="-10">
                <a:latin typeface="Calibri"/>
                <a:cs typeface="Calibri"/>
              </a:rPr>
              <a:t>edilen </a:t>
            </a:r>
            <a:r>
              <a:rPr dirty="0" sz="1350" spc="-10">
                <a:latin typeface="Calibri"/>
                <a:cs typeface="Calibri"/>
              </a:rPr>
              <a:t>	</a:t>
            </a:r>
            <a:r>
              <a:rPr dirty="0" sz="1350">
                <a:latin typeface="Calibri"/>
                <a:cs typeface="Calibri"/>
              </a:rPr>
              <a:t>ihracatı,</a:t>
            </a:r>
            <a:r>
              <a:rPr dirty="0" sz="1350" spc="80">
                <a:latin typeface="Calibri"/>
                <a:cs typeface="Calibri"/>
              </a:rPr>
              <a:t> </a:t>
            </a:r>
            <a:r>
              <a:rPr dirty="0" sz="1350">
                <a:latin typeface="Calibri"/>
                <a:cs typeface="Calibri"/>
              </a:rPr>
              <a:t>belge/izin</a:t>
            </a:r>
            <a:r>
              <a:rPr dirty="0" sz="1350" spc="190">
                <a:latin typeface="Calibri"/>
                <a:cs typeface="Calibri"/>
              </a:rPr>
              <a:t> </a:t>
            </a:r>
            <a:r>
              <a:rPr dirty="0" sz="1350">
                <a:latin typeface="Calibri"/>
                <a:cs typeface="Calibri"/>
              </a:rPr>
              <a:t>sahibi</a:t>
            </a:r>
            <a:r>
              <a:rPr dirty="0" sz="1350" spc="-15">
                <a:latin typeface="Calibri"/>
                <a:cs typeface="Calibri"/>
              </a:rPr>
              <a:t> </a:t>
            </a:r>
            <a:r>
              <a:rPr dirty="0" sz="1350">
                <a:latin typeface="Calibri"/>
                <a:cs typeface="Calibri"/>
              </a:rPr>
              <a:t>firmadan</a:t>
            </a:r>
            <a:r>
              <a:rPr dirty="0" sz="1350" spc="70">
                <a:latin typeface="Calibri"/>
                <a:cs typeface="Calibri"/>
              </a:rPr>
              <a:t> </a:t>
            </a:r>
            <a:r>
              <a:rPr dirty="0" sz="1350">
                <a:latin typeface="Calibri"/>
                <a:cs typeface="Calibri"/>
              </a:rPr>
              <a:t>tedarik</a:t>
            </a:r>
            <a:r>
              <a:rPr dirty="0" sz="1350" spc="90">
                <a:latin typeface="Calibri"/>
                <a:cs typeface="Calibri"/>
              </a:rPr>
              <a:t> </a:t>
            </a:r>
            <a:r>
              <a:rPr dirty="0" sz="1350">
                <a:latin typeface="Calibri"/>
                <a:cs typeface="Calibri"/>
              </a:rPr>
              <a:t>ettiği</a:t>
            </a:r>
            <a:r>
              <a:rPr dirty="0" sz="1350" spc="110">
                <a:latin typeface="Calibri"/>
                <a:cs typeface="Calibri"/>
              </a:rPr>
              <a:t> </a:t>
            </a:r>
            <a:r>
              <a:rPr dirty="0" sz="1350">
                <a:latin typeface="Calibri"/>
                <a:cs typeface="Calibri"/>
              </a:rPr>
              <a:t>şekliyle</a:t>
            </a:r>
            <a:r>
              <a:rPr dirty="0" sz="1350" spc="160">
                <a:latin typeface="Calibri"/>
                <a:cs typeface="Calibri"/>
              </a:rPr>
              <a:t> </a:t>
            </a:r>
            <a:r>
              <a:rPr dirty="0" sz="1350" spc="-10">
                <a:latin typeface="Calibri"/>
                <a:cs typeface="Calibri"/>
              </a:rPr>
              <a:t>gerçekleştiren </a:t>
            </a:r>
            <a:r>
              <a:rPr dirty="0" sz="1350" spc="-10">
                <a:latin typeface="Calibri"/>
                <a:cs typeface="Calibri"/>
              </a:rPr>
              <a:t>	</a:t>
            </a:r>
            <a:r>
              <a:rPr dirty="0" sz="1350">
                <a:latin typeface="Calibri"/>
                <a:cs typeface="Calibri"/>
              </a:rPr>
              <a:t>belge/izin</a:t>
            </a:r>
            <a:r>
              <a:rPr dirty="0" sz="1350" spc="204">
                <a:latin typeface="Calibri"/>
                <a:cs typeface="Calibri"/>
              </a:rPr>
              <a:t> </a:t>
            </a:r>
            <a:r>
              <a:rPr dirty="0" sz="1350">
                <a:latin typeface="Calibri"/>
                <a:cs typeface="Calibri"/>
              </a:rPr>
              <a:t>sahibi</a:t>
            </a:r>
            <a:r>
              <a:rPr dirty="0" sz="1350" spc="-5">
                <a:latin typeface="Calibri"/>
                <a:cs typeface="Calibri"/>
              </a:rPr>
              <a:t> </a:t>
            </a:r>
            <a:r>
              <a:rPr dirty="0" sz="1350">
                <a:latin typeface="Calibri"/>
                <a:cs typeface="Calibri"/>
              </a:rPr>
              <a:t>olmayan</a:t>
            </a:r>
            <a:r>
              <a:rPr dirty="0" sz="1350" spc="85">
                <a:latin typeface="Calibri"/>
                <a:cs typeface="Calibri"/>
              </a:rPr>
              <a:t> </a:t>
            </a:r>
            <a:r>
              <a:rPr dirty="0" sz="1350" spc="-20">
                <a:latin typeface="Calibri"/>
                <a:cs typeface="Calibri"/>
              </a:rPr>
              <a:t>firma</a:t>
            </a:r>
            <a:endParaRPr sz="1350">
              <a:latin typeface="Calibri"/>
              <a:cs typeface="Calibri"/>
            </a:endParaRPr>
          </a:p>
        </p:txBody>
      </p:sp>
      <p:grpSp>
        <p:nvGrpSpPr>
          <p:cNvPr id="31" name="object 31"/>
          <p:cNvGrpSpPr/>
          <p:nvPr/>
        </p:nvGrpSpPr>
        <p:grpSpPr>
          <a:xfrm>
            <a:off x="2156205" y="5275579"/>
            <a:ext cx="2545715" cy="1165225"/>
            <a:chOff x="2156205" y="5275579"/>
            <a:chExt cx="2545715" cy="1165225"/>
          </a:xfrm>
        </p:grpSpPr>
        <p:sp>
          <p:nvSpPr>
            <p:cNvPr id="32" name="object 32"/>
            <p:cNvSpPr/>
            <p:nvPr/>
          </p:nvSpPr>
          <p:spPr>
            <a:xfrm>
              <a:off x="2162555" y="5281929"/>
              <a:ext cx="2533015" cy="1152525"/>
            </a:xfrm>
            <a:custGeom>
              <a:avLst/>
              <a:gdLst/>
              <a:ahLst/>
              <a:cxnLst/>
              <a:rect l="l" t="t" r="r" b="b"/>
              <a:pathLst>
                <a:path w="2533015" h="1152525">
                  <a:moveTo>
                    <a:pt x="2340864" y="0"/>
                  </a:moveTo>
                  <a:lnTo>
                    <a:pt x="192024" y="0"/>
                  </a:lnTo>
                  <a:lnTo>
                    <a:pt x="147996" y="5078"/>
                  </a:lnTo>
                  <a:lnTo>
                    <a:pt x="107579" y="19543"/>
                  </a:lnTo>
                  <a:lnTo>
                    <a:pt x="71925" y="42237"/>
                  </a:lnTo>
                  <a:lnTo>
                    <a:pt x="42187" y="72002"/>
                  </a:lnTo>
                  <a:lnTo>
                    <a:pt x="19518" y="107681"/>
                  </a:lnTo>
                  <a:lnTo>
                    <a:pt x="5071" y="148116"/>
                  </a:lnTo>
                  <a:lnTo>
                    <a:pt x="0" y="192151"/>
                  </a:lnTo>
                  <a:lnTo>
                    <a:pt x="0" y="960412"/>
                  </a:lnTo>
                  <a:lnTo>
                    <a:pt x="5071" y="1004450"/>
                  </a:lnTo>
                  <a:lnTo>
                    <a:pt x="19518" y="1044877"/>
                  </a:lnTo>
                  <a:lnTo>
                    <a:pt x="42187" y="1080541"/>
                  </a:lnTo>
                  <a:lnTo>
                    <a:pt x="71925" y="1110287"/>
                  </a:lnTo>
                  <a:lnTo>
                    <a:pt x="107579" y="1132962"/>
                  </a:lnTo>
                  <a:lnTo>
                    <a:pt x="147996" y="1147413"/>
                  </a:lnTo>
                  <a:lnTo>
                    <a:pt x="192024" y="1152486"/>
                  </a:lnTo>
                  <a:lnTo>
                    <a:pt x="2340864" y="1152486"/>
                  </a:lnTo>
                  <a:lnTo>
                    <a:pt x="2384891" y="1147413"/>
                  </a:lnTo>
                  <a:lnTo>
                    <a:pt x="2425308" y="1132962"/>
                  </a:lnTo>
                  <a:lnTo>
                    <a:pt x="2460962" y="1110287"/>
                  </a:lnTo>
                  <a:lnTo>
                    <a:pt x="2490700" y="1080541"/>
                  </a:lnTo>
                  <a:lnTo>
                    <a:pt x="2513369" y="1044877"/>
                  </a:lnTo>
                  <a:lnTo>
                    <a:pt x="2527816" y="1004450"/>
                  </a:lnTo>
                  <a:lnTo>
                    <a:pt x="2532888" y="960412"/>
                  </a:lnTo>
                  <a:lnTo>
                    <a:pt x="2532888" y="192151"/>
                  </a:lnTo>
                  <a:lnTo>
                    <a:pt x="2527816" y="148116"/>
                  </a:lnTo>
                  <a:lnTo>
                    <a:pt x="2513369" y="107681"/>
                  </a:lnTo>
                  <a:lnTo>
                    <a:pt x="2490700" y="72002"/>
                  </a:lnTo>
                  <a:lnTo>
                    <a:pt x="2460962" y="42237"/>
                  </a:lnTo>
                  <a:lnTo>
                    <a:pt x="2425308" y="19543"/>
                  </a:lnTo>
                  <a:lnTo>
                    <a:pt x="2384891" y="5078"/>
                  </a:lnTo>
                  <a:lnTo>
                    <a:pt x="2340864" y="0"/>
                  </a:lnTo>
                  <a:close/>
                </a:path>
              </a:pathLst>
            </a:custGeom>
            <a:solidFill>
              <a:srgbClr val="1F386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3" name="object 33"/>
            <p:cNvSpPr/>
            <p:nvPr/>
          </p:nvSpPr>
          <p:spPr>
            <a:xfrm>
              <a:off x="2162555" y="5281929"/>
              <a:ext cx="2533015" cy="1152525"/>
            </a:xfrm>
            <a:custGeom>
              <a:avLst/>
              <a:gdLst/>
              <a:ahLst/>
              <a:cxnLst/>
              <a:rect l="l" t="t" r="r" b="b"/>
              <a:pathLst>
                <a:path w="2533015" h="1152525">
                  <a:moveTo>
                    <a:pt x="0" y="192151"/>
                  </a:moveTo>
                  <a:lnTo>
                    <a:pt x="5071" y="148116"/>
                  </a:lnTo>
                  <a:lnTo>
                    <a:pt x="19518" y="107681"/>
                  </a:lnTo>
                  <a:lnTo>
                    <a:pt x="42187" y="72002"/>
                  </a:lnTo>
                  <a:lnTo>
                    <a:pt x="71925" y="42237"/>
                  </a:lnTo>
                  <a:lnTo>
                    <a:pt x="107579" y="19543"/>
                  </a:lnTo>
                  <a:lnTo>
                    <a:pt x="147996" y="5078"/>
                  </a:lnTo>
                  <a:lnTo>
                    <a:pt x="192024" y="0"/>
                  </a:lnTo>
                  <a:lnTo>
                    <a:pt x="2340864" y="0"/>
                  </a:lnTo>
                  <a:lnTo>
                    <a:pt x="2384891" y="5078"/>
                  </a:lnTo>
                  <a:lnTo>
                    <a:pt x="2425308" y="19543"/>
                  </a:lnTo>
                  <a:lnTo>
                    <a:pt x="2460962" y="42237"/>
                  </a:lnTo>
                  <a:lnTo>
                    <a:pt x="2490700" y="72002"/>
                  </a:lnTo>
                  <a:lnTo>
                    <a:pt x="2513369" y="107681"/>
                  </a:lnTo>
                  <a:lnTo>
                    <a:pt x="2527816" y="148116"/>
                  </a:lnTo>
                  <a:lnTo>
                    <a:pt x="2532888" y="192151"/>
                  </a:lnTo>
                  <a:lnTo>
                    <a:pt x="2532888" y="960412"/>
                  </a:lnTo>
                  <a:lnTo>
                    <a:pt x="2527816" y="1004450"/>
                  </a:lnTo>
                  <a:lnTo>
                    <a:pt x="2513369" y="1044877"/>
                  </a:lnTo>
                  <a:lnTo>
                    <a:pt x="2490700" y="1080541"/>
                  </a:lnTo>
                  <a:lnTo>
                    <a:pt x="2460962" y="1110287"/>
                  </a:lnTo>
                  <a:lnTo>
                    <a:pt x="2425308" y="1132962"/>
                  </a:lnTo>
                  <a:lnTo>
                    <a:pt x="2384891" y="1147413"/>
                  </a:lnTo>
                  <a:lnTo>
                    <a:pt x="2340864" y="1152486"/>
                  </a:lnTo>
                  <a:lnTo>
                    <a:pt x="192024" y="1152486"/>
                  </a:lnTo>
                  <a:lnTo>
                    <a:pt x="147996" y="1147413"/>
                  </a:lnTo>
                  <a:lnTo>
                    <a:pt x="107579" y="1132962"/>
                  </a:lnTo>
                  <a:lnTo>
                    <a:pt x="71925" y="1110287"/>
                  </a:lnTo>
                  <a:lnTo>
                    <a:pt x="42187" y="1080541"/>
                  </a:lnTo>
                  <a:lnTo>
                    <a:pt x="19518" y="1044877"/>
                  </a:lnTo>
                  <a:lnTo>
                    <a:pt x="5071" y="1004450"/>
                  </a:lnTo>
                  <a:lnTo>
                    <a:pt x="0" y="960412"/>
                  </a:lnTo>
                  <a:lnTo>
                    <a:pt x="0" y="192151"/>
                  </a:lnTo>
                  <a:close/>
                </a:path>
              </a:pathLst>
            </a:custGeom>
            <a:ln w="12699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34" name="object 34"/>
          <p:cNvSpPr txBox="1"/>
          <p:nvPr/>
        </p:nvSpPr>
        <p:spPr>
          <a:xfrm>
            <a:off x="2501900" y="5663196"/>
            <a:ext cx="1856739" cy="333375"/>
          </a:xfrm>
          <a:prstGeom prst="rect">
            <a:avLst/>
          </a:prstGeom>
        </p:spPr>
        <p:txBody>
          <a:bodyPr wrap="square" lIns="0" tIns="14604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dirty="0" sz="2000" b="1">
                <a:solidFill>
                  <a:srgbClr val="FFFFFF"/>
                </a:solidFill>
                <a:latin typeface="Calibri"/>
                <a:cs typeface="Calibri"/>
              </a:rPr>
              <a:t>ARACI</a:t>
            </a:r>
            <a:r>
              <a:rPr dirty="0" sz="2000" spc="-120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 spc="-10" b="1">
                <a:solidFill>
                  <a:srgbClr val="FFFFFF"/>
                </a:solidFill>
                <a:latin typeface="Calibri"/>
                <a:cs typeface="Calibri"/>
              </a:rPr>
              <a:t>İHRACATÇI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35" name="object 35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38100">
              <a:lnSpc>
                <a:spcPts val="980"/>
              </a:lnSpc>
            </a:pPr>
            <a:r>
              <a:rPr dirty="0" spc="-25"/>
              <a:t>24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303504" rIns="0" bIns="0" rtlCol="0" vert="horz">
            <a:spAutoFit/>
          </a:bodyPr>
          <a:lstStyle/>
          <a:p>
            <a:pPr marL="2322830">
              <a:lnSpc>
                <a:spcPct val="100000"/>
              </a:lnSpc>
              <a:spcBef>
                <a:spcPts val="130"/>
              </a:spcBef>
            </a:pPr>
            <a:r>
              <a:rPr dirty="0" spc="-20">
                <a:solidFill>
                  <a:srgbClr val="1E305D"/>
                </a:solidFill>
              </a:rPr>
              <a:t>ARACI</a:t>
            </a:r>
            <a:r>
              <a:rPr dirty="0" spc="-145">
                <a:solidFill>
                  <a:srgbClr val="1E305D"/>
                </a:solidFill>
              </a:rPr>
              <a:t> </a:t>
            </a:r>
            <a:r>
              <a:rPr dirty="0" spc="-120">
                <a:solidFill>
                  <a:srgbClr val="1E305D"/>
                </a:solidFill>
              </a:rPr>
              <a:t>İHRACATÇI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3034029" y="1992122"/>
            <a:ext cx="6130290" cy="1156335"/>
            <a:chOff x="3034029" y="1992122"/>
            <a:chExt cx="6130290" cy="1156335"/>
          </a:xfrm>
        </p:grpSpPr>
        <p:sp>
          <p:nvSpPr>
            <p:cNvPr id="4" name="object 4"/>
            <p:cNvSpPr/>
            <p:nvPr/>
          </p:nvSpPr>
          <p:spPr>
            <a:xfrm>
              <a:off x="3607307" y="1998472"/>
              <a:ext cx="5550535" cy="1143635"/>
            </a:xfrm>
            <a:custGeom>
              <a:avLst/>
              <a:gdLst/>
              <a:ahLst/>
              <a:cxnLst/>
              <a:rect l="l" t="t" r="r" b="b"/>
              <a:pathLst>
                <a:path w="5550534" h="1143635">
                  <a:moveTo>
                    <a:pt x="5550408" y="0"/>
                  </a:moveTo>
                  <a:lnTo>
                    <a:pt x="571500" y="0"/>
                  </a:lnTo>
                  <a:lnTo>
                    <a:pt x="0" y="571626"/>
                  </a:lnTo>
                  <a:lnTo>
                    <a:pt x="571500" y="1143253"/>
                  </a:lnTo>
                  <a:lnTo>
                    <a:pt x="5550408" y="1143253"/>
                  </a:lnTo>
                  <a:lnTo>
                    <a:pt x="5550408" y="0"/>
                  </a:lnTo>
                  <a:close/>
                </a:path>
              </a:pathLst>
            </a:custGeom>
            <a:solidFill>
              <a:srgbClr val="1F386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/>
            <p:cNvSpPr/>
            <p:nvPr/>
          </p:nvSpPr>
          <p:spPr>
            <a:xfrm>
              <a:off x="3607307" y="1998472"/>
              <a:ext cx="5550535" cy="1143635"/>
            </a:xfrm>
            <a:custGeom>
              <a:avLst/>
              <a:gdLst/>
              <a:ahLst/>
              <a:cxnLst/>
              <a:rect l="l" t="t" r="r" b="b"/>
              <a:pathLst>
                <a:path w="5550534" h="1143635">
                  <a:moveTo>
                    <a:pt x="5550408" y="1143253"/>
                  </a:moveTo>
                  <a:lnTo>
                    <a:pt x="571500" y="1143253"/>
                  </a:lnTo>
                  <a:lnTo>
                    <a:pt x="0" y="571626"/>
                  </a:lnTo>
                  <a:lnTo>
                    <a:pt x="571500" y="0"/>
                  </a:lnTo>
                  <a:lnTo>
                    <a:pt x="5550408" y="0"/>
                  </a:lnTo>
                  <a:lnTo>
                    <a:pt x="5550408" y="1143253"/>
                  </a:lnTo>
                  <a:close/>
                </a:path>
              </a:pathLst>
            </a:custGeom>
            <a:ln w="12700">
              <a:solidFill>
                <a:srgbClr val="1F3863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/>
            <p:cNvSpPr/>
            <p:nvPr/>
          </p:nvSpPr>
          <p:spPr>
            <a:xfrm>
              <a:off x="3040379" y="1998472"/>
              <a:ext cx="1134110" cy="1143635"/>
            </a:xfrm>
            <a:custGeom>
              <a:avLst/>
              <a:gdLst/>
              <a:ahLst/>
              <a:cxnLst/>
              <a:rect l="l" t="t" r="r" b="b"/>
              <a:pathLst>
                <a:path w="1134110" h="1143635">
                  <a:moveTo>
                    <a:pt x="566928" y="0"/>
                  </a:moveTo>
                  <a:lnTo>
                    <a:pt x="518018" y="2098"/>
                  </a:lnTo>
                  <a:lnTo>
                    <a:pt x="470262" y="8277"/>
                  </a:lnTo>
                  <a:lnTo>
                    <a:pt x="423831" y="18367"/>
                  </a:lnTo>
                  <a:lnTo>
                    <a:pt x="378894" y="32196"/>
                  </a:lnTo>
                  <a:lnTo>
                    <a:pt x="335622" y="49592"/>
                  </a:lnTo>
                  <a:lnTo>
                    <a:pt x="294186" y="70383"/>
                  </a:lnTo>
                  <a:lnTo>
                    <a:pt x="254754" y="94399"/>
                  </a:lnTo>
                  <a:lnTo>
                    <a:pt x="217499" y="121467"/>
                  </a:lnTo>
                  <a:lnTo>
                    <a:pt x="182590" y="151416"/>
                  </a:lnTo>
                  <a:lnTo>
                    <a:pt x="150197" y="184075"/>
                  </a:lnTo>
                  <a:lnTo>
                    <a:pt x="120490" y="219271"/>
                  </a:lnTo>
                  <a:lnTo>
                    <a:pt x="93641" y="256834"/>
                  </a:lnTo>
                  <a:lnTo>
                    <a:pt x="69819" y="296592"/>
                  </a:lnTo>
                  <a:lnTo>
                    <a:pt x="49195" y="338373"/>
                  </a:lnTo>
                  <a:lnTo>
                    <a:pt x="31939" y="382006"/>
                  </a:lnTo>
                  <a:lnTo>
                    <a:pt x="18221" y="427320"/>
                  </a:lnTo>
                  <a:lnTo>
                    <a:pt x="8211" y="474142"/>
                  </a:lnTo>
                  <a:lnTo>
                    <a:pt x="2081" y="522301"/>
                  </a:lnTo>
                  <a:lnTo>
                    <a:pt x="0" y="571626"/>
                  </a:lnTo>
                  <a:lnTo>
                    <a:pt x="2081" y="620952"/>
                  </a:lnTo>
                  <a:lnTo>
                    <a:pt x="8211" y="669111"/>
                  </a:lnTo>
                  <a:lnTo>
                    <a:pt x="18221" y="715933"/>
                  </a:lnTo>
                  <a:lnTo>
                    <a:pt x="31939" y="761247"/>
                  </a:lnTo>
                  <a:lnTo>
                    <a:pt x="49195" y="804880"/>
                  </a:lnTo>
                  <a:lnTo>
                    <a:pt x="69819" y="846661"/>
                  </a:lnTo>
                  <a:lnTo>
                    <a:pt x="93641" y="886419"/>
                  </a:lnTo>
                  <a:lnTo>
                    <a:pt x="120490" y="923982"/>
                  </a:lnTo>
                  <a:lnTo>
                    <a:pt x="150197" y="959178"/>
                  </a:lnTo>
                  <a:lnTo>
                    <a:pt x="182590" y="991837"/>
                  </a:lnTo>
                  <a:lnTo>
                    <a:pt x="217499" y="1021786"/>
                  </a:lnTo>
                  <a:lnTo>
                    <a:pt x="254754" y="1048854"/>
                  </a:lnTo>
                  <a:lnTo>
                    <a:pt x="294186" y="1072870"/>
                  </a:lnTo>
                  <a:lnTo>
                    <a:pt x="335622" y="1093661"/>
                  </a:lnTo>
                  <a:lnTo>
                    <a:pt x="378894" y="1111057"/>
                  </a:lnTo>
                  <a:lnTo>
                    <a:pt x="423831" y="1124886"/>
                  </a:lnTo>
                  <a:lnTo>
                    <a:pt x="470262" y="1134976"/>
                  </a:lnTo>
                  <a:lnTo>
                    <a:pt x="518018" y="1141155"/>
                  </a:lnTo>
                  <a:lnTo>
                    <a:pt x="566928" y="1143253"/>
                  </a:lnTo>
                  <a:lnTo>
                    <a:pt x="615837" y="1141155"/>
                  </a:lnTo>
                  <a:lnTo>
                    <a:pt x="663593" y="1134976"/>
                  </a:lnTo>
                  <a:lnTo>
                    <a:pt x="710024" y="1124886"/>
                  </a:lnTo>
                  <a:lnTo>
                    <a:pt x="754961" y="1111057"/>
                  </a:lnTo>
                  <a:lnTo>
                    <a:pt x="798233" y="1093661"/>
                  </a:lnTo>
                  <a:lnTo>
                    <a:pt x="839669" y="1072870"/>
                  </a:lnTo>
                  <a:lnTo>
                    <a:pt x="879101" y="1048854"/>
                  </a:lnTo>
                  <a:lnTo>
                    <a:pt x="916356" y="1021786"/>
                  </a:lnTo>
                  <a:lnTo>
                    <a:pt x="951265" y="991837"/>
                  </a:lnTo>
                  <a:lnTo>
                    <a:pt x="983658" y="959178"/>
                  </a:lnTo>
                  <a:lnTo>
                    <a:pt x="1013365" y="923982"/>
                  </a:lnTo>
                  <a:lnTo>
                    <a:pt x="1040214" y="886419"/>
                  </a:lnTo>
                  <a:lnTo>
                    <a:pt x="1064036" y="846661"/>
                  </a:lnTo>
                  <a:lnTo>
                    <a:pt x="1084660" y="804880"/>
                  </a:lnTo>
                  <a:lnTo>
                    <a:pt x="1101916" y="761247"/>
                  </a:lnTo>
                  <a:lnTo>
                    <a:pt x="1115634" y="715933"/>
                  </a:lnTo>
                  <a:lnTo>
                    <a:pt x="1125644" y="669111"/>
                  </a:lnTo>
                  <a:lnTo>
                    <a:pt x="1131774" y="620952"/>
                  </a:lnTo>
                  <a:lnTo>
                    <a:pt x="1133856" y="571626"/>
                  </a:lnTo>
                  <a:lnTo>
                    <a:pt x="1131774" y="522301"/>
                  </a:lnTo>
                  <a:lnTo>
                    <a:pt x="1125644" y="474142"/>
                  </a:lnTo>
                  <a:lnTo>
                    <a:pt x="1115634" y="427320"/>
                  </a:lnTo>
                  <a:lnTo>
                    <a:pt x="1101916" y="382006"/>
                  </a:lnTo>
                  <a:lnTo>
                    <a:pt x="1084660" y="338373"/>
                  </a:lnTo>
                  <a:lnTo>
                    <a:pt x="1064036" y="296592"/>
                  </a:lnTo>
                  <a:lnTo>
                    <a:pt x="1040214" y="256834"/>
                  </a:lnTo>
                  <a:lnTo>
                    <a:pt x="1013365" y="219271"/>
                  </a:lnTo>
                  <a:lnTo>
                    <a:pt x="983658" y="184075"/>
                  </a:lnTo>
                  <a:lnTo>
                    <a:pt x="951265" y="151416"/>
                  </a:lnTo>
                  <a:lnTo>
                    <a:pt x="916356" y="121467"/>
                  </a:lnTo>
                  <a:lnTo>
                    <a:pt x="879101" y="94399"/>
                  </a:lnTo>
                  <a:lnTo>
                    <a:pt x="839669" y="70383"/>
                  </a:lnTo>
                  <a:lnTo>
                    <a:pt x="798233" y="49592"/>
                  </a:lnTo>
                  <a:lnTo>
                    <a:pt x="754961" y="32196"/>
                  </a:lnTo>
                  <a:lnTo>
                    <a:pt x="710024" y="18367"/>
                  </a:lnTo>
                  <a:lnTo>
                    <a:pt x="663593" y="8277"/>
                  </a:lnTo>
                  <a:lnTo>
                    <a:pt x="615837" y="2098"/>
                  </a:lnTo>
                  <a:lnTo>
                    <a:pt x="566928" y="0"/>
                  </a:lnTo>
                  <a:close/>
                </a:path>
              </a:pathLst>
            </a:custGeom>
            <a:solidFill>
              <a:srgbClr val="D9AC6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" name="object 7"/>
            <p:cNvSpPr/>
            <p:nvPr/>
          </p:nvSpPr>
          <p:spPr>
            <a:xfrm>
              <a:off x="3040379" y="1998472"/>
              <a:ext cx="1134110" cy="1143635"/>
            </a:xfrm>
            <a:custGeom>
              <a:avLst/>
              <a:gdLst/>
              <a:ahLst/>
              <a:cxnLst/>
              <a:rect l="l" t="t" r="r" b="b"/>
              <a:pathLst>
                <a:path w="1134110" h="1143635">
                  <a:moveTo>
                    <a:pt x="0" y="571626"/>
                  </a:moveTo>
                  <a:lnTo>
                    <a:pt x="2081" y="522301"/>
                  </a:lnTo>
                  <a:lnTo>
                    <a:pt x="8211" y="474142"/>
                  </a:lnTo>
                  <a:lnTo>
                    <a:pt x="18221" y="427320"/>
                  </a:lnTo>
                  <a:lnTo>
                    <a:pt x="31939" y="382006"/>
                  </a:lnTo>
                  <a:lnTo>
                    <a:pt x="49195" y="338373"/>
                  </a:lnTo>
                  <a:lnTo>
                    <a:pt x="69819" y="296592"/>
                  </a:lnTo>
                  <a:lnTo>
                    <a:pt x="93641" y="256834"/>
                  </a:lnTo>
                  <a:lnTo>
                    <a:pt x="120490" y="219271"/>
                  </a:lnTo>
                  <a:lnTo>
                    <a:pt x="150197" y="184075"/>
                  </a:lnTo>
                  <a:lnTo>
                    <a:pt x="182590" y="151416"/>
                  </a:lnTo>
                  <a:lnTo>
                    <a:pt x="217499" y="121467"/>
                  </a:lnTo>
                  <a:lnTo>
                    <a:pt x="254754" y="94399"/>
                  </a:lnTo>
                  <a:lnTo>
                    <a:pt x="294186" y="70383"/>
                  </a:lnTo>
                  <a:lnTo>
                    <a:pt x="335622" y="49592"/>
                  </a:lnTo>
                  <a:lnTo>
                    <a:pt x="378894" y="32196"/>
                  </a:lnTo>
                  <a:lnTo>
                    <a:pt x="423831" y="18367"/>
                  </a:lnTo>
                  <a:lnTo>
                    <a:pt x="470262" y="8277"/>
                  </a:lnTo>
                  <a:lnTo>
                    <a:pt x="518018" y="2098"/>
                  </a:lnTo>
                  <a:lnTo>
                    <a:pt x="566928" y="0"/>
                  </a:lnTo>
                  <a:lnTo>
                    <a:pt x="615837" y="2098"/>
                  </a:lnTo>
                  <a:lnTo>
                    <a:pt x="663593" y="8277"/>
                  </a:lnTo>
                  <a:lnTo>
                    <a:pt x="710024" y="18367"/>
                  </a:lnTo>
                  <a:lnTo>
                    <a:pt x="754961" y="32196"/>
                  </a:lnTo>
                  <a:lnTo>
                    <a:pt x="798233" y="49592"/>
                  </a:lnTo>
                  <a:lnTo>
                    <a:pt x="839669" y="70383"/>
                  </a:lnTo>
                  <a:lnTo>
                    <a:pt x="879101" y="94399"/>
                  </a:lnTo>
                  <a:lnTo>
                    <a:pt x="916356" y="121467"/>
                  </a:lnTo>
                  <a:lnTo>
                    <a:pt x="951265" y="151416"/>
                  </a:lnTo>
                  <a:lnTo>
                    <a:pt x="983658" y="184075"/>
                  </a:lnTo>
                  <a:lnTo>
                    <a:pt x="1013365" y="219271"/>
                  </a:lnTo>
                  <a:lnTo>
                    <a:pt x="1040214" y="256834"/>
                  </a:lnTo>
                  <a:lnTo>
                    <a:pt x="1064036" y="296592"/>
                  </a:lnTo>
                  <a:lnTo>
                    <a:pt x="1084660" y="338373"/>
                  </a:lnTo>
                  <a:lnTo>
                    <a:pt x="1101916" y="382006"/>
                  </a:lnTo>
                  <a:lnTo>
                    <a:pt x="1115634" y="427320"/>
                  </a:lnTo>
                  <a:lnTo>
                    <a:pt x="1125644" y="474142"/>
                  </a:lnTo>
                  <a:lnTo>
                    <a:pt x="1131774" y="522301"/>
                  </a:lnTo>
                  <a:lnTo>
                    <a:pt x="1133856" y="571626"/>
                  </a:lnTo>
                  <a:lnTo>
                    <a:pt x="1131774" y="620952"/>
                  </a:lnTo>
                  <a:lnTo>
                    <a:pt x="1125644" y="669111"/>
                  </a:lnTo>
                  <a:lnTo>
                    <a:pt x="1115634" y="715933"/>
                  </a:lnTo>
                  <a:lnTo>
                    <a:pt x="1101916" y="761247"/>
                  </a:lnTo>
                  <a:lnTo>
                    <a:pt x="1084660" y="804880"/>
                  </a:lnTo>
                  <a:lnTo>
                    <a:pt x="1064036" y="846661"/>
                  </a:lnTo>
                  <a:lnTo>
                    <a:pt x="1040214" y="886419"/>
                  </a:lnTo>
                  <a:lnTo>
                    <a:pt x="1013365" y="923982"/>
                  </a:lnTo>
                  <a:lnTo>
                    <a:pt x="983658" y="959178"/>
                  </a:lnTo>
                  <a:lnTo>
                    <a:pt x="951265" y="991837"/>
                  </a:lnTo>
                  <a:lnTo>
                    <a:pt x="916356" y="1021786"/>
                  </a:lnTo>
                  <a:lnTo>
                    <a:pt x="879101" y="1048854"/>
                  </a:lnTo>
                  <a:lnTo>
                    <a:pt x="839669" y="1072870"/>
                  </a:lnTo>
                  <a:lnTo>
                    <a:pt x="798233" y="1093661"/>
                  </a:lnTo>
                  <a:lnTo>
                    <a:pt x="754961" y="1111057"/>
                  </a:lnTo>
                  <a:lnTo>
                    <a:pt x="710024" y="1124886"/>
                  </a:lnTo>
                  <a:lnTo>
                    <a:pt x="663593" y="1134976"/>
                  </a:lnTo>
                  <a:lnTo>
                    <a:pt x="615837" y="1141155"/>
                  </a:lnTo>
                  <a:lnTo>
                    <a:pt x="566928" y="1143253"/>
                  </a:lnTo>
                  <a:lnTo>
                    <a:pt x="518018" y="1141155"/>
                  </a:lnTo>
                  <a:lnTo>
                    <a:pt x="470262" y="1134976"/>
                  </a:lnTo>
                  <a:lnTo>
                    <a:pt x="423831" y="1124886"/>
                  </a:lnTo>
                  <a:lnTo>
                    <a:pt x="378894" y="1111057"/>
                  </a:lnTo>
                  <a:lnTo>
                    <a:pt x="335622" y="1093661"/>
                  </a:lnTo>
                  <a:lnTo>
                    <a:pt x="294186" y="1072870"/>
                  </a:lnTo>
                  <a:lnTo>
                    <a:pt x="254754" y="1048854"/>
                  </a:lnTo>
                  <a:lnTo>
                    <a:pt x="217499" y="1021786"/>
                  </a:lnTo>
                  <a:lnTo>
                    <a:pt x="182590" y="991837"/>
                  </a:lnTo>
                  <a:lnTo>
                    <a:pt x="150197" y="959178"/>
                  </a:lnTo>
                  <a:lnTo>
                    <a:pt x="120490" y="923982"/>
                  </a:lnTo>
                  <a:lnTo>
                    <a:pt x="93641" y="886419"/>
                  </a:lnTo>
                  <a:lnTo>
                    <a:pt x="69819" y="846661"/>
                  </a:lnTo>
                  <a:lnTo>
                    <a:pt x="49195" y="804880"/>
                  </a:lnTo>
                  <a:lnTo>
                    <a:pt x="31939" y="761247"/>
                  </a:lnTo>
                  <a:lnTo>
                    <a:pt x="18221" y="715933"/>
                  </a:lnTo>
                  <a:lnTo>
                    <a:pt x="8211" y="669111"/>
                  </a:lnTo>
                  <a:lnTo>
                    <a:pt x="2081" y="620952"/>
                  </a:lnTo>
                  <a:lnTo>
                    <a:pt x="0" y="571626"/>
                  </a:lnTo>
                  <a:close/>
                </a:path>
              </a:pathLst>
            </a:custGeom>
            <a:ln w="12700">
              <a:solidFill>
                <a:srgbClr val="1F3863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8" name="object 8"/>
          <p:cNvGrpSpPr/>
          <p:nvPr/>
        </p:nvGrpSpPr>
        <p:grpSpPr>
          <a:xfrm>
            <a:off x="3600958" y="3473830"/>
            <a:ext cx="5563235" cy="1156335"/>
            <a:chOff x="3600958" y="3473830"/>
            <a:chExt cx="5563235" cy="1156335"/>
          </a:xfrm>
        </p:grpSpPr>
        <p:sp>
          <p:nvSpPr>
            <p:cNvPr id="9" name="object 9"/>
            <p:cNvSpPr/>
            <p:nvPr/>
          </p:nvSpPr>
          <p:spPr>
            <a:xfrm>
              <a:off x="3607308" y="3480180"/>
              <a:ext cx="5550535" cy="1143635"/>
            </a:xfrm>
            <a:custGeom>
              <a:avLst/>
              <a:gdLst/>
              <a:ahLst/>
              <a:cxnLst/>
              <a:rect l="l" t="t" r="r" b="b"/>
              <a:pathLst>
                <a:path w="5550534" h="1143635">
                  <a:moveTo>
                    <a:pt x="5550408" y="0"/>
                  </a:moveTo>
                  <a:lnTo>
                    <a:pt x="571500" y="0"/>
                  </a:lnTo>
                  <a:lnTo>
                    <a:pt x="0" y="571627"/>
                  </a:lnTo>
                  <a:lnTo>
                    <a:pt x="571500" y="1143254"/>
                  </a:lnTo>
                  <a:lnTo>
                    <a:pt x="5550408" y="1143254"/>
                  </a:lnTo>
                  <a:lnTo>
                    <a:pt x="5550408" y="0"/>
                  </a:lnTo>
                  <a:close/>
                </a:path>
              </a:pathLst>
            </a:custGeom>
            <a:solidFill>
              <a:srgbClr val="1F386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" name="object 10"/>
            <p:cNvSpPr/>
            <p:nvPr/>
          </p:nvSpPr>
          <p:spPr>
            <a:xfrm>
              <a:off x="3607308" y="3480180"/>
              <a:ext cx="5550535" cy="1143635"/>
            </a:xfrm>
            <a:custGeom>
              <a:avLst/>
              <a:gdLst/>
              <a:ahLst/>
              <a:cxnLst/>
              <a:rect l="l" t="t" r="r" b="b"/>
              <a:pathLst>
                <a:path w="5550534" h="1143635">
                  <a:moveTo>
                    <a:pt x="5550408" y="1143254"/>
                  </a:moveTo>
                  <a:lnTo>
                    <a:pt x="571500" y="1143254"/>
                  </a:lnTo>
                  <a:lnTo>
                    <a:pt x="0" y="571627"/>
                  </a:lnTo>
                  <a:lnTo>
                    <a:pt x="571500" y="0"/>
                  </a:lnTo>
                  <a:lnTo>
                    <a:pt x="5550408" y="0"/>
                  </a:lnTo>
                  <a:lnTo>
                    <a:pt x="5550408" y="1143254"/>
                  </a:lnTo>
                  <a:close/>
                </a:path>
              </a:pathLst>
            </a:custGeom>
            <a:ln w="12700">
              <a:solidFill>
                <a:srgbClr val="1F3863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1" name="object 11"/>
          <p:cNvSpPr txBox="1"/>
          <p:nvPr/>
        </p:nvSpPr>
        <p:spPr>
          <a:xfrm>
            <a:off x="4407661" y="2074989"/>
            <a:ext cx="4616450" cy="2535555"/>
          </a:xfrm>
          <a:prstGeom prst="rect">
            <a:avLst/>
          </a:prstGeom>
        </p:spPr>
        <p:txBody>
          <a:bodyPr wrap="square" lIns="0" tIns="31115" rIns="0" bIns="0" rtlCol="0" vert="horz">
            <a:spAutoFit/>
          </a:bodyPr>
          <a:lstStyle/>
          <a:p>
            <a:pPr marL="12700" marR="5080" indent="567055">
              <a:lnSpc>
                <a:spcPts val="1800"/>
              </a:lnSpc>
              <a:spcBef>
                <a:spcPts val="245"/>
              </a:spcBef>
            </a:pPr>
            <a:r>
              <a:rPr dirty="0" sz="1550">
                <a:solidFill>
                  <a:srgbClr val="FFFFFF"/>
                </a:solidFill>
                <a:latin typeface="Calibri"/>
                <a:cs typeface="Calibri"/>
              </a:rPr>
              <a:t>Belge/izin</a:t>
            </a:r>
            <a:r>
              <a:rPr dirty="0" sz="1550" spc="27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550">
                <a:solidFill>
                  <a:srgbClr val="FFFFFF"/>
                </a:solidFill>
                <a:latin typeface="Calibri"/>
                <a:cs typeface="Calibri"/>
              </a:rPr>
              <a:t>sahibi</a:t>
            </a:r>
            <a:r>
              <a:rPr dirty="0" sz="1550" spc="10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550">
                <a:solidFill>
                  <a:srgbClr val="FFFFFF"/>
                </a:solidFill>
                <a:latin typeface="Calibri"/>
                <a:cs typeface="Calibri"/>
              </a:rPr>
              <a:t>firmalar</a:t>
            </a:r>
            <a:r>
              <a:rPr dirty="0" sz="1550" spc="3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550">
                <a:solidFill>
                  <a:srgbClr val="FFFFFF"/>
                </a:solidFill>
                <a:latin typeface="Calibri"/>
                <a:cs typeface="Calibri"/>
              </a:rPr>
              <a:t>ihracatı</a:t>
            </a:r>
            <a:r>
              <a:rPr dirty="0" sz="1550" spc="10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550" spc="-10">
                <a:solidFill>
                  <a:srgbClr val="FFFFFF"/>
                </a:solidFill>
                <a:latin typeface="Calibri"/>
                <a:cs typeface="Calibri"/>
              </a:rPr>
              <a:t>kendileri </a:t>
            </a:r>
            <a:r>
              <a:rPr dirty="0" sz="1550" spc="10">
                <a:solidFill>
                  <a:srgbClr val="FFFFFF"/>
                </a:solidFill>
                <a:latin typeface="Calibri"/>
                <a:cs typeface="Calibri"/>
              </a:rPr>
              <a:t>yapabilecekleri</a:t>
            </a:r>
            <a:r>
              <a:rPr dirty="0" sz="1550" spc="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550" spc="10">
                <a:solidFill>
                  <a:srgbClr val="FFFFFF"/>
                </a:solidFill>
                <a:latin typeface="Calibri"/>
                <a:cs typeface="Calibri"/>
              </a:rPr>
              <a:t>gibi,</a:t>
            </a:r>
            <a:r>
              <a:rPr dirty="0" sz="1550" spc="14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550" spc="10">
                <a:solidFill>
                  <a:srgbClr val="FFFFFF"/>
                </a:solidFill>
                <a:latin typeface="Calibri"/>
                <a:cs typeface="Calibri"/>
              </a:rPr>
              <a:t>başka</a:t>
            </a:r>
            <a:r>
              <a:rPr dirty="0" sz="1550" spc="-4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550" spc="10">
                <a:solidFill>
                  <a:srgbClr val="FFFFFF"/>
                </a:solidFill>
                <a:latin typeface="Calibri"/>
                <a:cs typeface="Calibri"/>
              </a:rPr>
              <a:t>bir</a:t>
            </a:r>
            <a:r>
              <a:rPr dirty="0" sz="1550" spc="12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550" spc="10">
                <a:solidFill>
                  <a:srgbClr val="FFFFFF"/>
                </a:solidFill>
                <a:latin typeface="Calibri"/>
                <a:cs typeface="Calibri"/>
              </a:rPr>
              <a:t>firmaya</a:t>
            </a:r>
            <a:r>
              <a:rPr dirty="0" sz="1550" spc="-3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550" spc="10">
                <a:solidFill>
                  <a:srgbClr val="FFFFFF"/>
                </a:solidFill>
                <a:latin typeface="Calibri"/>
                <a:cs typeface="Calibri"/>
              </a:rPr>
              <a:t>da</a:t>
            </a:r>
            <a:r>
              <a:rPr dirty="0" sz="1550" spc="4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550" spc="-10">
                <a:solidFill>
                  <a:srgbClr val="FFFFFF"/>
                </a:solidFill>
                <a:latin typeface="Calibri"/>
                <a:cs typeface="Calibri"/>
              </a:rPr>
              <a:t>yaptırtabilirler.</a:t>
            </a:r>
            <a:endParaRPr sz="1550">
              <a:latin typeface="Calibri"/>
              <a:cs typeface="Calibri"/>
            </a:endParaRPr>
          </a:p>
          <a:p>
            <a:pPr marL="48895">
              <a:lnSpc>
                <a:spcPts val="1655"/>
              </a:lnSpc>
            </a:pPr>
            <a:r>
              <a:rPr dirty="0" sz="1550">
                <a:solidFill>
                  <a:srgbClr val="FFFFFF"/>
                </a:solidFill>
                <a:latin typeface="Calibri"/>
                <a:cs typeface="Calibri"/>
              </a:rPr>
              <a:t>Belge/izin</a:t>
            </a:r>
            <a:r>
              <a:rPr dirty="0" sz="1550" spc="254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550">
                <a:solidFill>
                  <a:srgbClr val="FFFFFF"/>
                </a:solidFill>
                <a:latin typeface="Calibri"/>
                <a:cs typeface="Calibri"/>
              </a:rPr>
              <a:t>sahibi</a:t>
            </a:r>
            <a:r>
              <a:rPr dirty="0" sz="1550" spc="9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550">
                <a:solidFill>
                  <a:srgbClr val="FFFFFF"/>
                </a:solidFill>
                <a:latin typeface="Calibri"/>
                <a:cs typeface="Calibri"/>
              </a:rPr>
              <a:t>olmayan</a:t>
            </a:r>
            <a:r>
              <a:rPr dirty="0" sz="1550" spc="2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550">
                <a:solidFill>
                  <a:srgbClr val="FFFFFF"/>
                </a:solidFill>
                <a:latin typeface="Calibri"/>
                <a:cs typeface="Calibri"/>
              </a:rPr>
              <a:t>ancak</a:t>
            </a:r>
            <a:r>
              <a:rPr dirty="0" sz="1550" spc="1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550">
                <a:solidFill>
                  <a:srgbClr val="FFFFFF"/>
                </a:solidFill>
                <a:latin typeface="Calibri"/>
                <a:cs typeface="Calibri"/>
              </a:rPr>
              <a:t>belge/izin</a:t>
            </a:r>
            <a:r>
              <a:rPr dirty="0" sz="1550" spc="15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550" spc="-10">
                <a:solidFill>
                  <a:srgbClr val="FFFFFF"/>
                </a:solidFill>
                <a:latin typeface="Calibri"/>
                <a:cs typeface="Calibri"/>
              </a:rPr>
              <a:t>kapsamında</a:t>
            </a:r>
            <a:endParaRPr sz="1550">
              <a:latin typeface="Calibri"/>
              <a:cs typeface="Calibri"/>
            </a:endParaRPr>
          </a:p>
          <a:p>
            <a:pPr marL="177165">
              <a:lnSpc>
                <a:spcPts val="1835"/>
              </a:lnSpc>
            </a:pPr>
            <a:r>
              <a:rPr dirty="0" sz="1550">
                <a:solidFill>
                  <a:srgbClr val="FFFFFF"/>
                </a:solidFill>
                <a:latin typeface="Calibri"/>
                <a:cs typeface="Calibri"/>
              </a:rPr>
              <a:t>ihracat</a:t>
            </a:r>
            <a:r>
              <a:rPr dirty="0" sz="1550" spc="2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550">
                <a:solidFill>
                  <a:srgbClr val="FFFFFF"/>
                </a:solidFill>
                <a:latin typeface="Calibri"/>
                <a:cs typeface="Calibri"/>
              </a:rPr>
              <a:t>yapan bu</a:t>
            </a:r>
            <a:r>
              <a:rPr dirty="0" sz="1550" spc="21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550">
                <a:solidFill>
                  <a:srgbClr val="FFFFFF"/>
                </a:solidFill>
                <a:latin typeface="Calibri"/>
                <a:cs typeface="Calibri"/>
              </a:rPr>
              <a:t>firmalar</a:t>
            </a:r>
            <a:r>
              <a:rPr dirty="0" sz="1550" spc="4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550" b="1">
                <a:solidFill>
                  <a:srgbClr val="D9AC63"/>
                </a:solidFill>
                <a:latin typeface="Calibri"/>
                <a:cs typeface="Calibri"/>
              </a:rPr>
              <a:t>aracı</a:t>
            </a:r>
            <a:r>
              <a:rPr dirty="0" sz="1550" spc="120" b="1">
                <a:solidFill>
                  <a:srgbClr val="D9AC63"/>
                </a:solidFill>
                <a:latin typeface="Calibri"/>
                <a:cs typeface="Calibri"/>
              </a:rPr>
              <a:t> </a:t>
            </a:r>
            <a:r>
              <a:rPr dirty="0" sz="1550" b="1">
                <a:solidFill>
                  <a:srgbClr val="D9AC63"/>
                </a:solidFill>
                <a:latin typeface="Calibri"/>
                <a:cs typeface="Calibri"/>
              </a:rPr>
              <a:t>ihracatçı</a:t>
            </a:r>
            <a:r>
              <a:rPr dirty="0" sz="1550" spc="165" b="1">
                <a:solidFill>
                  <a:srgbClr val="D9AC63"/>
                </a:solidFill>
                <a:latin typeface="Calibri"/>
                <a:cs typeface="Calibri"/>
              </a:rPr>
              <a:t> </a:t>
            </a:r>
            <a:r>
              <a:rPr dirty="0" sz="1550">
                <a:solidFill>
                  <a:srgbClr val="FFFFFF"/>
                </a:solidFill>
                <a:latin typeface="Calibri"/>
                <a:cs typeface="Calibri"/>
              </a:rPr>
              <a:t>kabul</a:t>
            </a:r>
            <a:r>
              <a:rPr dirty="0" sz="1550" spc="5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550" spc="-10">
                <a:solidFill>
                  <a:srgbClr val="FFFFFF"/>
                </a:solidFill>
                <a:latin typeface="Calibri"/>
                <a:cs typeface="Calibri"/>
              </a:rPr>
              <a:t>edilir.</a:t>
            </a:r>
            <a:endParaRPr sz="155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795"/>
              </a:spcBef>
            </a:pPr>
            <a:endParaRPr sz="1550">
              <a:latin typeface="Calibri"/>
              <a:cs typeface="Calibri"/>
            </a:endParaRPr>
          </a:p>
          <a:p>
            <a:pPr algn="ctr" marL="21590" marR="17145" indent="10795">
              <a:lnSpc>
                <a:spcPct val="95000"/>
              </a:lnSpc>
            </a:pPr>
            <a:r>
              <a:rPr dirty="0" sz="1550" spc="20">
                <a:solidFill>
                  <a:srgbClr val="FFFFFF"/>
                </a:solidFill>
                <a:latin typeface="Calibri"/>
                <a:cs typeface="Calibri"/>
              </a:rPr>
              <a:t>Aracı</a:t>
            </a:r>
            <a:r>
              <a:rPr dirty="0" sz="1550" spc="-4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550" spc="20">
                <a:solidFill>
                  <a:srgbClr val="FFFFFF"/>
                </a:solidFill>
                <a:latin typeface="Calibri"/>
                <a:cs typeface="Calibri"/>
              </a:rPr>
              <a:t>ihracatçıların</a:t>
            </a:r>
            <a:r>
              <a:rPr dirty="0" sz="155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550" spc="20">
                <a:solidFill>
                  <a:srgbClr val="FFFFFF"/>
                </a:solidFill>
                <a:latin typeface="Calibri"/>
                <a:cs typeface="Calibri"/>
              </a:rPr>
              <a:t>belge</a:t>
            </a:r>
            <a:r>
              <a:rPr dirty="0" sz="1550" spc="5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550" spc="20">
                <a:solidFill>
                  <a:srgbClr val="FFFFFF"/>
                </a:solidFill>
                <a:latin typeface="Calibri"/>
                <a:cs typeface="Calibri"/>
              </a:rPr>
              <a:t>kapsamında</a:t>
            </a:r>
            <a:r>
              <a:rPr dirty="0" sz="1550" spc="-8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550" spc="-10">
                <a:solidFill>
                  <a:srgbClr val="FFFFFF"/>
                </a:solidFill>
                <a:latin typeface="Calibri"/>
                <a:cs typeface="Calibri"/>
              </a:rPr>
              <a:t>ihracat </a:t>
            </a:r>
            <a:r>
              <a:rPr dirty="0" sz="1550" spc="10">
                <a:solidFill>
                  <a:srgbClr val="FFFFFF"/>
                </a:solidFill>
                <a:latin typeface="Calibri"/>
                <a:cs typeface="Calibri"/>
              </a:rPr>
              <a:t>yapabilmeleri</a:t>
            </a:r>
            <a:r>
              <a:rPr dirty="0" sz="1550" spc="-7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550" spc="10">
                <a:solidFill>
                  <a:srgbClr val="FFFFFF"/>
                </a:solidFill>
                <a:latin typeface="Calibri"/>
                <a:cs typeface="Calibri"/>
              </a:rPr>
              <a:t>için</a:t>
            </a:r>
            <a:r>
              <a:rPr dirty="0" sz="1550" spc="254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550" spc="10">
                <a:solidFill>
                  <a:srgbClr val="FFFFFF"/>
                </a:solidFill>
                <a:latin typeface="Calibri"/>
                <a:cs typeface="Calibri"/>
              </a:rPr>
              <a:t>belge</a:t>
            </a:r>
            <a:r>
              <a:rPr dirty="0" sz="1550" spc="12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550" spc="10">
                <a:solidFill>
                  <a:srgbClr val="FFFFFF"/>
                </a:solidFill>
                <a:latin typeface="Calibri"/>
                <a:cs typeface="Calibri"/>
              </a:rPr>
              <a:t>sahibi</a:t>
            </a:r>
            <a:r>
              <a:rPr dirty="0" sz="1550" spc="2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550" spc="10">
                <a:solidFill>
                  <a:srgbClr val="FFFFFF"/>
                </a:solidFill>
                <a:latin typeface="Calibri"/>
                <a:cs typeface="Calibri"/>
              </a:rPr>
              <a:t>firma</a:t>
            </a:r>
            <a:r>
              <a:rPr dirty="0" sz="1550" spc="7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550" spc="10">
                <a:solidFill>
                  <a:srgbClr val="FFFFFF"/>
                </a:solidFill>
                <a:latin typeface="Calibri"/>
                <a:cs typeface="Calibri"/>
              </a:rPr>
              <a:t>tarafından</a:t>
            </a:r>
            <a:r>
              <a:rPr dirty="0" sz="1550" spc="-3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550" spc="-10">
                <a:solidFill>
                  <a:srgbClr val="FFFFFF"/>
                </a:solidFill>
                <a:latin typeface="Calibri"/>
                <a:cs typeface="Calibri"/>
              </a:rPr>
              <a:t>aracı </a:t>
            </a:r>
            <a:r>
              <a:rPr dirty="0" sz="1550" spc="10">
                <a:solidFill>
                  <a:srgbClr val="FFFFFF"/>
                </a:solidFill>
                <a:latin typeface="Calibri"/>
                <a:cs typeface="Calibri"/>
              </a:rPr>
              <a:t>ihracatçı</a:t>
            </a:r>
            <a:r>
              <a:rPr dirty="0" sz="1550" spc="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550" spc="10">
                <a:solidFill>
                  <a:srgbClr val="FFFFFF"/>
                </a:solidFill>
                <a:latin typeface="Calibri"/>
                <a:cs typeface="Calibri"/>
              </a:rPr>
              <a:t>kaydının</a:t>
            </a:r>
            <a:r>
              <a:rPr dirty="0" sz="1550" spc="-4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550" spc="10">
                <a:solidFill>
                  <a:srgbClr val="FFFFFF"/>
                </a:solidFill>
                <a:latin typeface="Calibri"/>
                <a:cs typeface="Calibri"/>
              </a:rPr>
              <a:t>yaptırılması gerekmektedir.</a:t>
            </a:r>
            <a:r>
              <a:rPr dirty="0" sz="1550" spc="5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550" spc="-10">
                <a:solidFill>
                  <a:srgbClr val="FFFFFF"/>
                </a:solidFill>
                <a:latin typeface="Calibri"/>
                <a:cs typeface="Calibri"/>
              </a:rPr>
              <a:t>Aracı </a:t>
            </a:r>
            <a:r>
              <a:rPr dirty="0" sz="1550" spc="10">
                <a:solidFill>
                  <a:srgbClr val="FFFFFF"/>
                </a:solidFill>
                <a:latin typeface="Calibri"/>
                <a:cs typeface="Calibri"/>
              </a:rPr>
              <a:t>ihracatçı</a:t>
            </a:r>
            <a:r>
              <a:rPr dirty="0" sz="1550" spc="-3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550" spc="10">
                <a:solidFill>
                  <a:srgbClr val="FFFFFF"/>
                </a:solidFill>
                <a:latin typeface="Calibri"/>
                <a:cs typeface="Calibri"/>
              </a:rPr>
              <a:t>kaydı</a:t>
            </a:r>
            <a:r>
              <a:rPr dirty="0" sz="1550" spc="-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550" spc="10" b="1">
                <a:solidFill>
                  <a:srgbClr val="D9AC63"/>
                </a:solidFill>
                <a:latin typeface="Calibri"/>
                <a:cs typeface="Calibri"/>
              </a:rPr>
              <a:t>Bölge</a:t>
            </a:r>
            <a:r>
              <a:rPr dirty="0" sz="1550" spc="130" b="1">
                <a:solidFill>
                  <a:srgbClr val="D9AC63"/>
                </a:solidFill>
                <a:latin typeface="Calibri"/>
                <a:cs typeface="Calibri"/>
              </a:rPr>
              <a:t> </a:t>
            </a:r>
            <a:r>
              <a:rPr dirty="0" sz="1550" spc="10" b="1">
                <a:solidFill>
                  <a:srgbClr val="D9AC63"/>
                </a:solidFill>
                <a:latin typeface="Calibri"/>
                <a:cs typeface="Calibri"/>
              </a:rPr>
              <a:t>Müdürlükleri</a:t>
            </a:r>
            <a:r>
              <a:rPr dirty="0" sz="1550" spc="130" b="1">
                <a:solidFill>
                  <a:srgbClr val="D9AC63"/>
                </a:solidFill>
                <a:latin typeface="Calibri"/>
                <a:cs typeface="Calibri"/>
              </a:rPr>
              <a:t> </a:t>
            </a:r>
            <a:r>
              <a:rPr dirty="0" sz="1550" spc="10">
                <a:solidFill>
                  <a:srgbClr val="FFFFFF"/>
                </a:solidFill>
                <a:latin typeface="Calibri"/>
                <a:cs typeface="Calibri"/>
              </a:rPr>
              <a:t>tarafından</a:t>
            </a:r>
            <a:r>
              <a:rPr dirty="0" sz="1550" spc="-7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550" spc="10">
                <a:solidFill>
                  <a:srgbClr val="FFFFFF"/>
                </a:solidFill>
                <a:latin typeface="Calibri"/>
                <a:cs typeface="Calibri"/>
              </a:rPr>
              <a:t>ve</a:t>
            </a:r>
            <a:r>
              <a:rPr dirty="0" sz="1550" spc="-1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550" spc="10">
                <a:solidFill>
                  <a:srgbClr val="FFFFFF"/>
                </a:solidFill>
                <a:latin typeface="Calibri"/>
                <a:cs typeface="Calibri"/>
              </a:rPr>
              <a:t>her</a:t>
            </a:r>
            <a:r>
              <a:rPr dirty="0" sz="1550" spc="8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550" spc="-25">
                <a:solidFill>
                  <a:srgbClr val="FFFFFF"/>
                </a:solidFill>
                <a:latin typeface="Calibri"/>
                <a:cs typeface="Calibri"/>
              </a:rPr>
              <a:t>bir </a:t>
            </a:r>
            <a:r>
              <a:rPr dirty="0" sz="1550">
                <a:solidFill>
                  <a:srgbClr val="FFFFFF"/>
                </a:solidFill>
                <a:latin typeface="Calibri"/>
                <a:cs typeface="Calibri"/>
              </a:rPr>
              <a:t>DİİB</a:t>
            </a:r>
            <a:r>
              <a:rPr dirty="0" sz="1550" spc="2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550">
                <a:solidFill>
                  <a:srgbClr val="FFFFFF"/>
                </a:solidFill>
                <a:latin typeface="Calibri"/>
                <a:cs typeface="Calibri"/>
              </a:rPr>
              <a:t>için</a:t>
            </a:r>
            <a:r>
              <a:rPr dirty="0" sz="1550" spc="15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550">
                <a:solidFill>
                  <a:srgbClr val="FFFFFF"/>
                </a:solidFill>
                <a:latin typeface="Calibri"/>
                <a:cs typeface="Calibri"/>
              </a:rPr>
              <a:t>ayrı</a:t>
            </a:r>
            <a:r>
              <a:rPr dirty="0" sz="1550" spc="1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550">
                <a:solidFill>
                  <a:srgbClr val="FFFFFF"/>
                </a:solidFill>
                <a:latin typeface="Calibri"/>
                <a:cs typeface="Calibri"/>
              </a:rPr>
              <a:t>ayrı</a:t>
            </a:r>
            <a:r>
              <a:rPr dirty="0" sz="1550" spc="11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550" spc="-10">
                <a:solidFill>
                  <a:srgbClr val="FFFFFF"/>
                </a:solidFill>
                <a:latin typeface="Calibri"/>
                <a:cs typeface="Calibri"/>
              </a:rPr>
              <a:t>yapılmaktadır.</a:t>
            </a:r>
            <a:endParaRPr sz="1550">
              <a:latin typeface="Calibri"/>
              <a:cs typeface="Calibri"/>
            </a:endParaRPr>
          </a:p>
        </p:txBody>
      </p:sp>
      <p:grpSp>
        <p:nvGrpSpPr>
          <p:cNvPr id="12" name="object 12"/>
          <p:cNvGrpSpPr/>
          <p:nvPr/>
        </p:nvGrpSpPr>
        <p:grpSpPr>
          <a:xfrm>
            <a:off x="3034029" y="3473830"/>
            <a:ext cx="1146810" cy="1156335"/>
            <a:chOff x="3034029" y="3473830"/>
            <a:chExt cx="1146810" cy="1156335"/>
          </a:xfrm>
        </p:grpSpPr>
        <p:sp>
          <p:nvSpPr>
            <p:cNvPr id="13" name="object 13"/>
            <p:cNvSpPr/>
            <p:nvPr/>
          </p:nvSpPr>
          <p:spPr>
            <a:xfrm>
              <a:off x="3040379" y="3480180"/>
              <a:ext cx="1134110" cy="1143635"/>
            </a:xfrm>
            <a:custGeom>
              <a:avLst/>
              <a:gdLst/>
              <a:ahLst/>
              <a:cxnLst/>
              <a:rect l="l" t="t" r="r" b="b"/>
              <a:pathLst>
                <a:path w="1134110" h="1143635">
                  <a:moveTo>
                    <a:pt x="566928" y="0"/>
                  </a:moveTo>
                  <a:lnTo>
                    <a:pt x="518018" y="2098"/>
                  </a:lnTo>
                  <a:lnTo>
                    <a:pt x="470262" y="8277"/>
                  </a:lnTo>
                  <a:lnTo>
                    <a:pt x="423831" y="18367"/>
                  </a:lnTo>
                  <a:lnTo>
                    <a:pt x="378894" y="32196"/>
                  </a:lnTo>
                  <a:lnTo>
                    <a:pt x="335622" y="49592"/>
                  </a:lnTo>
                  <a:lnTo>
                    <a:pt x="294186" y="70383"/>
                  </a:lnTo>
                  <a:lnTo>
                    <a:pt x="254754" y="94399"/>
                  </a:lnTo>
                  <a:lnTo>
                    <a:pt x="217499" y="121467"/>
                  </a:lnTo>
                  <a:lnTo>
                    <a:pt x="182590" y="151416"/>
                  </a:lnTo>
                  <a:lnTo>
                    <a:pt x="150197" y="184075"/>
                  </a:lnTo>
                  <a:lnTo>
                    <a:pt x="120490" y="219271"/>
                  </a:lnTo>
                  <a:lnTo>
                    <a:pt x="93641" y="256834"/>
                  </a:lnTo>
                  <a:lnTo>
                    <a:pt x="69819" y="296592"/>
                  </a:lnTo>
                  <a:lnTo>
                    <a:pt x="49195" y="338373"/>
                  </a:lnTo>
                  <a:lnTo>
                    <a:pt x="31939" y="382006"/>
                  </a:lnTo>
                  <a:lnTo>
                    <a:pt x="18221" y="427320"/>
                  </a:lnTo>
                  <a:lnTo>
                    <a:pt x="8211" y="474142"/>
                  </a:lnTo>
                  <a:lnTo>
                    <a:pt x="2081" y="522301"/>
                  </a:lnTo>
                  <a:lnTo>
                    <a:pt x="0" y="571627"/>
                  </a:lnTo>
                  <a:lnTo>
                    <a:pt x="2081" y="620952"/>
                  </a:lnTo>
                  <a:lnTo>
                    <a:pt x="8211" y="669111"/>
                  </a:lnTo>
                  <a:lnTo>
                    <a:pt x="18221" y="715933"/>
                  </a:lnTo>
                  <a:lnTo>
                    <a:pt x="31939" y="761247"/>
                  </a:lnTo>
                  <a:lnTo>
                    <a:pt x="49195" y="804880"/>
                  </a:lnTo>
                  <a:lnTo>
                    <a:pt x="69819" y="846661"/>
                  </a:lnTo>
                  <a:lnTo>
                    <a:pt x="93641" y="886419"/>
                  </a:lnTo>
                  <a:lnTo>
                    <a:pt x="120490" y="923982"/>
                  </a:lnTo>
                  <a:lnTo>
                    <a:pt x="150197" y="959178"/>
                  </a:lnTo>
                  <a:lnTo>
                    <a:pt x="182590" y="991837"/>
                  </a:lnTo>
                  <a:lnTo>
                    <a:pt x="217499" y="1021786"/>
                  </a:lnTo>
                  <a:lnTo>
                    <a:pt x="254754" y="1048854"/>
                  </a:lnTo>
                  <a:lnTo>
                    <a:pt x="294186" y="1072870"/>
                  </a:lnTo>
                  <a:lnTo>
                    <a:pt x="335622" y="1093661"/>
                  </a:lnTo>
                  <a:lnTo>
                    <a:pt x="378894" y="1111057"/>
                  </a:lnTo>
                  <a:lnTo>
                    <a:pt x="423831" y="1124886"/>
                  </a:lnTo>
                  <a:lnTo>
                    <a:pt x="470262" y="1134976"/>
                  </a:lnTo>
                  <a:lnTo>
                    <a:pt x="518018" y="1141155"/>
                  </a:lnTo>
                  <a:lnTo>
                    <a:pt x="566928" y="1143254"/>
                  </a:lnTo>
                  <a:lnTo>
                    <a:pt x="615837" y="1141155"/>
                  </a:lnTo>
                  <a:lnTo>
                    <a:pt x="663593" y="1134976"/>
                  </a:lnTo>
                  <a:lnTo>
                    <a:pt x="710024" y="1124886"/>
                  </a:lnTo>
                  <a:lnTo>
                    <a:pt x="754961" y="1111057"/>
                  </a:lnTo>
                  <a:lnTo>
                    <a:pt x="798233" y="1093661"/>
                  </a:lnTo>
                  <a:lnTo>
                    <a:pt x="839669" y="1072870"/>
                  </a:lnTo>
                  <a:lnTo>
                    <a:pt x="879101" y="1048854"/>
                  </a:lnTo>
                  <a:lnTo>
                    <a:pt x="916356" y="1021786"/>
                  </a:lnTo>
                  <a:lnTo>
                    <a:pt x="951265" y="991837"/>
                  </a:lnTo>
                  <a:lnTo>
                    <a:pt x="983658" y="959178"/>
                  </a:lnTo>
                  <a:lnTo>
                    <a:pt x="1013365" y="923982"/>
                  </a:lnTo>
                  <a:lnTo>
                    <a:pt x="1040214" y="886419"/>
                  </a:lnTo>
                  <a:lnTo>
                    <a:pt x="1064036" y="846661"/>
                  </a:lnTo>
                  <a:lnTo>
                    <a:pt x="1084660" y="804880"/>
                  </a:lnTo>
                  <a:lnTo>
                    <a:pt x="1101916" y="761247"/>
                  </a:lnTo>
                  <a:lnTo>
                    <a:pt x="1115634" y="715933"/>
                  </a:lnTo>
                  <a:lnTo>
                    <a:pt x="1125644" y="669111"/>
                  </a:lnTo>
                  <a:lnTo>
                    <a:pt x="1131774" y="620952"/>
                  </a:lnTo>
                  <a:lnTo>
                    <a:pt x="1133856" y="571627"/>
                  </a:lnTo>
                  <a:lnTo>
                    <a:pt x="1131774" y="522301"/>
                  </a:lnTo>
                  <a:lnTo>
                    <a:pt x="1125644" y="474142"/>
                  </a:lnTo>
                  <a:lnTo>
                    <a:pt x="1115634" y="427320"/>
                  </a:lnTo>
                  <a:lnTo>
                    <a:pt x="1101916" y="382006"/>
                  </a:lnTo>
                  <a:lnTo>
                    <a:pt x="1084660" y="338373"/>
                  </a:lnTo>
                  <a:lnTo>
                    <a:pt x="1064036" y="296592"/>
                  </a:lnTo>
                  <a:lnTo>
                    <a:pt x="1040214" y="256834"/>
                  </a:lnTo>
                  <a:lnTo>
                    <a:pt x="1013365" y="219271"/>
                  </a:lnTo>
                  <a:lnTo>
                    <a:pt x="983658" y="184075"/>
                  </a:lnTo>
                  <a:lnTo>
                    <a:pt x="951265" y="151416"/>
                  </a:lnTo>
                  <a:lnTo>
                    <a:pt x="916356" y="121467"/>
                  </a:lnTo>
                  <a:lnTo>
                    <a:pt x="879101" y="94399"/>
                  </a:lnTo>
                  <a:lnTo>
                    <a:pt x="839669" y="70383"/>
                  </a:lnTo>
                  <a:lnTo>
                    <a:pt x="798233" y="49592"/>
                  </a:lnTo>
                  <a:lnTo>
                    <a:pt x="754961" y="32196"/>
                  </a:lnTo>
                  <a:lnTo>
                    <a:pt x="710024" y="18367"/>
                  </a:lnTo>
                  <a:lnTo>
                    <a:pt x="663593" y="8277"/>
                  </a:lnTo>
                  <a:lnTo>
                    <a:pt x="615837" y="2098"/>
                  </a:lnTo>
                  <a:lnTo>
                    <a:pt x="566928" y="0"/>
                  </a:lnTo>
                  <a:close/>
                </a:path>
              </a:pathLst>
            </a:custGeom>
            <a:solidFill>
              <a:srgbClr val="D9AC6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4" name="object 14"/>
            <p:cNvSpPr/>
            <p:nvPr/>
          </p:nvSpPr>
          <p:spPr>
            <a:xfrm>
              <a:off x="3040379" y="3480180"/>
              <a:ext cx="1134110" cy="1143635"/>
            </a:xfrm>
            <a:custGeom>
              <a:avLst/>
              <a:gdLst/>
              <a:ahLst/>
              <a:cxnLst/>
              <a:rect l="l" t="t" r="r" b="b"/>
              <a:pathLst>
                <a:path w="1134110" h="1143635">
                  <a:moveTo>
                    <a:pt x="0" y="571627"/>
                  </a:moveTo>
                  <a:lnTo>
                    <a:pt x="2081" y="522301"/>
                  </a:lnTo>
                  <a:lnTo>
                    <a:pt x="8211" y="474142"/>
                  </a:lnTo>
                  <a:lnTo>
                    <a:pt x="18221" y="427320"/>
                  </a:lnTo>
                  <a:lnTo>
                    <a:pt x="31939" y="382006"/>
                  </a:lnTo>
                  <a:lnTo>
                    <a:pt x="49195" y="338373"/>
                  </a:lnTo>
                  <a:lnTo>
                    <a:pt x="69819" y="296592"/>
                  </a:lnTo>
                  <a:lnTo>
                    <a:pt x="93641" y="256834"/>
                  </a:lnTo>
                  <a:lnTo>
                    <a:pt x="120490" y="219271"/>
                  </a:lnTo>
                  <a:lnTo>
                    <a:pt x="150197" y="184075"/>
                  </a:lnTo>
                  <a:lnTo>
                    <a:pt x="182590" y="151416"/>
                  </a:lnTo>
                  <a:lnTo>
                    <a:pt x="217499" y="121467"/>
                  </a:lnTo>
                  <a:lnTo>
                    <a:pt x="254754" y="94399"/>
                  </a:lnTo>
                  <a:lnTo>
                    <a:pt x="294186" y="70383"/>
                  </a:lnTo>
                  <a:lnTo>
                    <a:pt x="335622" y="49592"/>
                  </a:lnTo>
                  <a:lnTo>
                    <a:pt x="378894" y="32196"/>
                  </a:lnTo>
                  <a:lnTo>
                    <a:pt x="423831" y="18367"/>
                  </a:lnTo>
                  <a:lnTo>
                    <a:pt x="470262" y="8277"/>
                  </a:lnTo>
                  <a:lnTo>
                    <a:pt x="518018" y="2098"/>
                  </a:lnTo>
                  <a:lnTo>
                    <a:pt x="566928" y="0"/>
                  </a:lnTo>
                  <a:lnTo>
                    <a:pt x="615837" y="2098"/>
                  </a:lnTo>
                  <a:lnTo>
                    <a:pt x="663593" y="8277"/>
                  </a:lnTo>
                  <a:lnTo>
                    <a:pt x="710024" y="18367"/>
                  </a:lnTo>
                  <a:lnTo>
                    <a:pt x="754961" y="32196"/>
                  </a:lnTo>
                  <a:lnTo>
                    <a:pt x="798233" y="49592"/>
                  </a:lnTo>
                  <a:lnTo>
                    <a:pt x="839669" y="70383"/>
                  </a:lnTo>
                  <a:lnTo>
                    <a:pt x="879101" y="94399"/>
                  </a:lnTo>
                  <a:lnTo>
                    <a:pt x="916356" y="121467"/>
                  </a:lnTo>
                  <a:lnTo>
                    <a:pt x="951265" y="151416"/>
                  </a:lnTo>
                  <a:lnTo>
                    <a:pt x="983658" y="184075"/>
                  </a:lnTo>
                  <a:lnTo>
                    <a:pt x="1013365" y="219271"/>
                  </a:lnTo>
                  <a:lnTo>
                    <a:pt x="1040214" y="256834"/>
                  </a:lnTo>
                  <a:lnTo>
                    <a:pt x="1064036" y="296592"/>
                  </a:lnTo>
                  <a:lnTo>
                    <a:pt x="1084660" y="338373"/>
                  </a:lnTo>
                  <a:lnTo>
                    <a:pt x="1101916" y="382006"/>
                  </a:lnTo>
                  <a:lnTo>
                    <a:pt x="1115634" y="427320"/>
                  </a:lnTo>
                  <a:lnTo>
                    <a:pt x="1125644" y="474142"/>
                  </a:lnTo>
                  <a:lnTo>
                    <a:pt x="1131774" y="522301"/>
                  </a:lnTo>
                  <a:lnTo>
                    <a:pt x="1133856" y="571627"/>
                  </a:lnTo>
                  <a:lnTo>
                    <a:pt x="1131774" y="620952"/>
                  </a:lnTo>
                  <a:lnTo>
                    <a:pt x="1125644" y="669111"/>
                  </a:lnTo>
                  <a:lnTo>
                    <a:pt x="1115634" y="715933"/>
                  </a:lnTo>
                  <a:lnTo>
                    <a:pt x="1101916" y="761247"/>
                  </a:lnTo>
                  <a:lnTo>
                    <a:pt x="1084660" y="804880"/>
                  </a:lnTo>
                  <a:lnTo>
                    <a:pt x="1064036" y="846661"/>
                  </a:lnTo>
                  <a:lnTo>
                    <a:pt x="1040214" y="886419"/>
                  </a:lnTo>
                  <a:lnTo>
                    <a:pt x="1013365" y="923982"/>
                  </a:lnTo>
                  <a:lnTo>
                    <a:pt x="983658" y="959178"/>
                  </a:lnTo>
                  <a:lnTo>
                    <a:pt x="951265" y="991837"/>
                  </a:lnTo>
                  <a:lnTo>
                    <a:pt x="916356" y="1021786"/>
                  </a:lnTo>
                  <a:lnTo>
                    <a:pt x="879101" y="1048854"/>
                  </a:lnTo>
                  <a:lnTo>
                    <a:pt x="839669" y="1072870"/>
                  </a:lnTo>
                  <a:lnTo>
                    <a:pt x="798233" y="1093661"/>
                  </a:lnTo>
                  <a:lnTo>
                    <a:pt x="754961" y="1111057"/>
                  </a:lnTo>
                  <a:lnTo>
                    <a:pt x="710024" y="1124886"/>
                  </a:lnTo>
                  <a:lnTo>
                    <a:pt x="663593" y="1134976"/>
                  </a:lnTo>
                  <a:lnTo>
                    <a:pt x="615837" y="1141155"/>
                  </a:lnTo>
                  <a:lnTo>
                    <a:pt x="566928" y="1143254"/>
                  </a:lnTo>
                  <a:lnTo>
                    <a:pt x="518018" y="1141155"/>
                  </a:lnTo>
                  <a:lnTo>
                    <a:pt x="470262" y="1134976"/>
                  </a:lnTo>
                  <a:lnTo>
                    <a:pt x="423831" y="1124886"/>
                  </a:lnTo>
                  <a:lnTo>
                    <a:pt x="378894" y="1111057"/>
                  </a:lnTo>
                  <a:lnTo>
                    <a:pt x="335622" y="1093661"/>
                  </a:lnTo>
                  <a:lnTo>
                    <a:pt x="294186" y="1072870"/>
                  </a:lnTo>
                  <a:lnTo>
                    <a:pt x="254754" y="1048854"/>
                  </a:lnTo>
                  <a:lnTo>
                    <a:pt x="217499" y="1021786"/>
                  </a:lnTo>
                  <a:lnTo>
                    <a:pt x="182590" y="991837"/>
                  </a:lnTo>
                  <a:lnTo>
                    <a:pt x="150197" y="959178"/>
                  </a:lnTo>
                  <a:lnTo>
                    <a:pt x="120490" y="923982"/>
                  </a:lnTo>
                  <a:lnTo>
                    <a:pt x="93641" y="886419"/>
                  </a:lnTo>
                  <a:lnTo>
                    <a:pt x="69819" y="846661"/>
                  </a:lnTo>
                  <a:lnTo>
                    <a:pt x="49195" y="804880"/>
                  </a:lnTo>
                  <a:lnTo>
                    <a:pt x="31939" y="761247"/>
                  </a:lnTo>
                  <a:lnTo>
                    <a:pt x="18221" y="715933"/>
                  </a:lnTo>
                  <a:lnTo>
                    <a:pt x="8211" y="669111"/>
                  </a:lnTo>
                  <a:lnTo>
                    <a:pt x="2081" y="620952"/>
                  </a:lnTo>
                  <a:lnTo>
                    <a:pt x="0" y="571627"/>
                  </a:lnTo>
                  <a:close/>
                </a:path>
              </a:pathLst>
            </a:custGeom>
            <a:ln w="12700">
              <a:solidFill>
                <a:srgbClr val="1F3863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15" name="object 15"/>
          <p:cNvGrpSpPr/>
          <p:nvPr/>
        </p:nvGrpSpPr>
        <p:grpSpPr>
          <a:xfrm>
            <a:off x="3600958" y="4955540"/>
            <a:ext cx="5563235" cy="1156335"/>
            <a:chOff x="3600958" y="4955540"/>
            <a:chExt cx="5563235" cy="1156335"/>
          </a:xfrm>
        </p:grpSpPr>
        <p:sp>
          <p:nvSpPr>
            <p:cNvPr id="16" name="object 16"/>
            <p:cNvSpPr/>
            <p:nvPr/>
          </p:nvSpPr>
          <p:spPr>
            <a:xfrm>
              <a:off x="3607308" y="4961890"/>
              <a:ext cx="5550535" cy="1143635"/>
            </a:xfrm>
            <a:custGeom>
              <a:avLst/>
              <a:gdLst/>
              <a:ahLst/>
              <a:cxnLst/>
              <a:rect l="l" t="t" r="r" b="b"/>
              <a:pathLst>
                <a:path w="5550534" h="1143635">
                  <a:moveTo>
                    <a:pt x="5550408" y="0"/>
                  </a:moveTo>
                  <a:lnTo>
                    <a:pt x="571500" y="0"/>
                  </a:lnTo>
                  <a:lnTo>
                    <a:pt x="0" y="571627"/>
                  </a:lnTo>
                  <a:lnTo>
                    <a:pt x="571500" y="1143254"/>
                  </a:lnTo>
                  <a:lnTo>
                    <a:pt x="5550408" y="1143254"/>
                  </a:lnTo>
                  <a:lnTo>
                    <a:pt x="5550408" y="0"/>
                  </a:lnTo>
                  <a:close/>
                </a:path>
              </a:pathLst>
            </a:custGeom>
            <a:solidFill>
              <a:srgbClr val="1F386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7" name="object 17"/>
            <p:cNvSpPr/>
            <p:nvPr/>
          </p:nvSpPr>
          <p:spPr>
            <a:xfrm>
              <a:off x="3607308" y="4961890"/>
              <a:ext cx="5550535" cy="1143635"/>
            </a:xfrm>
            <a:custGeom>
              <a:avLst/>
              <a:gdLst/>
              <a:ahLst/>
              <a:cxnLst/>
              <a:rect l="l" t="t" r="r" b="b"/>
              <a:pathLst>
                <a:path w="5550534" h="1143635">
                  <a:moveTo>
                    <a:pt x="5550408" y="1143254"/>
                  </a:moveTo>
                  <a:lnTo>
                    <a:pt x="571500" y="1143254"/>
                  </a:lnTo>
                  <a:lnTo>
                    <a:pt x="0" y="571627"/>
                  </a:lnTo>
                  <a:lnTo>
                    <a:pt x="571500" y="0"/>
                  </a:lnTo>
                  <a:lnTo>
                    <a:pt x="5550408" y="0"/>
                  </a:lnTo>
                  <a:lnTo>
                    <a:pt x="5550408" y="1143254"/>
                  </a:lnTo>
                  <a:close/>
                </a:path>
              </a:pathLst>
            </a:custGeom>
            <a:ln w="12700">
              <a:solidFill>
                <a:srgbClr val="1F3863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8" name="object 18"/>
          <p:cNvSpPr txBox="1"/>
          <p:nvPr/>
        </p:nvSpPr>
        <p:spPr>
          <a:xfrm>
            <a:off x="4608829" y="5263070"/>
            <a:ext cx="4217670" cy="496570"/>
          </a:xfrm>
          <a:prstGeom prst="rect">
            <a:avLst/>
          </a:prstGeom>
        </p:spPr>
        <p:txBody>
          <a:bodyPr wrap="square" lIns="0" tIns="17145" rIns="0" bIns="0" rtlCol="0" vert="horz">
            <a:spAutoFit/>
          </a:bodyPr>
          <a:lstStyle/>
          <a:p>
            <a:pPr algn="ctr">
              <a:lnSpc>
                <a:spcPts val="1835"/>
              </a:lnSpc>
              <a:spcBef>
                <a:spcPts val="135"/>
              </a:spcBef>
            </a:pPr>
            <a:r>
              <a:rPr dirty="0" sz="1550">
                <a:solidFill>
                  <a:srgbClr val="FFFFFF"/>
                </a:solidFill>
                <a:latin typeface="Calibri"/>
                <a:cs typeface="Calibri"/>
              </a:rPr>
              <a:t>Bazı</a:t>
            </a:r>
            <a:r>
              <a:rPr dirty="0" sz="1550" spc="15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550">
                <a:solidFill>
                  <a:srgbClr val="FFFFFF"/>
                </a:solidFill>
                <a:latin typeface="Calibri"/>
                <a:cs typeface="Calibri"/>
              </a:rPr>
              <a:t>hallerde</a:t>
            </a:r>
            <a:r>
              <a:rPr dirty="0" sz="1550" spc="-1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550" b="1">
                <a:solidFill>
                  <a:srgbClr val="D9AC63"/>
                </a:solidFill>
                <a:latin typeface="Calibri"/>
                <a:cs typeface="Calibri"/>
              </a:rPr>
              <a:t>Bakanlıkça</a:t>
            </a:r>
            <a:r>
              <a:rPr dirty="0" sz="1550" spc="200" b="1">
                <a:solidFill>
                  <a:srgbClr val="D9AC63"/>
                </a:solidFill>
                <a:latin typeface="Calibri"/>
                <a:cs typeface="Calibri"/>
              </a:rPr>
              <a:t> </a:t>
            </a:r>
            <a:r>
              <a:rPr dirty="0" sz="1550">
                <a:solidFill>
                  <a:srgbClr val="FFFFFF"/>
                </a:solidFill>
                <a:latin typeface="Calibri"/>
                <a:cs typeface="Calibri"/>
              </a:rPr>
              <a:t>aracı</a:t>
            </a:r>
            <a:r>
              <a:rPr dirty="0" sz="1550" spc="5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550">
                <a:solidFill>
                  <a:srgbClr val="FFFFFF"/>
                </a:solidFill>
                <a:latin typeface="Calibri"/>
                <a:cs typeface="Calibri"/>
              </a:rPr>
              <a:t>ihracatçı</a:t>
            </a:r>
            <a:r>
              <a:rPr dirty="0" sz="1550" spc="16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550" spc="-10">
                <a:solidFill>
                  <a:srgbClr val="FFFFFF"/>
                </a:solidFill>
                <a:latin typeface="Calibri"/>
                <a:cs typeface="Calibri"/>
              </a:rPr>
              <a:t>kullanımına</a:t>
            </a:r>
            <a:endParaRPr sz="1550">
              <a:latin typeface="Calibri"/>
              <a:cs typeface="Calibri"/>
            </a:endParaRPr>
          </a:p>
          <a:p>
            <a:pPr algn="ctr">
              <a:lnSpc>
                <a:spcPts val="1835"/>
              </a:lnSpc>
            </a:pPr>
            <a:r>
              <a:rPr dirty="0" sz="1550" b="1">
                <a:solidFill>
                  <a:srgbClr val="D9AC63"/>
                </a:solidFill>
                <a:latin typeface="Calibri"/>
                <a:cs typeface="Calibri"/>
              </a:rPr>
              <a:t>kısıtlama</a:t>
            </a:r>
            <a:r>
              <a:rPr dirty="0" sz="1550" spc="200" b="1">
                <a:solidFill>
                  <a:srgbClr val="D9AC63"/>
                </a:solidFill>
                <a:latin typeface="Calibri"/>
                <a:cs typeface="Calibri"/>
              </a:rPr>
              <a:t> </a:t>
            </a:r>
            <a:r>
              <a:rPr dirty="0" sz="1550" spc="-10">
                <a:solidFill>
                  <a:srgbClr val="FFFFFF"/>
                </a:solidFill>
                <a:latin typeface="Calibri"/>
                <a:cs typeface="Calibri"/>
              </a:rPr>
              <a:t>getirilebilir.</a:t>
            </a:r>
            <a:endParaRPr sz="1550">
              <a:latin typeface="Calibri"/>
              <a:cs typeface="Calibri"/>
            </a:endParaRPr>
          </a:p>
        </p:txBody>
      </p:sp>
      <p:grpSp>
        <p:nvGrpSpPr>
          <p:cNvPr id="19" name="object 19"/>
          <p:cNvGrpSpPr/>
          <p:nvPr/>
        </p:nvGrpSpPr>
        <p:grpSpPr>
          <a:xfrm>
            <a:off x="3034029" y="4955540"/>
            <a:ext cx="1146810" cy="1156335"/>
            <a:chOff x="3034029" y="4955540"/>
            <a:chExt cx="1146810" cy="1156335"/>
          </a:xfrm>
        </p:grpSpPr>
        <p:sp>
          <p:nvSpPr>
            <p:cNvPr id="20" name="object 20"/>
            <p:cNvSpPr/>
            <p:nvPr/>
          </p:nvSpPr>
          <p:spPr>
            <a:xfrm>
              <a:off x="3040379" y="4961890"/>
              <a:ext cx="1134110" cy="1143635"/>
            </a:xfrm>
            <a:custGeom>
              <a:avLst/>
              <a:gdLst/>
              <a:ahLst/>
              <a:cxnLst/>
              <a:rect l="l" t="t" r="r" b="b"/>
              <a:pathLst>
                <a:path w="1134110" h="1143635">
                  <a:moveTo>
                    <a:pt x="566928" y="0"/>
                  </a:moveTo>
                  <a:lnTo>
                    <a:pt x="518018" y="2098"/>
                  </a:lnTo>
                  <a:lnTo>
                    <a:pt x="470262" y="8277"/>
                  </a:lnTo>
                  <a:lnTo>
                    <a:pt x="423831" y="18367"/>
                  </a:lnTo>
                  <a:lnTo>
                    <a:pt x="378894" y="32196"/>
                  </a:lnTo>
                  <a:lnTo>
                    <a:pt x="335622" y="49592"/>
                  </a:lnTo>
                  <a:lnTo>
                    <a:pt x="294186" y="70383"/>
                  </a:lnTo>
                  <a:lnTo>
                    <a:pt x="254754" y="94399"/>
                  </a:lnTo>
                  <a:lnTo>
                    <a:pt x="217499" y="121467"/>
                  </a:lnTo>
                  <a:lnTo>
                    <a:pt x="182590" y="151416"/>
                  </a:lnTo>
                  <a:lnTo>
                    <a:pt x="150197" y="184075"/>
                  </a:lnTo>
                  <a:lnTo>
                    <a:pt x="120490" y="219271"/>
                  </a:lnTo>
                  <a:lnTo>
                    <a:pt x="93641" y="256834"/>
                  </a:lnTo>
                  <a:lnTo>
                    <a:pt x="69819" y="296592"/>
                  </a:lnTo>
                  <a:lnTo>
                    <a:pt x="49195" y="338373"/>
                  </a:lnTo>
                  <a:lnTo>
                    <a:pt x="31939" y="382006"/>
                  </a:lnTo>
                  <a:lnTo>
                    <a:pt x="18221" y="427320"/>
                  </a:lnTo>
                  <a:lnTo>
                    <a:pt x="8211" y="474142"/>
                  </a:lnTo>
                  <a:lnTo>
                    <a:pt x="2081" y="522301"/>
                  </a:lnTo>
                  <a:lnTo>
                    <a:pt x="0" y="571627"/>
                  </a:lnTo>
                  <a:lnTo>
                    <a:pt x="2081" y="620948"/>
                  </a:lnTo>
                  <a:lnTo>
                    <a:pt x="8211" y="669105"/>
                  </a:lnTo>
                  <a:lnTo>
                    <a:pt x="18221" y="715925"/>
                  </a:lnTo>
                  <a:lnTo>
                    <a:pt x="31939" y="761237"/>
                  </a:lnTo>
                  <a:lnTo>
                    <a:pt x="49195" y="804869"/>
                  </a:lnTo>
                  <a:lnTo>
                    <a:pt x="69819" y="846650"/>
                  </a:lnTo>
                  <a:lnTo>
                    <a:pt x="93641" y="886408"/>
                  </a:lnTo>
                  <a:lnTo>
                    <a:pt x="120490" y="923971"/>
                  </a:lnTo>
                  <a:lnTo>
                    <a:pt x="150197" y="959168"/>
                  </a:lnTo>
                  <a:lnTo>
                    <a:pt x="182590" y="991828"/>
                  </a:lnTo>
                  <a:lnTo>
                    <a:pt x="217499" y="1021778"/>
                  </a:lnTo>
                  <a:lnTo>
                    <a:pt x="254754" y="1048848"/>
                  </a:lnTo>
                  <a:lnTo>
                    <a:pt x="294186" y="1072865"/>
                  </a:lnTo>
                  <a:lnTo>
                    <a:pt x="335622" y="1093657"/>
                  </a:lnTo>
                  <a:lnTo>
                    <a:pt x="378894" y="1111054"/>
                  </a:lnTo>
                  <a:lnTo>
                    <a:pt x="423831" y="1124884"/>
                  </a:lnTo>
                  <a:lnTo>
                    <a:pt x="470262" y="1134975"/>
                  </a:lnTo>
                  <a:lnTo>
                    <a:pt x="518018" y="1141155"/>
                  </a:lnTo>
                  <a:lnTo>
                    <a:pt x="566928" y="1143254"/>
                  </a:lnTo>
                  <a:lnTo>
                    <a:pt x="615837" y="1141155"/>
                  </a:lnTo>
                  <a:lnTo>
                    <a:pt x="663593" y="1134975"/>
                  </a:lnTo>
                  <a:lnTo>
                    <a:pt x="710024" y="1124884"/>
                  </a:lnTo>
                  <a:lnTo>
                    <a:pt x="754961" y="1111054"/>
                  </a:lnTo>
                  <a:lnTo>
                    <a:pt x="798233" y="1093657"/>
                  </a:lnTo>
                  <a:lnTo>
                    <a:pt x="839669" y="1072865"/>
                  </a:lnTo>
                  <a:lnTo>
                    <a:pt x="879101" y="1048848"/>
                  </a:lnTo>
                  <a:lnTo>
                    <a:pt x="916356" y="1021778"/>
                  </a:lnTo>
                  <a:lnTo>
                    <a:pt x="951265" y="991828"/>
                  </a:lnTo>
                  <a:lnTo>
                    <a:pt x="983658" y="959168"/>
                  </a:lnTo>
                  <a:lnTo>
                    <a:pt x="1013365" y="923971"/>
                  </a:lnTo>
                  <a:lnTo>
                    <a:pt x="1040214" y="886408"/>
                  </a:lnTo>
                  <a:lnTo>
                    <a:pt x="1064036" y="846650"/>
                  </a:lnTo>
                  <a:lnTo>
                    <a:pt x="1084660" y="804869"/>
                  </a:lnTo>
                  <a:lnTo>
                    <a:pt x="1101916" y="761237"/>
                  </a:lnTo>
                  <a:lnTo>
                    <a:pt x="1115634" y="715925"/>
                  </a:lnTo>
                  <a:lnTo>
                    <a:pt x="1125644" y="669105"/>
                  </a:lnTo>
                  <a:lnTo>
                    <a:pt x="1131774" y="620948"/>
                  </a:lnTo>
                  <a:lnTo>
                    <a:pt x="1133856" y="571627"/>
                  </a:lnTo>
                  <a:lnTo>
                    <a:pt x="1131774" y="522301"/>
                  </a:lnTo>
                  <a:lnTo>
                    <a:pt x="1125644" y="474142"/>
                  </a:lnTo>
                  <a:lnTo>
                    <a:pt x="1115634" y="427320"/>
                  </a:lnTo>
                  <a:lnTo>
                    <a:pt x="1101916" y="382006"/>
                  </a:lnTo>
                  <a:lnTo>
                    <a:pt x="1084660" y="338373"/>
                  </a:lnTo>
                  <a:lnTo>
                    <a:pt x="1064036" y="296592"/>
                  </a:lnTo>
                  <a:lnTo>
                    <a:pt x="1040214" y="256834"/>
                  </a:lnTo>
                  <a:lnTo>
                    <a:pt x="1013365" y="219271"/>
                  </a:lnTo>
                  <a:lnTo>
                    <a:pt x="983658" y="184075"/>
                  </a:lnTo>
                  <a:lnTo>
                    <a:pt x="951265" y="151416"/>
                  </a:lnTo>
                  <a:lnTo>
                    <a:pt x="916356" y="121467"/>
                  </a:lnTo>
                  <a:lnTo>
                    <a:pt x="879101" y="94399"/>
                  </a:lnTo>
                  <a:lnTo>
                    <a:pt x="839669" y="70383"/>
                  </a:lnTo>
                  <a:lnTo>
                    <a:pt x="798233" y="49592"/>
                  </a:lnTo>
                  <a:lnTo>
                    <a:pt x="754961" y="32196"/>
                  </a:lnTo>
                  <a:lnTo>
                    <a:pt x="710024" y="18367"/>
                  </a:lnTo>
                  <a:lnTo>
                    <a:pt x="663593" y="8277"/>
                  </a:lnTo>
                  <a:lnTo>
                    <a:pt x="615837" y="2098"/>
                  </a:lnTo>
                  <a:lnTo>
                    <a:pt x="566928" y="0"/>
                  </a:lnTo>
                  <a:close/>
                </a:path>
              </a:pathLst>
            </a:custGeom>
            <a:solidFill>
              <a:srgbClr val="D9AC6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1" name="object 21"/>
            <p:cNvSpPr/>
            <p:nvPr/>
          </p:nvSpPr>
          <p:spPr>
            <a:xfrm>
              <a:off x="3040379" y="4961890"/>
              <a:ext cx="1134110" cy="1143635"/>
            </a:xfrm>
            <a:custGeom>
              <a:avLst/>
              <a:gdLst/>
              <a:ahLst/>
              <a:cxnLst/>
              <a:rect l="l" t="t" r="r" b="b"/>
              <a:pathLst>
                <a:path w="1134110" h="1143635">
                  <a:moveTo>
                    <a:pt x="0" y="571627"/>
                  </a:moveTo>
                  <a:lnTo>
                    <a:pt x="2081" y="522301"/>
                  </a:lnTo>
                  <a:lnTo>
                    <a:pt x="8211" y="474142"/>
                  </a:lnTo>
                  <a:lnTo>
                    <a:pt x="18221" y="427320"/>
                  </a:lnTo>
                  <a:lnTo>
                    <a:pt x="31939" y="382006"/>
                  </a:lnTo>
                  <a:lnTo>
                    <a:pt x="49195" y="338373"/>
                  </a:lnTo>
                  <a:lnTo>
                    <a:pt x="69819" y="296592"/>
                  </a:lnTo>
                  <a:lnTo>
                    <a:pt x="93641" y="256834"/>
                  </a:lnTo>
                  <a:lnTo>
                    <a:pt x="120490" y="219271"/>
                  </a:lnTo>
                  <a:lnTo>
                    <a:pt x="150197" y="184075"/>
                  </a:lnTo>
                  <a:lnTo>
                    <a:pt x="182590" y="151416"/>
                  </a:lnTo>
                  <a:lnTo>
                    <a:pt x="217499" y="121467"/>
                  </a:lnTo>
                  <a:lnTo>
                    <a:pt x="254754" y="94399"/>
                  </a:lnTo>
                  <a:lnTo>
                    <a:pt x="294186" y="70383"/>
                  </a:lnTo>
                  <a:lnTo>
                    <a:pt x="335622" y="49592"/>
                  </a:lnTo>
                  <a:lnTo>
                    <a:pt x="378894" y="32196"/>
                  </a:lnTo>
                  <a:lnTo>
                    <a:pt x="423831" y="18367"/>
                  </a:lnTo>
                  <a:lnTo>
                    <a:pt x="470262" y="8277"/>
                  </a:lnTo>
                  <a:lnTo>
                    <a:pt x="518018" y="2098"/>
                  </a:lnTo>
                  <a:lnTo>
                    <a:pt x="566928" y="0"/>
                  </a:lnTo>
                  <a:lnTo>
                    <a:pt x="615837" y="2098"/>
                  </a:lnTo>
                  <a:lnTo>
                    <a:pt x="663593" y="8277"/>
                  </a:lnTo>
                  <a:lnTo>
                    <a:pt x="710024" y="18367"/>
                  </a:lnTo>
                  <a:lnTo>
                    <a:pt x="754961" y="32196"/>
                  </a:lnTo>
                  <a:lnTo>
                    <a:pt x="798233" y="49592"/>
                  </a:lnTo>
                  <a:lnTo>
                    <a:pt x="839669" y="70383"/>
                  </a:lnTo>
                  <a:lnTo>
                    <a:pt x="879101" y="94399"/>
                  </a:lnTo>
                  <a:lnTo>
                    <a:pt x="916356" y="121467"/>
                  </a:lnTo>
                  <a:lnTo>
                    <a:pt x="951265" y="151416"/>
                  </a:lnTo>
                  <a:lnTo>
                    <a:pt x="983658" y="184075"/>
                  </a:lnTo>
                  <a:lnTo>
                    <a:pt x="1013365" y="219271"/>
                  </a:lnTo>
                  <a:lnTo>
                    <a:pt x="1040214" y="256834"/>
                  </a:lnTo>
                  <a:lnTo>
                    <a:pt x="1064036" y="296592"/>
                  </a:lnTo>
                  <a:lnTo>
                    <a:pt x="1084660" y="338373"/>
                  </a:lnTo>
                  <a:lnTo>
                    <a:pt x="1101916" y="382006"/>
                  </a:lnTo>
                  <a:lnTo>
                    <a:pt x="1115634" y="427320"/>
                  </a:lnTo>
                  <a:lnTo>
                    <a:pt x="1125644" y="474142"/>
                  </a:lnTo>
                  <a:lnTo>
                    <a:pt x="1131774" y="522301"/>
                  </a:lnTo>
                  <a:lnTo>
                    <a:pt x="1133856" y="571627"/>
                  </a:lnTo>
                  <a:lnTo>
                    <a:pt x="1131774" y="620948"/>
                  </a:lnTo>
                  <a:lnTo>
                    <a:pt x="1125644" y="669105"/>
                  </a:lnTo>
                  <a:lnTo>
                    <a:pt x="1115634" y="715925"/>
                  </a:lnTo>
                  <a:lnTo>
                    <a:pt x="1101916" y="761237"/>
                  </a:lnTo>
                  <a:lnTo>
                    <a:pt x="1084660" y="804869"/>
                  </a:lnTo>
                  <a:lnTo>
                    <a:pt x="1064036" y="846650"/>
                  </a:lnTo>
                  <a:lnTo>
                    <a:pt x="1040214" y="886408"/>
                  </a:lnTo>
                  <a:lnTo>
                    <a:pt x="1013365" y="923971"/>
                  </a:lnTo>
                  <a:lnTo>
                    <a:pt x="983658" y="959168"/>
                  </a:lnTo>
                  <a:lnTo>
                    <a:pt x="951265" y="991828"/>
                  </a:lnTo>
                  <a:lnTo>
                    <a:pt x="916356" y="1021778"/>
                  </a:lnTo>
                  <a:lnTo>
                    <a:pt x="879101" y="1048848"/>
                  </a:lnTo>
                  <a:lnTo>
                    <a:pt x="839669" y="1072865"/>
                  </a:lnTo>
                  <a:lnTo>
                    <a:pt x="798233" y="1093657"/>
                  </a:lnTo>
                  <a:lnTo>
                    <a:pt x="754961" y="1111054"/>
                  </a:lnTo>
                  <a:lnTo>
                    <a:pt x="710024" y="1124884"/>
                  </a:lnTo>
                  <a:lnTo>
                    <a:pt x="663593" y="1134975"/>
                  </a:lnTo>
                  <a:lnTo>
                    <a:pt x="615837" y="1141155"/>
                  </a:lnTo>
                  <a:lnTo>
                    <a:pt x="566928" y="1143254"/>
                  </a:lnTo>
                  <a:lnTo>
                    <a:pt x="518018" y="1141155"/>
                  </a:lnTo>
                  <a:lnTo>
                    <a:pt x="470262" y="1134975"/>
                  </a:lnTo>
                  <a:lnTo>
                    <a:pt x="423831" y="1124884"/>
                  </a:lnTo>
                  <a:lnTo>
                    <a:pt x="378894" y="1111054"/>
                  </a:lnTo>
                  <a:lnTo>
                    <a:pt x="335622" y="1093657"/>
                  </a:lnTo>
                  <a:lnTo>
                    <a:pt x="294186" y="1072865"/>
                  </a:lnTo>
                  <a:lnTo>
                    <a:pt x="254754" y="1048848"/>
                  </a:lnTo>
                  <a:lnTo>
                    <a:pt x="217499" y="1021778"/>
                  </a:lnTo>
                  <a:lnTo>
                    <a:pt x="182590" y="991828"/>
                  </a:lnTo>
                  <a:lnTo>
                    <a:pt x="150197" y="959168"/>
                  </a:lnTo>
                  <a:lnTo>
                    <a:pt x="120490" y="923971"/>
                  </a:lnTo>
                  <a:lnTo>
                    <a:pt x="93641" y="886408"/>
                  </a:lnTo>
                  <a:lnTo>
                    <a:pt x="69819" y="846650"/>
                  </a:lnTo>
                  <a:lnTo>
                    <a:pt x="49195" y="804869"/>
                  </a:lnTo>
                  <a:lnTo>
                    <a:pt x="31939" y="761237"/>
                  </a:lnTo>
                  <a:lnTo>
                    <a:pt x="18221" y="715925"/>
                  </a:lnTo>
                  <a:lnTo>
                    <a:pt x="8211" y="669105"/>
                  </a:lnTo>
                  <a:lnTo>
                    <a:pt x="2081" y="620948"/>
                  </a:lnTo>
                  <a:lnTo>
                    <a:pt x="0" y="571627"/>
                  </a:lnTo>
                  <a:close/>
                </a:path>
              </a:pathLst>
            </a:custGeom>
            <a:ln w="12700">
              <a:solidFill>
                <a:srgbClr val="1F3863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22" name="object 22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38100">
              <a:lnSpc>
                <a:spcPts val="980"/>
              </a:lnSpc>
            </a:pPr>
            <a:r>
              <a:rPr dirty="0" spc="-25"/>
              <a:t>25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4559300" y="834897"/>
            <a:ext cx="3533140" cy="388620"/>
          </a:xfrm>
          <a:prstGeom prst="rect"/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pc="-105">
                <a:solidFill>
                  <a:srgbClr val="1E305D"/>
                </a:solidFill>
              </a:rPr>
              <a:t>DÖVİZ</a:t>
            </a:r>
            <a:r>
              <a:rPr dirty="0" spc="-30">
                <a:solidFill>
                  <a:srgbClr val="1E305D"/>
                </a:solidFill>
              </a:rPr>
              <a:t> </a:t>
            </a:r>
            <a:r>
              <a:rPr dirty="0" spc="-170">
                <a:solidFill>
                  <a:srgbClr val="1E305D"/>
                </a:solidFill>
              </a:rPr>
              <a:t>KULLANIM</a:t>
            </a:r>
            <a:r>
              <a:rPr dirty="0" spc="15">
                <a:solidFill>
                  <a:srgbClr val="1E305D"/>
                </a:solidFill>
              </a:rPr>
              <a:t> </a:t>
            </a:r>
            <a:r>
              <a:rPr dirty="0" spc="-90">
                <a:solidFill>
                  <a:srgbClr val="1E305D"/>
                </a:solidFill>
              </a:rPr>
              <a:t>ORANI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2128773" y="1809242"/>
            <a:ext cx="1521460" cy="1503680"/>
            <a:chOff x="2128773" y="1809242"/>
            <a:chExt cx="1521460" cy="1503680"/>
          </a:xfrm>
        </p:grpSpPr>
        <p:sp>
          <p:nvSpPr>
            <p:cNvPr id="4" name="object 4"/>
            <p:cNvSpPr/>
            <p:nvPr/>
          </p:nvSpPr>
          <p:spPr>
            <a:xfrm>
              <a:off x="2135123" y="1815592"/>
              <a:ext cx="1508760" cy="1490980"/>
            </a:xfrm>
            <a:custGeom>
              <a:avLst/>
              <a:gdLst/>
              <a:ahLst/>
              <a:cxnLst/>
              <a:rect l="l" t="t" r="r" b="b"/>
              <a:pathLst>
                <a:path w="1508760" h="1490979">
                  <a:moveTo>
                    <a:pt x="1508760" y="0"/>
                  </a:moveTo>
                  <a:lnTo>
                    <a:pt x="754380" y="0"/>
                  </a:lnTo>
                  <a:lnTo>
                    <a:pt x="706666" y="1466"/>
                  </a:lnTo>
                  <a:lnTo>
                    <a:pt x="659741" y="5806"/>
                  </a:lnTo>
                  <a:lnTo>
                    <a:pt x="613694" y="12932"/>
                  </a:lnTo>
                  <a:lnTo>
                    <a:pt x="568613" y="22759"/>
                  </a:lnTo>
                  <a:lnTo>
                    <a:pt x="524587" y="35197"/>
                  </a:lnTo>
                  <a:lnTo>
                    <a:pt x="481704" y="50161"/>
                  </a:lnTo>
                  <a:lnTo>
                    <a:pt x="440051" y="67562"/>
                  </a:lnTo>
                  <a:lnTo>
                    <a:pt x="399718" y="87314"/>
                  </a:lnTo>
                  <a:lnTo>
                    <a:pt x="360792" y="109330"/>
                  </a:lnTo>
                  <a:lnTo>
                    <a:pt x="323362" y="133521"/>
                  </a:lnTo>
                  <a:lnTo>
                    <a:pt x="287517" y="159802"/>
                  </a:lnTo>
                  <a:lnTo>
                    <a:pt x="253344" y="188084"/>
                  </a:lnTo>
                  <a:lnTo>
                    <a:pt x="220932" y="218281"/>
                  </a:lnTo>
                  <a:lnTo>
                    <a:pt x="190369" y="250305"/>
                  </a:lnTo>
                  <a:lnTo>
                    <a:pt x="161744" y="284068"/>
                  </a:lnTo>
                  <a:lnTo>
                    <a:pt x="135144" y="319485"/>
                  </a:lnTo>
                  <a:lnTo>
                    <a:pt x="110659" y="356467"/>
                  </a:lnTo>
                  <a:lnTo>
                    <a:pt x="88376" y="394928"/>
                  </a:lnTo>
                  <a:lnTo>
                    <a:pt x="68384" y="434779"/>
                  </a:lnTo>
                  <a:lnTo>
                    <a:pt x="50771" y="475934"/>
                  </a:lnTo>
                  <a:lnTo>
                    <a:pt x="35626" y="518306"/>
                  </a:lnTo>
                  <a:lnTo>
                    <a:pt x="23036" y="561808"/>
                  </a:lnTo>
                  <a:lnTo>
                    <a:pt x="13090" y="606351"/>
                  </a:lnTo>
                  <a:lnTo>
                    <a:pt x="5876" y="651850"/>
                  </a:lnTo>
                  <a:lnTo>
                    <a:pt x="1483" y="698216"/>
                  </a:lnTo>
                  <a:lnTo>
                    <a:pt x="0" y="745363"/>
                  </a:lnTo>
                  <a:lnTo>
                    <a:pt x="1483" y="792510"/>
                  </a:lnTo>
                  <a:lnTo>
                    <a:pt x="5876" y="838877"/>
                  </a:lnTo>
                  <a:lnTo>
                    <a:pt x="13090" y="884378"/>
                  </a:lnTo>
                  <a:lnTo>
                    <a:pt x="23036" y="928925"/>
                  </a:lnTo>
                  <a:lnTo>
                    <a:pt x="35626" y="972431"/>
                  </a:lnTo>
                  <a:lnTo>
                    <a:pt x="50771" y="1014808"/>
                  </a:lnTo>
                  <a:lnTo>
                    <a:pt x="68384" y="1055969"/>
                  </a:lnTo>
                  <a:lnTo>
                    <a:pt x="88376" y="1095826"/>
                  </a:lnTo>
                  <a:lnTo>
                    <a:pt x="110659" y="1134293"/>
                  </a:lnTo>
                  <a:lnTo>
                    <a:pt x="135144" y="1171282"/>
                  </a:lnTo>
                  <a:lnTo>
                    <a:pt x="161744" y="1206706"/>
                  </a:lnTo>
                  <a:lnTo>
                    <a:pt x="190369" y="1240477"/>
                  </a:lnTo>
                  <a:lnTo>
                    <a:pt x="220932" y="1272508"/>
                  </a:lnTo>
                  <a:lnTo>
                    <a:pt x="253344" y="1302712"/>
                  </a:lnTo>
                  <a:lnTo>
                    <a:pt x="287517" y="1331001"/>
                  </a:lnTo>
                  <a:lnTo>
                    <a:pt x="323362" y="1357289"/>
                  </a:lnTo>
                  <a:lnTo>
                    <a:pt x="360792" y="1381487"/>
                  </a:lnTo>
                  <a:lnTo>
                    <a:pt x="399718" y="1403509"/>
                  </a:lnTo>
                  <a:lnTo>
                    <a:pt x="440051" y="1423267"/>
                  </a:lnTo>
                  <a:lnTo>
                    <a:pt x="481704" y="1440674"/>
                  </a:lnTo>
                  <a:lnTo>
                    <a:pt x="524587" y="1455642"/>
                  </a:lnTo>
                  <a:lnTo>
                    <a:pt x="568613" y="1468085"/>
                  </a:lnTo>
                  <a:lnTo>
                    <a:pt x="613694" y="1477915"/>
                  </a:lnTo>
                  <a:lnTo>
                    <a:pt x="659741" y="1485044"/>
                  </a:lnTo>
                  <a:lnTo>
                    <a:pt x="706666" y="1489386"/>
                  </a:lnTo>
                  <a:lnTo>
                    <a:pt x="754380" y="1490853"/>
                  </a:lnTo>
                  <a:lnTo>
                    <a:pt x="802093" y="1489386"/>
                  </a:lnTo>
                  <a:lnTo>
                    <a:pt x="849018" y="1485044"/>
                  </a:lnTo>
                  <a:lnTo>
                    <a:pt x="895065" y="1477915"/>
                  </a:lnTo>
                  <a:lnTo>
                    <a:pt x="940146" y="1468085"/>
                  </a:lnTo>
                  <a:lnTo>
                    <a:pt x="984172" y="1455642"/>
                  </a:lnTo>
                  <a:lnTo>
                    <a:pt x="1027055" y="1440674"/>
                  </a:lnTo>
                  <a:lnTo>
                    <a:pt x="1068708" y="1423267"/>
                  </a:lnTo>
                  <a:lnTo>
                    <a:pt x="1109041" y="1403509"/>
                  </a:lnTo>
                  <a:lnTo>
                    <a:pt x="1147967" y="1381487"/>
                  </a:lnTo>
                  <a:lnTo>
                    <a:pt x="1185397" y="1357289"/>
                  </a:lnTo>
                  <a:lnTo>
                    <a:pt x="1221242" y="1331001"/>
                  </a:lnTo>
                  <a:lnTo>
                    <a:pt x="1255415" y="1302712"/>
                  </a:lnTo>
                  <a:lnTo>
                    <a:pt x="1287827" y="1272508"/>
                  </a:lnTo>
                  <a:lnTo>
                    <a:pt x="1318390" y="1240477"/>
                  </a:lnTo>
                  <a:lnTo>
                    <a:pt x="1347015" y="1206706"/>
                  </a:lnTo>
                  <a:lnTo>
                    <a:pt x="1373615" y="1171282"/>
                  </a:lnTo>
                  <a:lnTo>
                    <a:pt x="1398100" y="1134293"/>
                  </a:lnTo>
                  <a:lnTo>
                    <a:pt x="1420383" y="1095826"/>
                  </a:lnTo>
                  <a:lnTo>
                    <a:pt x="1440375" y="1055969"/>
                  </a:lnTo>
                  <a:lnTo>
                    <a:pt x="1457988" y="1014808"/>
                  </a:lnTo>
                  <a:lnTo>
                    <a:pt x="1473133" y="972431"/>
                  </a:lnTo>
                  <a:lnTo>
                    <a:pt x="1485723" y="928925"/>
                  </a:lnTo>
                  <a:lnTo>
                    <a:pt x="1495669" y="884378"/>
                  </a:lnTo>
                  <a:lnTo>
                    <a:pt x="1502883" y="838877"/>
                  </a:lnTo>
                  <a:lnTo>
                    <a:pt x="1507276" y="792510"/>
                  </a:lnTo>
                  <a:lnTo>
                    <a:pt x="1508760" y="745363"/>
                  </a:lnTo>
                  <a:lnTo>
                    <a:pt x="1508760" y="0"/>
                  </a:lnTo>
                  <a:close/>
                </a:path>
              </a:pathLst>
            </a:custGeom>
            <a:solidFill>
              <a:srgbClr val="1E2F5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/>
            <p:cNvSpPr/>
            <p:nvPr/>
          </p:nvSpPr>
          <p:spPr>
            <a:xfrm>
              <a:off x="2135123" y="1815592"/>
              <a:ext cx="1508760" cy="1490980"/>
            </a:xfrm>
            <a:custGeom>
              <a:avLst/>
              <a:gdLst/>
              <a:ahLst/>
              <a:cxnLst/>
              <a:rect l="l" t="t" r="r" b="b"/>
              <a:pathLst>
                <a:path w="1508760" h="1490979">
                  <a:moveTo>
                    <a:pt x="0" y="745363"/>
                  </a:moveTo>
                  <a:lnTo>
                    <a:pt x="1483" y="698216"/>
                  </a:lnTo>
                  <a:lnTo>
                    <a:pt x="5876" y="651850"/>
                  </a:lnTo>
                  <a:lnTo>
                    <a:pt x="13090" y="606351"/>
                  </a:lnTo>
                  <a:lnTo>
                    <a:pt x="23036" y="561808"/>
                  </a:lnTo>
                  <a:lnTo>
                    <a:pt x="35626" y="518306"/>
                  </a:lnTo>
                  <a:lnTo>
                    <a:pt x="50771" y="475934"/>
                  </a:lnTo>
                  <a:lnTo>
                    <a:pt x="68384" y="434779"/>
                  </a:lnTo>
                  <a:lnTo>
                    <a:pt x="88376" y="394928"/>
                  </a:lnTo>
                  <a:lnTo>
                    <a:pt x="110659" y="356467"/>
                  </a:lnTo>
                  <a:lnTo>
                    <a:pt x="135144" y="319485"/>
                  </a:lnTo>
                  <a:lnTo>
                    <a:pt x="161744" y="284068"/>
                  </a:lnTo>
                  <a:lnTo>
                    <a:pt x="190369" y="250305"/>
                  </a:lnTo>
                  <a:lnTo>
                    <a:pt x="220932" y="218281"/>
                  </a:lnTo>
                  <a:lnTo>
                    <a:pt x="253344" y="188084"/>
                  </a:lnTo>
                  <a:lnTo>
                    <a:pt x="287517" y="159802"/>
                  </a:lnTo>
                  <a:lnTo>
                    <a:pt x="323362" y="133521"/>
                  </a:lnTo>
                  <a:lnTo>
                    <a:pt x="360792" y="109330"/>
                  </a:lnTo>
                  <a:lnTo>
                    <a:pt x="399718" y="87314"/>
                  </a:lnTo>
                  <a:lnTo>
                    <a:pt x="440051" y="67562"/>
                  </a:lnTo>
                  <a:lnTo>
                    <a:pt x="481704" y="50161"/>
                  </a:lnTo>
                  <a:lnTo>
                    <a:pt x="524587" y="35197"/>
                  </a:lnTo>
                  <a:lnTo>
                    <a:pt x="568613" y="22759"/>
                  </a:lnTo>
                  <a:lnTo>
                    <a:pt x="613694" y="12932"/>
                  </a:lnTo>
                  <a:lnTo>
                    <a:pt x="659741" y="5806"/>
                  </a:lnTo>
                  <a:lnTo>
                    <a:pt x="706666" y="1466"/>
                  </a:lnTo>
                  <a:lnTo>
                    <a:pt x="754380" y="0"/>
                  </a:lnTo>
                  <a:lnTo>
                    <a:pt x="804672" y="0"/>
                  </a:lnTo>
                  <a:lnTo>
                    <a:pt x="854964" y="0"/>
                  </a:lnTo>
                  <a:lnTo>
                    <a:pt x="1508760" y="0"/>
                  </a:lnTo>
                  <a:lnTo>
                    <a:pt x="1508760" y="49684"/>
                  </a:lnTo>
                  <a:lnTo>
                    <a:pt x="1508760" y="745363"/>
                  </a:lnTo>
                  <a:lnTo>
                    <a:pt x="1507276" y="792510"/>
                  </a:lnTo>
                  <a:lnTo>
                    <a:pt x="1502883" y="838877"/>
                  </a:lnTo>
                  <a:lnTo>
                    <a:pt x="1495669" y="884378"/>
                  </a:lnTo>
                  <a:lnTo>
                    <a:pt x="1485723" y="928925"/>
                  </a:lnTo>
                  <a:lnTo>
                    <a:pt x="1473133" y="972431"/>
                  </a:lnTo>
                  <a:lnTo>
                    <a:pt x="1457988" y="1014808"/>
                  </a:lnTo>
                  <a:lnTo>
                    <a:pt x="1440375" y="1055969"/>
                  </a:lnTo>
                  <a:lnTo>
                    <a:pt x="1420383" y="1095826"/>
                  </a:lnTo>
                  <a:lnTo>
                    <a:pt x="1398100" y="1134293"/>
                  </a:lnTo>
                  <a:lnTo>
                    <a:pt x="1373615" y="1171282"/>
                  </a:lnTo>
                  <a:lnTo>
                    <a:pt x="1347015" y="1206706"/>
                  </a:lnTo>
                  <a:lnTo>
                    <a:pt x="1318390" y="1240477"/>
                  </a:lnTo>
                  <a:lnTo>
                    <a:pt x="1287827" y="1272508"/>
                  </a:lnTo>
                  <a:lnTo>
                    <a:pt x="1255415" y="1302712"/>
                  </a:lnTo>
                  <a:lnTo>
                    <a:pt x="1221242" y="1331001"/>
                  </a:lnTo>
                  <a:lnTo>
                    <a:pt x="1185397" y="1357289"/>
                  </a:lnTo>
                  <a:lnTo>
                    <a:pt x="1147967" y="1381487"/>
                  </a:lnTo>
                  <a:lnTo>
                    <a:pt x="1109041" y="1403509"/>
                  </a:lnTo>
                  <a:lnTo>
                    <a:pt x="1068708" y="1423267"/>
                  </a:lnTo>
                  <a:lnTo>
                    <a:pt x="1027055" y="1440674"/>
                  </a:lnTo>
                  <a:lnTo>
                    <a:pt x="984172" y="1455642"/>
                  </a:lnTo>
                  <a:lnTo>
                    <a:pt x="940146" y="1468085"/>
                  </a:lnTo>
                  <a:lnTo>
                    <a:pt x="895065" y="1477915"/>
                  </a:lnTo>
                  <a:lnTo>
                    <a:pt x="849018" y="1485044"/>
                  </a:lnTo>
                  <a:lnTo>
                    <a:pt x="802093" y="1489386"/>
                  </a:lnTo>
                  <a:lnTo>
                    <a:pt x="754380" y="1490853"/>
                  </a:lnTo>
                  <a:lnTo>
                    <a:pt x="706666" y="1489386"/>
                  </a:lnTo>
                  <a:lnTo>
                    <a:pt x="659741" y="1485044"/>
                  </a:lnTo>
                  <a:lnTo>
                    <a:pt x="613694" y="1477915"/>
                  </a:lnTo>
                  <a:lnTo>
                    <a:pt x="568613" y="1468085"/>
                  </a:lnTo>
                  <a:lnTo>
                    <a:pt x="524587" y="1455642"/>
                  </a:lnTo>
                  <a:lnTo>
                    <a:pt x="481704" y="1440674"/>
                  </a:lnTo>
                  <a:lnTo>
                    <a:pt x="440051" y="1423267"/>
                  </a:lnTo>
                  <a:lnTo>
                    <a:pt x="399718" y="1403509"/>
                  </a:lnTo>
                  <a:lnTo>
                    <a:pt x="360792" y="1381487"/>
                  </a:lnTo>
                  <a:lnTo>
                    <a:pt x="323362" y="1357289"/>
                  </a:lnTo>
                  <a:lnTo>
                    <a:pt x="287517" y="1331001"/>
                  </a:lnTo>
                  <a:lnTo>
                    <a:pt x="253344" y="1302712"/>
                  </a:lnTo>
                  <a:lnTo>
                    <a:pt x="220932" y="1272508"/>
                  </a:lnTo>
                  <a:lnTo>
                    <a:pt x="190369" y="1240477"/>
                  </a:lnTo>
                  <a:lnTo>
                    <a:pt x="161744" y="1206706"/>
                  </a:lnTo>
                  <a:lnTo>
                    <a:pt x="135144" y="1171282"/>
                  </a:lnTo>
                  <a:lnTo>
                    <a:pt x="110659" y="1134293"/>
                  </a:lnTo>
                  <a:lnTo>
                    <a:pt x="88376" y="1095826"/>
                  </a:lnTo>
                  <a:lnTo>
                    <a:pt x="68384" y="1055969"/>
                  </a:lnTo>
                  <a:lnTo>
                    <a:pt x="50771" y="1014808"/>
                  </a:lnTo>
                  <a:lnTo>
                    <a:pt x="35626" y="972431"/>
                  </a:lnTo>
                  <a:lnTo>
                    <a:pt x="23036" y="928925"/>
                  </a:lnTo>
                  <a:lnTo>
                    <a:pt x="13090" y="884378"/>
                  </a:lnTo>
                  <a:lnTo>
                    <a:pt x="5876" y="838877"/>
                  </a:lnTo>
                  <a:lnTo>
                    <a:pt x="1483" y="792510"/>
                  </a:lnTo>
                  <a:lnTo>
                    <a:pt x="0" y="745363"/>
                  </a:lnTo>
                  <a:close/>
                </a:path>
              </a:pathLst>
            </a:custGeom>
            <a:ln w="12700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6" name="object 6"/>
          <p:cNvSpPr txBox="1"/>
          <p:nvPr/>
        </p:nvSpPr>
        <p:spPr>
          <a:xfrm>
            <a:off x="2462783" y="1979739"/>
            <a:ext cx="851535" cy="112458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ctr" marL="12700" marR="5080" indent="-13335">
              <a:lnSpc>
                <a:spcPct val="100000"/>
              </a:lnSpc>
              <a:spcBef>
                <a:spcPts val="100"/>
              </a:spcBef>
            </a:pPr>
            <a:r>
              <a:rPr dirty="0" sz="1800" spc="-10" b="1">
                <a:solidFill>
                  <a:srgbClr val="FFFFFF"/>
                </a:solidFill>
                <a:latin typeface="Calibri"/>
                <a:cs typeface="Calibri"/>
              </a:rPr>
              <a:t>Döviz </a:t>
            </a:r>
            <a:r>
              <a:rPr dirty="0" sz="1800" spc="-20" b="1">
                <a:solidFill>
                  <a:srgbClr val="FFFFFF"/>
                </a:solidFill>
                <a:latin typeface="Calibri"/>
                <a:cs typeface="Calibri"/>
              </a:rPr>
              <a:t>Kullanım </a:t>
            </a:r>
            <a:r>
              <a:rPr dirty="0" sz="1800" spc="-10" b="1">
                <a:solidFill>
                  <a:srgbClr val="FFFFFF"/>
                </a:solidFill>
                <a:latin typeface="Calibri"/>
                <a:cs typeface="Calibri"/>
              </a:rPr>
              <a:t>Oranı (DKO)</a:t>
            </a:r>
            <a:endParaRPr sz="1800">
              <a:latin typeface="Calibri"/>
              <a:cs typeface="Calibri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3822001" y="1847405"/>
            <a:ext cx="6529705" cy="1034415"/>
            <a:chOff x="3822001" y="1847405"/>
            <a:chExt cx="6529705" cy="1034415"/>
          </a:xfrm>
        </p:grpSpPr>
        <p:sp>
          <p:nvSpPr>
            <p:cNvPr id="8" name="object 8"/>
            <p:cNvSpPr/>
            <p:nvPr/>
          </p:nvSpPr>
          <p:spPr>
            <a:xfrm>
              <a:off x="3826764" y="1852167"/>
              <a:ext cx="6520180" cy="1024890"/>
            </a:xfrm>
            <a:custGeom>
              <a:avLst/>
              <a:gdLst/>
              <a:ahLst/>
              <a:cxnLst/>
              <a:rect l="l" t="t" r="r" b="b"/>
              <a:pathLst>
                <a:path w="6520180" h="1024889">
                  <a:moveTo>
                    <a:pt x="6519671" y="0"/>
                  </a:moveTo>
                  <a:lnTo>
                    <a:pt x="170687" y="0"/>
                  </a:lnTo>
                  <a:lnTo>
                    <a:pt x="125324" y="6099"/>
                  </a:lnTo>
                  <a:lnTo>
                    <a:pt x="84553" y="23311"/>
                  </a:lnTo>
                  <a:lnTo>
                    <a:pt x="50006" y="50006"/>
                  </a:lnTo>
                  <a:lnTo>
                    <a:pt x="23311" y="84553"/>
                  </a:lnTo>
                  <a:lnTo>
                    <a:pt x="6099" y="125324"/>
                  </a:lnTo>
                  <a:lnTo>
                    <a:pt x="0" y="170687"/>
                  </a:lnTo>
                  <a:lnTo>
                    <a:pt x="0" y="1024382"/>
                  </a:lnTo>
                  <a:lnTo>
                    <a:pt x="6348984" y="1024382"/>
                  </a:lnTo>
                  <a:lnTo>
                    <a:pt x="6394347" y="1018281"/>
                  </a:lnTo>
                  <a:lnTo>
                    <a:pt x="6435118" y="1001065"/>
                  </a:lnTo>
                  <a:lnTo>
                    <a:pt x="6469665" y="974359"/>
                  </a:lnTo>
                  <a:lnTo>
                    <a:pt x="6496360" y="939790"/>
                  </a:lnTo>
                  <a:lnTo>
                    <a:pt x="6513572" y="898984"/>
                  </a:lnTo>
                  <a:lnTo>
                    <a:pt x="6519671" y="853567"/>
                  </a:lnTo>
                  <a:lnTo>
                    <a:pt x="651967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" name="object 9"/>
            <p:cNvSpPr/>
            <p:nvPr/>
          </p:nvSpPr>
          <p:spPr>
            <a:xfrm>
              <a:off x="3826764" y="1852167"/>
              <a:ext cx="6520180" cy="1024890"/>
            </a:xfrm>
            <a:custGeom>
              <a:avLst/>
              <a:gdLst/>
              <a:ahLst/>
              <a:cxnLst/>
              <a:rect l="l" t="t" r="r" b="b"/>
              <a:pathLst>
                <a:path w="6520180" h="1024889">
                  <a:moveTo>
                    <a:pt x="170687" y="0"/>
                  </a:moveTo>
                  <a:lnTo>
                    <a:pt x="6519671" y="0"/>
                  </a:lnTo>
                  <a:lnTo>
                    <a:pt x="6519671" y="853567"/>
                  </a:lnTo>
                  <a:lnTo>
                    <a:pt x="6513572" y="898984"/>
                  </a:lnTo>
                  <a:lnTo>
                    <a:pt x="6496360" y="939790"/>
                  </a:lnTo>
                  <a:lnTo>
                    <a:pt x="6469665" y="974359"/>
                  </a:lnTo>
                  <a:lnTo>
                    <a:pt x="6435118" y="1001065"/>
                  </a:lnTo>
                  <a:lnTo>
                    <a:pt x="6394347" y="1018281"/>
                  </a:lnTo>
                  <a:lnTo>
                    <a:pt x="6348984" y="1024382"/>
                  </a:lnTo>
                  <a:lnTo>
                    <a:pt x="0" y="1024382"/>
                  </a:lnTo>
                  <a:lnTo>
                    <a:pt x="0" y="170687"/>
                  </a:lnTo>
                  <a:lnTo>
                    <a:pt x="6099" y="125324"/>
                  </a:lnTo>
                  <a:lnTo>
                    <a:pt x="23311" y="84553"/>
                  </a:lnTo>
                  <a:lnTo>
                    <a:pt x="50006" y="50006"/>
                  </a:lnTo>
                  <a:lnTo>
                    <a:pt x="84553" y="23311"/>
                  </a:lnTo>
                  <a:lnTo>
                    <a:pt x="125324" y="6099"/>
                  </a:lnTo>
                  <a:lnTo>
                    <a:pt x="170687" y="0"/>
                  </a:lnTo>
                  <a:close/>
                </a:path>
              </a:pathLst>
            </a:custGeom>
            <a:ln w="9525">
              <a:solidFill>
                <a:srgbClr val="1E2F5D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0" name="object 10"/>
          <p:cNvSpPr txBox="1"/>
          <p:nvPr/>
        </p:nvSpPr>
        <p:spPr>
          <a:xfrm>
            <a:off x="3952366" y="1926145"/>
            <a:ext cx="6265545" cy="848360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algn="just" marL="12700" marR="5080">
              <a:lnSpc>
                <a:spcPct val="99400"/>
              </a:lnSpc>
              <a:spcBef>
                <a:spcPts val="130"/>
              </a:spcBef>
            </a:pPr>
            <a:r>
              <a:rPr dirty="0" sz="1350">
                <a:solidFill>
                  <a:srgbClr val="1F3863"/>
                </a:solidFill>
                <a:latin typeface="Calibri"/>
                <a:cs typeface="Calibri"/>
              </a:rPr>
              <a:t>Dahilde</a:t>
            </a:r>
            <a:r>
              <a:rPr dirty="0" sz="1350" spc="204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1350">
                <a:solidFill>
                  <a:srgbClr val="1F3863"/>
                </a:solidFill>
                <a:latin typeface="Calibri"/>
                <a:cs typeface="Calibri"/>
              </a:rPr>
              <a:t>işleme</a:t>
            </a:r>
            <a:r>
              <a:rPr dirty="0" sz="1350" spc="215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1350">
                <a:solidFill>
                  <a:srgbClr val="1F3863"/>
                </a:solidFill>
                <a:latin typeface="Calibri"/>
                <a:cs typeface="Calibri"/>
              </a:rPr>
              <a:t>izin</a:t>
            </a:r>
            <a:r>
              <a:rPr dirty="0" sz="1350" spc="25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1350">
                <a:solidFill>
                  <a:srgbClr val="1F3863"/>
                </a:solidFill>
                <a:latin typeface="Calibri"/>
                <a:cs typeface="Calibri"/>
              </a:rPr>
              <a:t>belgesi/dahilde</a:t>
            </a:r>
            <a:r>
              <a:rPr dirty="0" sz="1350" spc="29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1350">
                <a:solidFill>
                  <a:srgbClr val="1F3863"/>
                </a:solidFill>
                <a:latin typeface="Calibri"/>
                <a:cs typeface="Calibri"/>
              </a:rPr>
              <a:t>işleme</a:t>
            </a:r>
            <a:r>
              <a:rPr dirty="0" sz="1350" spc="22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1350">
                <a:solidFill>
                  <a:srgbClr val="1F3863"/>
                </a:solidFill>
                <a:latin typeface="Calibri"/>
                <a:cs typeface="Calibri"/>
              </a:rPr>
              <a:t>izni</a:t>
            </a:r>
            <a:r>
              <a:rPr dirty="0" sz="1350" spc="22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1350">
                <a:solidFill>
                  <a:srgbClr val="1F3863"/>
                </a:solidFill>
                <a:latin typeface="Calibri"/>
                <a:cs typeface="Calibri"/>
              </a:rPr>
              <a:t>kapsamındaki</a:t>
            </a:r>
            <a:r>
              <a:rPr dirty="0" sz="1350" spc="225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1350">
                <a:solidFill>
                  <a:srgbClr val="1F3863"/>
                </a:solidFill>
                <a:latin typeface="Calibri"/>
                <a:cs typeface="Calibri"/>
              </a:rPr>
              <a:t>CIF</a:t>
            </a:r>
            <a:r>
              <a:rPr dirty="0" sz="1350" spc="265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1350">
                <a:solidFill>
                  <a:srgbClr val="1F3863"/>
                </a:solidFill>
                <a:latin typeface="Calibri"/>
                <a:cs typeface="Calibri"/>
              </a:rPr>
              <a:t>ithal</a:t>
            </a:r>
            <a:r>
              <a:rPr dirty="0" sz="1350" spc="225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1350">
                <a:solidFill>
                  <a:srgbClr val="1F3863"/>
                </a:solidFill>
                <a:latin typeface="Calibri"/>
                <a:cs typeface="Calibri"/>
              </a:rPr>
              <a:t>(yurt</a:t>
            </a:r>
            <a:r>
              <a:rPr dirty="0" sz="1350" spc="22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1350">
                <a:solidFill>
                  <a:srgbClr val="1F3863"/>
                </a:solidFill>
                <a:latin typeface="Calibri"/>
                <a:cs typeface="Calibri"/>
              </a:rPr>
              <a:t>içi</a:t>
            </a:r>
            <a:r>
              <a:rPr dirty="0" sz="1350" spc="22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1350" spc="-10">
                <a:solidFill>
                  <a:srgbClr val="1F3863"/>
                </a:solidFill>
                <a:latin typeface="Calibri"/>
                <a:cs typeface="Calibri"/>
              </a:rPr>
              <a:t>alımlar </a:t>
            </a:r>
            <a:r>
              <a:rPr dirty="0" sz="1350">
                <a:solidFill>
                  <a:srgbClr val="1F3863"/>
                </a:solidFill>
                <a:latin typeface="Calibri"/>
                <a:cs typeface="Calibri"/>
              </a:rPr>
              <a:t>hariç)</a:t>
            </a:r>
            <a:r>
              <a:rPr dirty="0" sz="1350" spc="19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1350">
                <a:solidFill>
                  <a:srgbClr val="1F3863"/>
                </a:solidFill>
                <a:latin typeface="Calibri"/>
                <a:cs typeface="Calibri"/>
              </a:rPr>
              <a:t>tutarının</a:t>
            </a:r>
            <a:r>
              <a:rPr dirty="0" sz="1350" spc="185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1350">
                <a:solidFill>
                  <a:srgbClr val="1F3863"/>
                </a:solidFill>
                <a:latin typeface="Calibri"/>
                <a:cs typeface="Calibri"/>
              </a:rPr>
              <a:t>FOB</a:t>
            </a:r>
            <a:r>
              <a:rPr dirty="0" sz="1350" spc="16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1350">
                <a:solidFill>
                  <a:srgbClr val="1F3863"/>
                </a:solidFill>
                <a:latin typeface="Calibri"/>
                <a:cs typeface="Calibri"/>
              </a:rPr>
              <a:t>ihraç</a:t>
            </a:r>
            <a:r>
              <a:rPr dirty="0" sz="1350" spc="185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1350">
                <a:solidFill>
                  <a:srgbClr val="1F3863"/>
                </a:solidFill>
                <a:latin typeface="Calibri"/>
                <a:cs typeface="Calibri"/>
              </a:rPr>
              <a:t>tutarına</a:t>
            </a:r>
            <a:r>
              <a:rPr dirty="0" sz="1350" spc="25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1350">
                <a:solidFill>
                  <a:srgbClr val="1F3863"/>
                </a:solidFill>
                <a:latin typeface="Calibri"/>
                <a:cs typeface="Calibri"/>
              </a:rPr>
              <a:t>(ikincil</a:t>
            </a:r>
            <a:r>
              <a:rPr dirty="0" sz="1350" spc="215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1350">
                <a:solidFill>
                  <a:srgbClr val="1F3863"/>
                </a:solidFill>
                <a:latin typeface="Calibri"/>
                <a:cs typeface="Calibri"/>
              </a:rPr>
              <a:t>işlem</a:t>
            </a:r>
            <a:r>
              <a:rPr dirty="0" sz="1350" spc="175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1350">
                <a:solidFill>
                  <a:srgbClr val="1F3863"/>
                </a:solidFill>
                <a:latin typeface="Calibri"/>
                <a:cs typeface="Calibri"/>
              </a:rPr>
              <a:t>görmüş</a:t>
            </a:r>
            <a:r>
              <a:rPr dirty="0" sz="1350" spc="155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1350">
                <a:solidFill>
                  <a:srgbClr val="1F3863"/>
                </a:solidFill>
                <a:latin typeface="Calibri"/>
                <a:cs typeface="Calibri"/>
              </a:rPr>
              <a:t>ürünün</a:t>
            </a:r>
            <a:r>
              <a:rPr dirty="0" sz="1350" spc="185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1350">
                <a:solidFill>
                  <a:srgbClr val="1F3863"/>
                </a:solidFill>
                <a:latin typeface="Calibri"/>
                <a:cs typeface="Calibri"/>
              </a:rPr>
              <a:t>serbest</a:t>
            </a:r>
            <a:r>
              <a:rPr dirty="0" sz="1350" spc="165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1350">
                <a:solidFill>
                  <a:srgbClr val="1F3863"/>
                </a:solidFill>
                <a:latin typeface="Calibri"/>
                <a:cs typeface="Calibri"/>
              </a:rPr>
              <a:t>dolaşıma</a:t>
            </a:r>
            <a:r>
              <a:rPr dirty="0" sz="1350" spc="245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1350" spc="-10">
                <a:solidFill>
                  <a:srgbClr val="1F3863"/>
                </a:solidFill>
                <a:latin typeface="Calibri"/>
                <a:cs typeface="Calibri"/>
              </a:rPr>
              <a:t>giriş </a:t>
            </a:r>
            <a:r>
              <a:rPr dirty="0" sz="1350">
                <a:solidFill>
                  <a:srgbClr val="1F3863"/>
                </a:solidFill>
                <a:latin typeface="Calibri"/>
                <a:cs typeface="Calibri"/>
              </a:rPr>
              <a:t>rejimi</a:t>
            </a:r>
            <a:r>
              <a:rPr dirty="0" sz="1350" spc="12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1350">
                <a:solidFill>
                  <a:srgbClr val="1F3863"/>
                </a:solidFill>
                <a:latin typeface="Calibri"/>
                <a:cs typeface="Calibri"/>
              </a:rPr>
              <a:t>hükümlerine</a:t>
            </a:r>
            <a:r>
              <a:rPr dirty="0" sz="1350" spc="125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1350">
                <a:solidFill>
                  <a:srgbClr val="1F3863"/>
                </a:solidFill>
                <a:latin typeface="Calibri"/>
                <a:cs typeface="Calibri"/>
              </a:rPr>
              <a:t>göre</a:t>
            </a:r>
            <a:r>
              <a:rPr dirty="0" sz="1350" spc="12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1350">
                <a:solidFill>
                  <a:srgbClr val="1F3863"/>
                </a:solidFill>
                <a:latin typeface="Calibri"/>
                <a:cs typeface="Calibri"/>
              </a:rPr>
              <a:t>ithalatının</a:t>
            </a:r>
            <a:r>
              <a:rPr dirty="0" sz="1350" spc="155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1350">
                <a:solidFill>
                  <a:srgbClr val="1F3863"/>
                </a:solidFill>
                <a:latin typeface="Calibri"/>
                <a:cs typeface="Calibri"/>
              </a:rPr>
              <a:t>yapılması</a:t>
            </a:r>
            <a:r>
              <a:rPr dirty="0" sz="1350" spc="13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1350">
                <a:solidFill>
                  <a:srgbClr val="1F3863"/>
                </a:solidFill>
                <a:latin typeface="Calibri"/>
                <a:cs typeface="Calibri"/>
              </a:rPr>
              <a:t>halinde</a:t>
            </a:r>
            <a:r>
              <a:rPr dirty="0" sz="1350" spc="125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1350">
                <a:solidFill>
                  <a:srgbClr val="1F3863"/>
                </a:solidFill>
                <a:latin typeface="Calibri"/>
                <a:cs typeface="Calibri"/>
              </a:rPr>
              <a:t>bu</a:t>
            </a:r>
            <a:r>
              <a:rPr dirty="0" sz="1350" spc="15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1350">
                <a:solidFill>
                  <a:srgbClr val="1F3863"/>
                </a:solidFill>
                <a:latin typeface="Calibri"/>
                <a:cs typeface="Calibri"/>
              </a:rPr>
              <a:t>ürünün</a:t>
            </a:r>
            <a:r>
              <a:rPr dirty="0" sz="1350" spc="155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1350">
                <a:solidFill>
                  <a:srgbClr val="1F3863"/>
                </a:solidFill>
                <a:latin typeface="Calibri"/>
                <a:cs typeface="Calibri"/>
              </a:rPr>
              <a:t>gümrük</a:t>
            </a:r>
            <a:r>
              <a:rPr dirty="0" sz="1350" spc="175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1350">
                <a:solidFill>
                  <a:srgbClr val="1F3863"/>
                </a:solidFill>
                <a:latin typeface="Calibri"/>
                <a:cs typeface="Calibri"/>
              </a:rPr>
              <a:t>kıymeti</a:t>
            </a:r>
            <a:r>
              <a:rPr dirty="0" sz="1350" spc="135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1350" spc="-10">
                <a:solidFill>
                  <a:srgbClr val="1F3863"/>
                </a:solidFill>
                <a:latin typeface="Calibri"/>
                <a:cs typeface="Calibri"/>
              </a:rPr>
              <a:t>dahil) </a:t>
            </a:r>
            <a:r>
              <a:rPr dirty="0" sz="1350">
                <a:solidFill>
                  <a:srgbClr val="1F3863"/>
                </a:solidFill>
                <a:latin typeface="Calibri"/>
                <a:cs typeface="Calibri"/>
              </a:rPr>
              <a:t>olan</a:t>
            </a:r>
            <a:r>
              <a:rPr dirty="0" sz="1350" spc="-5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1350">
                <a:solidFill>
                  <a:srgbClr val="1F3863"/>
                </a:solidFill>
                <a:latin typeface="Calibri"/>
                <a:cs typeface="Calibri"/>
              </a:rPr>
              <a:t>yüzde</a:t>
            </a:r>
            <a:r>
              <a:rPr dirty="0" sz="1350" spc="-105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1350">
                <a:solidFill>
                  <a:srgbClr val="1F3863"/>
                </a:solidFill>
                <a:latin typeface="Calibri"/>
                <a:cs typeface="Calibri"/>
              </a:rPr>
              <a:t>oranına</a:t>
            </a:r>
            <a:r>
              <a:rPr dirty="0" sz="1350" spc="-5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1350" b="1">
                <a:solidFill>
                  <a:srgbClr val="FF0000"/>
                </a:solidFill>
                <a:latin typeface="Calibri"/>
                <a:cs typeface="Calibri"/>
              </a:rPr>
              <a:t>döviz</a:t>
            </a:r>
            <a:r>
              <a:rPr dirty="0" sz="1350" spc="-35" b="1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dirty="0" sz="1350" b="1">
                <a:solidFill>
                  <a:srgbClr val="FF0000"/>
                </a:solidFill>
                <a:latin typeface="Calibri"/>
                <a:cs typeface="Calibri"/>
              </a:rPr>
              <a:t>kullanım</a:t>
            </a:r>
            <a:r>
              <a:rPr dirty="0" sz="1350" spc="-30" b="1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dirty="0" sz="1350" spc="-10" b="1">
                <a:solidFill>
                  <a:srgbClr val="FF0000"/>
                </a:solidFill>
                <a:latin typeface="Calibri"/>
                <a:cs typeface="Calibri"/>
              </a:rPr>
              <a:t>oranı</a:t>
            </a:r>
            <a:r>
              <a:rPr dirty="0" sz="1350" spc="-45" b="1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dirty="0" sz="1350" spc="-10">
                <a:solidFill>
                  <a:srgbClr val="1F3863"/>
                </a:solidFill>
                <a:latin typeface="Calibri"/>
                <a:cs typeface="Calibri"/>
              </a:rPr>
              <a:t>denir.</a:t>
            </a:r>
            <a:endParaRPr sz="1350">
              <a:latin typeface="Calibri"/>
              <a:cs typeface="Calibri"/>
            </a:endParaRPr>
          </a:p>
        </p:txBody>
      </p:sp>
      <p:grpSp>
        <p:nvGrpSpPr>
          <p:cNvPr id="11" name="object 11"/>
          <p:cNvGrpSpPr/>
          <p:nvPr/>
        </p:nvGrpSpPr>
        <p:grpSpPr>
          <a:xfrm>
            <a:off x="2069464" y="4490373"/>
            <a:ext cx="3030220" cy="92710"/>
            <a:chOff x="2069464" y="4490373"/>
            <a:chExt cx="3030220" cy="92710"/>
          </a:xfrm>
        </p:grpSpPr>
        <p:sp>
          <p:nvSpPr>
            <p:cNvPr id="12" name="object 12"/>
            <p:cNvSpPr/>
            <p:nvPr/>
          </p:nvSpPr>
          <p:spPr>
            <a:xfrm>
              <a:off x="2075814" y="4496723"/>
              <a:ext cx="3017520" cy="80010"/>
            </a:xfrm>
            <a:custGeom>
              <a:avLst/>
              <a:gdLst/>
              <a:ahLst/>
              <a:cxnLst/>
              <a:rect l="l" t="t" r="r" b="b"/>
              <a:pathLst>
                <a:path w="3017520" h="80010">
                  <a:moveTo>
                    <a:pt x="3017266" y="0"/>
                  </a:moveTo>
                  <a:lnTo>
                    <a:pt x="0" y="0"/>
                  </a:lnTo>
                  <a:lnTo>
                    <a:pt x="0" y="79594"/>
                  </a:lnTo>
                  <a:lnTo>
                    <a:pt x="3017266" y="79594"/>
                  </a:lnTo>
                  <a:lnTo>
                    <a:pt x="3017266" y="0"/>
                  </a:lnTo>
                  <a:close/>
                </a:path>
              </a:pathLst>
            </a:custGeom>
            <a:solidFill>
              <a:srgbClr val="1E2F5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" name="object 13"/>
            <p:cNvSpPr/>
            <p:nvPr/>
          </p:nvSpPr>
          <p:spPr>
            <a:xfrm>
              <a:off x="2075814" y="4496723"/>
              <a:ext cx="3017520" cy="80010"/>
            </a:xfrm>
            <a:custGeom>
              <a:avLst/>
              <a:gdLst/>
              <a:ahLst/>
              <a:cxnLst/>
              <a:rect l="l" t="t" r="r" b="b"/>
              <a:pathLst>
                <a:path w="3017520" h="80010">
                  <a:moveTo>
                    <a:pt x="0" y="79594"/>
                  </a:moveTo>
                  <a:lnTo>
                    <a:pt x="3017266" y="79594"/>
                  </a:lnTo>
                  <a:lnTo>
                    <a:pt x="3017266" y="0"/>
                  </a:lnTo>
                  <a:lnTo>
                    <a:pt x="0" y="0"/>
                  </a:lnTo>
                  <a:lnTo>
                    <a:pt x="0" y="79594"/>
                  </a:lnTo>
                  <a:close/>
                </a:path>
              </a:pathLst>
            </a:custGeom>
            <a:ln w="12700">
              <a:solidFill>
                <a:srgbClr val="1F3863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14" name="object 14"/>
          <p:cNvGrpSpPr/>
          <p:nvPr/>
        </p:nvGrpSpPr>
        <p:grpSpPr>
          <a:xfrm>
            <a:off x="2176081" y="3713251"/>
            <a:ext cx="2807970" cy="659130"/>
            <a:chOff x="2176081" y="3713251"/>
            <a:chExt cx="2807970" cy="659130"/>
          </a:xfrm>
        </p:grpSpPr>
        <p:sp>
          <p:nvSpPr>
            <p:cNvPr id="15" name="object 15"/>
            <p:cNvSpPr/>
            <p:nvPr/>
          </p:nvSpPr>
          <p:spPr>
            <a:xfrm>
              <a:off x="2180844" y="3718013"/>
              <a:ext cx="2798445" cy="649605"/>
            </a:xfrm>
            <a:custGeom>
              <a:avLst/>
              <a:gdLst/>
              <a:ahLst/>
              <a:cxnLst/>
              <a:rect l="l" t="t" r="r" b="b"/>
              <a:pathLst>
                <a:path w="2798445" h="649604">
                  <a:moveTo>
                    <a:pt x="0" y="649389"/>
                  </a:moveTo>
                  <a:lnTo>
                    <a:pt x="2798063" y="649389"/>
                  </a:lnTo>
                  <a:lnTo>
                    <a:pt x="2798063" y="0"/>
                  </a:lnTo>
                  <a:lnTo>
                    <a:pt x="0" y="0"/>
                  </a:lnTo>
                  <a:lnTo>
                    <a:pt x="0" y="649389"/>
                  </a:lnTo>
                  <a:close/>
                </a:path>
              </a:pathLst>
            </a:custGeom>
            <a:ln w="9525">
              <a:solidFill>
                <a:srgbClr val="1F3863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6" name="object 1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551176" y="3758183"/>
              <a:ext cx="2061972" cy="571500"/>
            </a:xfrm>
            <a:prstGeom prst="rect">
              <a:avLst/>
            </a:prstGeom>
          </p:spPr>
        </p:pic>
      </p:grpSp>
      <p:grpSp>
        <p:nvGrpSpPr>
          <p:cNvPr id="17" name="object 17"/>
          <p:cNvGrpSpPr/>
          <p:nvPr/>
        </p:nvGrpSpPr>
        <p:grpSpPr>
          <a:xfrm>
            <a:off x="2176081" y="4701006"/>
            <a:ext cx="2807970" cy="384810"/>
            <a:chOff x="2176081" y="4701006"/>
            <a:chExt cx="2807970" cy="384810"/>
          </a:xfrm>
        </p:grpSpPr>
        <p:sp>
          <p:nvSpPr>
            <p:cNvPr id="18" name="object 18"/>
            <p:cNvSpPr/>
            <p:nvPr/>
          </p:nvSpPr>
          <p:spPr>
            <a:xfrm>
              <a:off x="2180844" y="4705768"/>
              <a:ext cx="2798445" cy="375285"/>
            </a:xfrm>
            <a:custGeom>
              <a:avLst/>
              <a:gdLst/>
              <a:ahLst/>
              <a:cxnLst/>
              <a:rect l="l" t="t" r="r" b="b"/>
              <a:pathLst>
                <a:path w="2798445" h="375285">
                  <a:moveTo>
                    <a:pt x="0" y="374992"/>
                  </a:moveTo>
                  <a:lnTo>
                    <a:pt x="2798063" y="374992"/>
                  </a:lnTo>
                  <a:lnTo>
                    <a:pt x="2798063" y="0"/>
                  </a:lnTo>
                  <a:lnTo>
                    <a:pt x="0" y="0"/>
                  </a:lnTo>
                  <a:lnTo>
                    <a:pt x="0" y="374992"/>
                  </a:lnTo>
                  <a:close/>
                </a:path>
              </a:pathLst>
            </a:custGeom>
            <a:ln w="9524">
              <a:solidFill>
                <a:srgbClr val="1F3863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9" name="object 1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807208" y="4745735"/>
              <a:ext cx="1549908" cy="306324"/>
            </a:xfrm>
            <a:prstGeom prst="rect">
              <a:avLst/>
            </a:prstGeom>
          </p:spPr>
        </p:pic>
      </p:grpSp>
      <p:grpSp>
        <p:nvGrpSpPr>
          <p:cNvPr id="20" name="object 20"/>
          <p:cNvGrpSpPr/>
          <p:nvPr/>
        </p:nvGrpSpPr>
        <p:grpSpPr>
          <a:xfrm>
            <a:off x="6472173" y="3135376"/>
            <a:ext cx="3881120" cy="735330"/>
            <a:chOff x="6472173" y="3135376"/>
            <a:chExt cx="3881120" cy="735330"/>
          </a:xfrm>
        </p:grpSpPr>
        <p:sp>
          <p:nvSpPr>
            <p:cNvPr id="21" name="object 21"/>
            <p:cNvSpPr/>
            <p:nvPr/>
          </p:nvSpPr>
          <p:spPr>
            <a:xfrm>
              <a:off x="6478523" y="3141726"/>
              <a:ext cx="3868420" cy="722630"/>
            </a:xfrm>
            <a:custGeom>
              <a:avLst/>
              <a:gdLst/>
              <a:ahLst/>
              <a:cxnLst/>
              <a:rect l="l" t="t" r="r" b="b"/>
              <a:pathLst>
                <a:path w="3868420" h="722629">
                  <a:moveTo>
                    <a:pt x="3747516" y="0"/>
                  </a:moveTo>
                  <a:lnTo>
                    <a:pt x="120396" y="0"/>
                  </a:lnTo>
                  <a:lnTo>
                    <a:pt x="73509" y="9471"/>
                  </a:lnTo>
                  <a:lnTo>
                    <a:pt x="35242" y="35290"/>
                  </a:lnTo>
                  <a:lnTo>
                    <a:pt x="9453" y="73562"/>
                  </a:lnTo>
                  <a:lnTo>
                    <a:pt x="0" y="120396"/>
                  </a:lnTo>
                  <a:lnTo>
                    <a:pt x="0" y="602107"/>
                  </a:lnTo>
                  <a:lnTo>
                    <a:pt x="9453" y="649013"/>
                  </a:lnTo>
                  <a:lnTo>
                    <a:pt x="35242" y="687324"/>
                  </a:lnTo>
                  <a:lnTo>
                    <a:pt x="73509" y="713156"/>
                  </a:lnTo>
                  <a:lnTo>
                    <a:pt x="120396" y="722630"/>
                  </a:lnTo>
                  <a:lnTo>
                    <a:pt x="3747516" y="722630"/>
                  </a:lnTo>
                  <a:lnTo>
                    <a:pt x="3794402" y="713156"/>
                  </a:lnTo>
                  <a:lnTo>
                    <a:pt x="3832669" y="687324"/>
                  </a:lnTo>
                  <a:lnTo>
                    <a:pt x="3858458" y="649013"/>
                  </a:lnTo>
                  <a:lnTo>
                    <a:pt x="3867911" y="602107"/>
                  </a:lnTo>
                  <a:lnTo>
                    <a:pt x="3867911" y="120396"/>
                  </a:lnTo>
                  <a:lnTo>
                    <a:pt x="3858458" y="73562"/>
                  </a:lnTo>
                  <a:lnTo>
                    <a:pt x="3832669" y="35290"/>
                  </a:lnTo>
                  <a:lnTo>
                    <a:pt x="3794402" y="9471"/>
                  </a:lnTo>
                  <a:lnTo>
                    <a:pt x="3747516" y="0"/>
                  </a:lnTo>
                  <a:close/>
                </a:path>
              </a:pathLst>
            </a:custGeom>
            <a:solidFill>
              <a:srgbClr val="1E2F5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2" name="object 22"/>
            <p:cNvSpPr/>
            <p:nvPr/>
          </p:nvSpPr>
          <p:spPr>
            <a:xfrm>
              <a:off x="6478523" y="3141726"/>
              <a:ext cx="3868420" cy="722630"/>
            </a:xfrm>
            <a:custGeom>
              <a:avLst/>
              <a:gdLst/>
              <a:ahLst/>
              <a:cxnLst/>
              <a:rect l="l" t="t" r="r" b="b"/>
              <a:pathLst>
                <a:path w="3868420" h="722629">
                  <a:moveTo>
                    <a:pt x="0" y="120396"/>
                  </a:moveTo>
                  <a:lnTo>
                    <a:pt x="9453" y="73562"/>
                  </a:lnTo>
                  <a:lnTo>
                    <a:pt x="35242" y="35290"/>
                  </a:lnTo>
                  <a:lnTo>
                    <a:pt x="73509" y="9471"/>
                  </a:lnTo>
                  <a:lnTo>
                    <a:pt x="120396" y="0"/>
                  </a:lnTo>
                  <a:lnTo>
                    <a:pt x="3747516" y="0"/>
                  </a:lnTo>
                  <a:lnTo>
                    <a:pt x="3794402" y="9471"/>
                  </a:lnTo>
                  <a:lnTo>
                    <a:pt x="3832669" y="35290"/>
                  </a:lnTo>
                  <a:lnTo>
                    <a:pt x="3858458" y="73562"/>
                  </a:lnTo>
                  <a:lnTo>
                    <a:pt x="3867911" y="120396"/>
                  </a:lnTo>
                  <a:lnTo>
                    <a:pt x="3867911" y="602107"/>
                  </a:lnTo>
                  <a:lnTo>
                    <a:pt x="3858458" y="649013"/>
                  </a:lnTo>
                  <a:lnTo>
                    <a:pt x="3832669" y="687324"/>
                  </a:lnTo>
                  <a:lnTo>
                    <a:pt x="3794402" y="713156"/>
                  </a:lnTo>
                  <a:lnTo>
                    <a:pt x="3747516" y="722630"/>
                  </a:lnTo>
                  <a:lnTo>
                    <a:pt x="120396" y="722630"/>
                  </a:lnTo>
                  <a:lnTo>
                    <a:pt x="73509" y="713156"/>
                  </a:lnTo>
                  <a:lnTo>
                    <a:pt x="35242" y="687324"/>
                  </a:lnTo>
                  <a:lnTo>
                    <a:pt x="9453" y="649013"/>
                  </a:lnTo>
                  <a:lnTo>
                    <a:pt x="0" y="602107"/>
                  </a:lnTo>
                  <a:lnTo>
                    <a:pt x="0" y="120396"/>
                  </a:lnTo>
                  <a:close/>
                </a:path>
              </a:pathLst>
            </a:custGeom>
            <a:ln w="12700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23" name="object 23"/>
          <p:cNvSpPr txBox="1"/>
          <p:nvPr/>
        </p:nvSpPr>
        <p:spPr>
          <a:xfrm>
            <a:off x="6589903" y="3322955"/>
            <a:ext cx="3678554" cy="351155"/>
          </a:xfrm>
          <a:prstGeom prst="rect">
            <a:avLst/>
          </a:prstGeom>
        </p:spPr>
        <p:txBody>
          <a:bodyPr wrap="square" lIns="0" tIns="15875" rIns="0" bIns="0" rtlCol="0" vert="horz">
            <a:spAutoFit/>
          </a:bodyPr>
          <a:lstStyle/>
          <a:p>
            <a:pPr algn="ctr" marR="20955">
              <a:lnSpc>
                <a:spcPct val="100000"/>
              </a:lnSpc>
              <a:spcBef>
                <a:spcPts val="125"/>
              </a:spcBef>
            </a:pPr>
            <a:r>
              <a:rPr dirty="0" sz="1200" spc="-10" b="1">
                <a:solidFill>
                  <a:srgbClr val="FFFFFF"/>
                </a:solidFill>
                <a:latin typeface="Calibri"/>
                <a:cs typeface="Calibri"/>
              </a:rPr>
              <a:t>DKO,</a:t>
            </a:r>
            <a:r>
              <a:rPr dirty="0" sz="1200" spc="-15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00" b="1">
                <a:solidFill>
                  <a:srgbClr val="FFFFFF"/>
                </a:solidFill>
                <a:latin typeface="Calibri"/>
                <a:cs typeface="Calibri"/>
              </a:rPr>
              <a:t>%80’i</a:t>
            </a:r>
            <a:r>
              <a:rPr dirty="0" sz="1200" spc="105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00" b="1">
                <a:solidFill>
                  <a:srgbClr val="FFFFFF"/>
                </a:solidFill>
                <a:latin typeface="Calibri"/>
                <a:cs typeface="Calibri"/>
              </a:rPr>
              <a:t>geçmemek</a:t>
            </a:r>
            <a:r>
              <a:rPr dirty="0" sz="1200" spc="-85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00" b="1">
                <a:solidFill>
                  <a:srgbClr val="FFFFFF"/>
                </a:solidFill>
                <a:latin typeface="Calibri"/>
                <a:cs typeface="Calibri"/>
              </a:rPr>
              <a:t>üzere</a:t>
            </a:r>
            <a:r>
              <a:rPr dirty="0" sz="1200" spc="-35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00" spc="-10" b="1">
                <a:solidFill>
                  <a:srgbClr val="FFFFFF"/>
                </a:solidFill>
                <a:latin typeface="Calibri"/>
                <a:cs typeface="Calibri"/>
              </a:rPr>
              <a:t>Bakanlıkça</a:t>
            </a:r>
            <a:r>
              <a:rPr dirty="0" sz="1200" spc="-15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00" spc="-10" b="1">
                <a:solidFill>
                  <a:srgbClr val="FFFFFF"/>
                </a:solidFill>
                <a:latin typeface="Calibri"/>
                <a:cs typeface="Calibri"/>
              </a:rPr>
              <a:t>belirlenir.</a:t>
            </a:r>
            <a:endParaRPr sz="12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  <a:spcBef>
                <a:spcPts val="10"/>
              </a:spcBef>
            </a:pPr>
            <a:r>
              <a:rPr dirty="0" sz="900" spc="10" i="1">
                <a:solidFill>
                  <a:srgbClr val="FFFFFF"/>
                </a:solidFill>
                <a:latin typeface="Calibri"/>
                <a:cs typeface="Calibri"/>
              </a:rPr>
              <a:t>(İİGÜ</a:t>
            </a:r>
            <a:r>
              <a:rPr dirty="0" sz="900" spc="35" i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900" spc="10" i="1">
                <a:solidFill>
                  <a:srgbClr val="FFFFFF"/>
                </a:solidFill>
                <a:latin typeface="Calibri"/>
                <a:cs typeface="Calibri"/>
              </a:rPr>
              <a:t>taahhüdü </a:t>
            </a:r>
            <a:r>
              <a:rPr dirty="0" sz="900" i="1">
                <a:solidFill>
                  <a:srgbClr val="FFFFFF"/>
                </a:solidFill>
                <a:latin typeface="Calibri"/>
                <a:cs typeface="Calibri"/>
              </a:rPr>
              <a:t>içeren</a:t>
            </a:r>
            <a:r>
              <a:rPr dirty="0" sz="900" spc="5" i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900" i="1">
                <a:solidFill>
                  <a:srgbClr val="FFFFFF"/>
                </a:solidFill>
                <a:latin typeface="Calibri"/>
                <a:cs typeface="Calibri"/>
              </a:rPr>
              <a:t>tarım</a:t>
            </a:r>
            <a:r>
              <a:rPr dirty="0" sz="900" spc="-40" i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900" i="1">
                <a:solidFill>
                  <a:srgbClr val="FFFFFF"/>
                </a:solidFill>
                <a:latin typeface="Calibri"/>
                <a:cs typeface="Calibri"/>
              </a:rPr>
              <a:t>ürünleri</a:t>
            </a:r>
            <a:r>
              <a:rPr dirty="0" sz="900" spc="-20" i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900" i="1">
                <a:solidFill>
                  <a:srgbClr val="FFFFFF"/>
                </a:solidFill>
                <a:latin typeface="Calibri"/>
                <a:cs typeface="Calibri"/>
              </a:rPr>
              <a:t>belgelerinde</a:t>
            </a:r>
            <a:r>
              <a:rPr dirty="0" sz="900" spc="-45" i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900" i="1">
                <a:solidFill>
                  <a:srgbClr val="FFFFFF"/>
                </a:solidFill>
                <a:latin typeface="Calibri"/>
                <a:cs typeface="Calibri"/>
              </a:rPr>
              <a:t>%100’e</a:t>
            </a:r>
            <a:r>
              <a:rPr dirty="0" sz="900" spc="-40" i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900" spc="10" i="1">
                <a:solidFill>
                  <a:srgbClr val="FFFFFF"/>
                </a:solidFill>
                <a:latin typeface="Calibri"/>
                <a:cs typeface="Calibri"/>
              </a:rPr>
              <a:t>kadar</a:t>
            </a:r>
            <a:r>
              <a:rPr dirty="0" sz="900" spc="-60" i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900" spc="-10" i="1">
                <a:solidFill>
                  <a:srgbClr val="FFFFFF"/>
                </a:solidFill>
                <a:latin typeface="Calibri"/>
                <a:cs typeface="Calibri"/>
              </a:rPr>
              <a:t>belirlenebilir.)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24" name="object 24"/>
          <p:cNvSpPr/>
          <p:nvPr/>
        </p:nvSpPr>
        <p:spPr>
          <a:xfrm>
            <a:off x="5261610" y="3507613"/>
            <a:ext cx="1116965" cy="1996439"/>
          </a:xfrm>
          <a:custGeom>
            <a:avLst/>
            <a:gdLst/>
            <a:ahLst/>
            <a:cxnLst/>
            <a:rect l="l" t="t" r="r" b="b"/>
            <a:pathLst>
              <a:path w="1116964" h="1996439">
                <a:moveTo>
                  <a:pt x="1116965" y="1995932"/>
                </a:moveTo>
                <a:lnTo>
                  <a:pt x="1102144" y="1959610"/>
                </a:lnTo>
                <a:lnTo>
                  <a:pt x="1080770" y="1907159"/>
                </a:lnTo>
                <a:lnTo>
                  <a:pt x="1061999" y="1928583"/>
                </a:lnTo>
                <a:lnTo>
                  <a:pt x="47802" y="1038606"/>
                </a:lnTo>
                <a:lnTo>
                  <a:pt x="1028446" y="1038606"/>
                </a:lnTo>
                <a:lnTo>
                  <a:pt x="1028446" y="1067181"/>
                </a:lnTo>
                <a:lnTo>
                  <a:pt x="1085672" y="1038606"/>
                </a:lnTo>
                <a:lnTo>
                  <a:pt x="1114171" y="1024382"/>
                </a:lnTo>
                <a:lnTo>
                  <a:pt x="1085507" y="1010031"/>
                </a:lnTo>
                <a:lnTo>
                  <a:pt x="1028446" y="981456"/>
                </a:lnTo>
                <a:lnTo>
                  <a:pt x="1028446" y="1010031"/>
                </a:lnTo>
                <a:lnTo>
                  <a:pt x="35280" y="1010031"/>
                </a:lnTo>
                <a:lnTo>
                  <a:pt x="1014730" y="69697"/>
                </a:lnTo>
                <a:lnTo>
                  <a:pt x="1034542" y="90297"/>
                </a:lnTo>
                <a:lnTo>
                  <a:pt x="1052753" y="39116"/>
                </a:lnTo>
                <a:lnTo>
                  <a:pt x="1066673" y="0"/>
                </a:lnTo>
                <a:lnTo>
                  <a:pt x="975106" y="28448"/>
                </a:lnTo>
                <a:lnTo>
                  <a:pt x="994879" y="49034"/>
                </a:lnTo>
                <a:lnTo>
                  <a:pt x="0" y="1004189"/>
                </a:lnTo>
                <a:lnTo>
                  <a:pt x="5588" y="1010031"/>
                </a:lnTo>
                <a:lnTo>
                  <a:pt x="762" y="1010031"/>
                </a:lnTo>
                <a:lnTo>
                  <a:pt x="762" y="1034770"/>
                </a:lnTo>
                <a:lnTo>
                  <a:pt x="508" y="1035050"/>
                </a:lnTo>
                <a:lnTo>
                  <a:pt x="762" y="1035278"/>
                </a:lnTo>
                <a:lnTo>
                  <a:pt x="762" y="1038606"/>
                </a:lnTo>
                <a:lnTo>
                  <a:pt x="4546" y="1038606"/>
                </a:lnTo>
                <a:lnTo>
                  <a:pt x="1043089" y="1950173"/>
                </a:lnTo>
                <a:lnTo>
                  <a:pt x="1024255" y="1971675"/>
                </a:lnTo>
                <a:lnTo>
                  <a:pt x="1116965" y="1995932"/>
                </a:lnTo>
                <a:close/>
              </a:path>
            </a:pathLst>
          </a:custGeom>
          <a:solidFill>
            <a:srgbClr val="1F3863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25" name="object 25"/>
          <p:cNvGrpSpPr/>
          <p:nvPr/>
        </p:nvGrpSpPr>
        <p:grpSpPr>
          <a:xfrm>
            <a:off x="6472173" y="4004309"/>
            <a:ext cx="3881120" cy="936625"/>
            <a:chOff x="6472173" y="4004309"/>
            <a:chExt cx="3881120" cy="936625"/>
          </a:xfrm>
        </p:grpSpPr>
        <p:sp>
          <p:nvSpPr>
            <p:cNvPr id="26" name="object 26"/>
            <p:cNvSpPr/>
            <p:nvPr/>
          </p:nvSpPr>
          <p:spPr>
            <a:xfrm>
              <a:off x="6478523" y="4010659"/>
              <a:ext cx="3868420" cy="923925"/>
            </a:xfrm>
            <a:custGeom>
              <a:avLst/>
              <a:gdLst/>
              <a:ahLst/>
              <a:cxnLst/>
              <a:rect l="l" t="t" r="r" b="b"/>
              <a:pathLst>
                <a:path w="3868420" h="923925">
                  <a:moveTo>
                    <a:pt x="3713987" y="0"/>
                  </a:moveTo>
                  <a:lnTo>
                    <a:pt x="153924" y="0"/>
                  </a:lnTo>
                  <a:lnTo>
                    <a:pt x="105290" y="7851"/>
                  </a:lnTo>
                  <a:lnTo>
                    <a:pt x="63038" y="29711"/>
                  </a:lnTo>
                  <a:lnTo>
                    <a:pt x="29711" y="63038"/>
                  </a:lnTo>
                  <a:lnTo>
                    <a:pt x="7851" y="105290"/>
                  </a:lnTo>
                  <a:lnTo>
                    <a:pt x="0" y="153923"/>
                  </a:lnTo>
                  <a:lnTo>
                    <a:pt x="0" y="769746"/>
                  </a:lnTo>
                  <a:lnTo>
                    <a:pt x="7851" y="818442"/>
                  </a:lnTo>
                  <a:lnTo>
                    <a:pt x="29711" y="860731"/>
                  </a:lnTo>
                  <a:lnTo>
                    <a:pt x="63038" y="894077"/>
                  </a:lnTo>
                  <a:lnTo>
                    <a:pt x="105290" y="915945"/>
                  </a:lnTo>
                  <a:lnTo>
                    <a:pt x="153924" y="923797"/>
                  </a:lnTo>
                  <a:lnTo>
                    <a:pt x="3713987" y="923797"/>
                  </a:lnTo>
                  <a:lnTo>
                    <a:pt x="3762621" y="915945"/>
                  </a:lnTo>
                  <a:lnTo>
                    <a:pt x="3804873" y="894077"/>
                  </a:lnTo>
                  <a:lnTo>
                    <a:pt x="3838200" y="860731"/>
                  </a:lnTo>
                  <a:lnTo>
                    <a:pt x="3860060" y="818442"/>
                  </a:lnTo>
                  <a:lnTo>
                    <a:pt x="3867911" y="769746"/>
                  </a:lnTo>
                  <a:lnTo>
                    <a:pt x="3867911" y="153923"/>
                  </a:lnTo>
                  <a:lnTo>
                    <a:pt x="3860060" y="105290"/>
                  </a:lnTo>
                  <a:lnTo>
                    <a:pt x="3838200" y="63038"/>
                  </a:lnTo>
                  <a:lnTo>
                    <a:pt x="3804873" y="29711"/>
                  </a:lnTo>
                  <a:lnTo>
                    <a:pt x="3762621" y="7851"/>
                  </a:lnTo>
                  <a:lnTo>
                    <a:pt x="3713987" y="0"/>
                  </a:lnTo>
                  <a:close/>
                </a:path>
              </a:pathLst>
            </a:custGeom>
            <a:solidFill>
              <a:srgbClr val="1E2F5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7" name="object 27"/>
            <p:cNvSpPr/>
            <p:nvPr/>
          </p:nvSpPr>
          <p:spPr>
            <a:xfrm>
              <a:off x="6478523" y="4010659"/>
              <a:ext cx="3868420" cy="923925"/>
            </a:xfrm>
            <a:custGeom>
              <a:avLst/>
              <a:gdLst/>
              <a:ahLst/>
              <a:cxnLst/>
              <a:rect l="l" t="t" r="r" b="b"/>
              <a:pathLst>
                <a:path w="3868420" h="923925">
                  <a:moveTo>
                    <a:pt x="0" y="153923"/>
                  </a:moveTo>
                  <a:lnTo>
                    <a:pt x="7851" y="105290"/>
                  </a:lnTo>
                  <a:lnTo>
                    <a:pt x="29711" y="63038"/>
                  </a:lnTo>
                  <a:lnTo>
                    <a:pt x="63038" y="29711"/>
                  </a:lnTo>
                  <a:lnTo>
                    <a:pt x="105290" y="7851"/>
                  </a:lnTo>
                  <a:lnTo>
                    <a:pt x="153924" y="0"/>
                  </a:lnTo>
                  <a:lnTo>
                    <a:pt x="3713987" y="0"/>
                  </a:lnTo>
                  <a:lnTo>
                    <a:pt x="3762621" y="7851"/>
                  </a:lnTo>
                  <a:lnTo>
                    <a:pt x="3804873" y="29711"/>
                  </a:lnTo>
                  <a:lnTo>
                    <a:pt x="3838200" y="63038"/>
                  </a:lnTo>
                  <a:lnTo>
                    <a:pt x="3860060" y="105290"/>
                  </a:lnTo>
                  <a:lnTo>
                    <a:pt x="3867911" y="153923"/>
                  </a:lnTo>
                  <a:lnTo>
                    <a:pt x="3867911" y="769746"/>
                  </a:lnTo>
                  <a:lnTo>
                    <a:pt x="3860060" y="818442"/>
                  </a:lnTo>
                  <a:lnTo>
                    <a:pt x="3838200" y="860731"/>
                  </a:lnTo>
                  <a:lnTo>
                    <a:pt x="3804873" y="894077"/>
                  </a:lnTo>
                  <a:lnTo>
                    <a:pt x="3762621" y="915945"/>
                  </a:lnTo>
                  <a:lnTo>
                    <a:pt x="3713987" y="923797"/>
                  </a:lnTo>
                  <a:lnTo>
                    <a:pt x="153924" y="923797"/>
                  </a:lnTo>
                  <a:lnTo>
                    <a:pt x="105290" y="915945"/>
                  </a:lnTo>
                  <a:lnTo>
                    <a:pt x="63038" y="894077"/>
                  </a:lnTo>
                  <a:lnTo>
                    <a:pt x="29711" y="860731"/>
                  </a:lnTo>
                  <a:lnTo>
                    <a:pt x="7851" y="818442"/>
                  </a:lnTo>
                  <a:lnTo>
                    <a:pt x="0" y="769746"/>
                  </a:lnTo>
                  <a:lnTo>
                    <a:pt x="0" y="153923"/>
                  </a:lnTo>
                  <a:close/>
                </a:path>
              </a:pathLst>
            </a:custGeom>
            <a:ln w="12700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28" name="object 28"/>
          <p:cNvGrpSpPr/>
          <p:nvPr/>
        </p:nvGrpSpPr>
        <p:grpSpPr>
          <a:xfrm>
            <a:off x="6472173" y="5065267"/>
            <a:ext cx="3881120" cy="726440"/>
            <a:chOff x="6472173" y="5065267"/>
            <a:chExt cx="3881120" cy="726440"/>
          </a:xfrm>
        </p:grpSpPr>
        <p:sp>
          <p:nvSpPr>
            <p:cNvPr id="29" name="object 29"/>
            <p:cNvSpPr/>
            <p:nvPr/>
          </p:nvSpPr>
          <p:spPr>
            <a:xfrm>
              <a:off x="6478523" y="5071617"/>
              <a:ext cx="3868420" cy="713740"/>
            </a:xfrm>
            <a:custGeom>
              <a:avLst/>
              <a:gdLst/>
              <a:ahLst/>
              <a:cxnLst/>
              <a:rect l="l" t="t" r="r" b="b"/>
              <a:pathLst>
                <a:path w="3868420" h="713739">
                  <a:moveTo>
                    <a:pt x="3749040" y="0"/>
                  </a:moveTo>
                  <a:lnTo>
                    <a:pt x="118872" y="0"/>
                  </a:lnTo>
                  <a:lnTo>
                    <a:pt x="72598" y="9340"/>
                  </a:lnTo>
                  <a:lnTo>
                    <a:pt x="34813" y="34813"/>
                  </a:lnTo>
                  <a:lnTo>
                    <a:pt x="9340" y="72598"/>
                  </a:lnTo>
                  <a:lnTo>
                    <a:pt x="0" y="118871"/>
                  </a:lnTo>
                  <a:lnTo>
                    <a:pt x="0" y="594499"/>
                  </a:lnTo>
                  <a:lnTo>
                    <a:pt x="9340" y="640784"/>
                  </a:lnTo>
                  <a:lnTo>
                    <a:pt x="34813" y="678581"/>
                  </a:lnTo>
                  <a:lnTo>
                    <a:pt x="72598" y="704065"/>
                  </a:lnTo>
                  <a:lnTo>
                    <a:pt x="118872" y="713409"/>
                  </a:lnTo>
                  <a:lnTo>
                    <a:pt x="3749040" y="713409"/>
                  </a:lnTo>
                  <a:lnTo>
                    <a:pt x="3795313" y="704065"/>
                  </a:lnTo>
                  <a:lnTo>
                    <a:pt x="3833098" y="678581"/>
                  </a:lnTo>
                  <a:lnTo>
                    <a:pt x="3858571" y="640784"/>
                  </a:lnTo>
                  <a:lnTo>
                    <a:pt x="3867911" y="594499"/>
                  </a:lnTo>
                  <a:lnTo>
                    <a:pt x="3867911" y="118871"/>
                  </a:lnTo>
                  <a:lnTo>
                    <a:pt x="3858571" y="72598"/>
                  </a:lnTo>
                  <a:lnTo>
                    <a:pt x="3833098" y="34813"/>
                  </a:lnTo>
                  <a:lnTo>
                    <a:pt x="3795313" y="9340"/>
                  </a:lnTo>
                  <a:lnTo>
                    <a:pt x="3749040" y="0"/>
                  </a:lnTo>
                  <a:close/>
                </a:path>
              </a:pathLst>
            </a:custGeom>
            <a:solidFill>
              <a:srgbClr val="1E2F5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0" name="object 30"/>
            <p:cNvSpPr/>
            <p:nvPr/>
          </p:nvSpPr>
          <p:spPr>
            <a:xfrm>
              <a:off x="6478523" y="5071617"/>
              <a:ext cx="3868420" cy="713740"/>
            </a:xfrm>
            <a:custGeom>
              <a:avLst/>
              <a:gdLst/>
              <a:ahLst/>
              <a:cxnLst/>
              <a:rect l="l" t="t" r="r" b="b"/>
              <a:pathLst>
                <a:path w="3868420" h="713739">
                  <a:moveTo>
                    <a:pt x="0" y="118871"/>
                  </a:moveTo>
                  <a:lnTo>
                    <a:pt x="9340" y="72598"/>
                  </a:lnTo>
                  <a:lnTo>
                    <a:pt x="34813" y="34813"/>
                  </a:lnTo>
                  <a:lnTo>
                    <a:pt x="72598" y="9340"/>
                  </a:lnTo>
                  <a:lnTo>
                    <a:pt x="118872" y="0"/>
                  </a:lnTo>
                  <a:lnTo>
                    <a:pt x="3749040" y="0"/>
                  </a:lnTo>
                  <a:lnTo>
                    <a:pt x="3795313" y="9340"/>
                  </a:lnTo>
                  <a:lnTo>
                    <a:pt x="3833098" y="34813"/>
                  </a:lnTo>
                  <a:lnTo>
                    <a:pt x="3858571" y="72598"/>
                  </a:lnTo>
                  <a:lnTo>
                    <a:pt x="3867911" y="118871"/>
                  </a:lnTo>
                  <a:lnTo>
                    <a:pt x="3867911" y="594499"/>
                  </a:lnTo>
                  <a:lnTo>
                    <a:pt x="3858571" y="640784"/>
                  </a:lnTo>
                  <a:lnTo>
                    <a:pt x="3833098" y="678581"/>
                  </a:lnTo>
                  <a:lnTo>
                    <a:pt x="3795313" y="704065"/>
                  </a:lnTo>
                  <a:lnTo>
                    <a:pt x="3749040" y="713409"/>
                  </a:lnTo>
                  <a:lnTo>
                    <a:pt x="118872" y="713409"/>
                  </a:lnTo>
                  <a:lnTo>
                    <a:pt x="72598" y="704065"/>
                  </a:lnTo>
                  <a:lnTo>
                    <a:pt x="34813" y="678581"/>
                  </a:lnTo>
                  <a:lnTo>
                    <a:pt x="9340" y="640784"/>
                  </a:lnTo>
                  <a:lnTo>
                    <a:pt x="0" y="594499"/>
                  </a:lnTo>
                  <a:lnTo>
                    <a:pt x="0" y="118871"/>
                  </a:lnTo>
                  <a:close/>
                </a:path>
              </a:pathLst>
            </a:custGeom>
            <a:ln w="12700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31" name="object 31"/>
          <p:cNvSpPr txBox="1"/>
          <p:nvPr/>
        </p:nvSpPr>
        <p:spPr>
          <a:xfrm>
            <a:off x="6626732" y="4053840"/>
            <a:ext cx="3561079" cy="1633855"/>
          </a:xfrm>
          <a:prstGeom prst="rect">
            <a:avLst/>
          </a:prstGeom>
        </p:spPr>
        <p:txBody>
          <a:bodyPr wrap="square" lIns="0" tIns="15875" rIns="0" bIns="0" rtlCol="0" vert="horz">
            <a:spAutoFit/>
          </a:bodyPr>
          <a:lstStyle/>
          <a:p>
            <a:pPr algn="ctr" marL="525145" marR="508634">
              <a:lnSpc>
                <a:spcPct val="100000"/>
              </a:lnSpc>
              <a:spcBef>
                <a:spcPts val="125"/>
              </a:spcBef>
            </a:pPr>
            <a:r>
              <a:rPr dirty="0" sz="1200" b="1">
                <a:solidFill>
                  <a:srgbClr val="FFFFFF"/>
                </a:solidFill>
                <a:latin typeface="Calibri"/>
                <a:cs typeface="Calibri"/>
              </a:rPr>
              <a:t>Sanayi</a:t>
            </a:r>
            <a:r>
              <a:rPr dirty="0" sz="1200" spc="20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00" b="1">
                <a:solidFill>
                  <a:srgbClr val="FFFFFF"/>
                </a:solidFill>
                <a:latin typeface="Calibri"/>
                <a:cs typeface="Calibri"/>
              </a:rPr>
              <a:t>ürünlerinde</a:t>
            </a:r>
            <a:r>
              <a:rPr dirty="0" sz="1200" spc="-10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00" b="1">
                <a:solidFill>
                  <a:srgbClr val="FFFFFF"/>
                </a:solidFill>
                <a:latin typeface="Calibri"/>
                <a:cs typeface="Calibri"/>
              </a:rPr>
              <a:t>%50-%80</a:t>
            </a:r>
            <a:r>
              <a:rPr dirty="0" sz="1200" spc="-15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00" spc="-10" b="1">
                <a:solidFill>
                  <a:srgbClr val="FFFFFF"/>
                </a:solidFill>
                <a:latin typeface="Calibri"/>
                <a:cs typeface="Calibri"/>
              </a:rPr>
              <a:t>aralığında, Tarım</a:t>
            </a:r>
            <a:r>
              <a:rPr dirty="0" sz="1200" spc="30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00" b="1">
                <a:solidFill>
                  <a:srgbClr val="FFFFFF"/>
                </a:solidFill>
                <a:latin typeface="Calibri"/>
                <a:cs typeface="Calibri"/>
              </a:rPr>
              <a:t>ürünlerinde</a:t>
            </a:r>
            <a:r>
              <a:rPr dirty="0" sz="1200" spc="-25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00" b="1">
                <a:solidFill>
                  <a:srgbClr val="FFFFFF"/>
                </a:solidFill>
                <a:latin typeface="Calibri"/>
                <a:cs typeface="Calibri"/>
              </a:rPr>
              <a:t>%40-%80</a:t>
            </a:r>
            <a:r>
              <a:rPr dirty="0" sz="1200" spc="-25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00" spc="-10" b="1">
                <a:solidFill>
                  <a:srgbClr val="FFFFFF"/>
                </a:solidFill>
                <a:latin typeface="Calibri"/>
                <a:cs typeface="Calibri"/>
              </a:rPr>
              <a:t>aralığında,</a:t>
            </a:r>
            <a:endParaRPr sz="1200">
              <a:latin typeface="Calibri"/>
              <a:cs typeface="Calibri"/>
            </a:endParaRPr>
          </a:p>
          <a:p>
            <a:pPr algn="ctr" marL="8255">
              <a:lnSpc>
                <a:spcPct val="100000"/>
              </a:lnSpc>
            </a:pPr>
            <a:r>
              <a:rPr dirty="0" sz="1200" spc="-10" b="1">
                <a:solidFill>
                  <a:srgbClr val="FFFFFF"/>
                </a:solidFill>
                <a:latin typeface="Calibri"/>
                <a:cs typeface="Calibri"/>
              </a:rPr>
              <a:t>Tekstil</a:t>
            </a:r>
            <a:r>
              <a:rPr dirty="0" sz="1200" spc="-45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00" b="1">
                <a:solidFill>
                  <a:srgbClr val="FFFFFF"/>
                </a:solidFill>
                <a:latin typeface="Calibri"/>
                <a:cs typeface="Calibri"/>
              </a:rPr>
              <a:t>ve Konfeksiyon</a:t>
            </a:r>
            <a:r>
              <a:rPr dirty="0" sz="1200" spc="-45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00" b="1">
                <a:solidFill>
                  <a:srgbClr val="FFFFFF"/>
                </a:solidFill>
                <a:latin typeface="Calibri"/>
                <a:cs typeface="Calibri"/>
              </a:rPr>
              <a:t>ürünlerinde %60-%70</a:t>
            </a:r>
            <a:r>
              <a:rPr dirty="0" sz="1200" spc="5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00" spc="-10" b="1">
                <a:solidFill>
                  <a:srgbClr val="FFFFFF"/>
                </a:solidFill>
                <a:latin typeface="Calibri"/>
                <a:cs typeface="Calibri"/>
              </a:rPr>
              <a:t>aralığında</a:t>
            </a:r>
            <a:endParaRPr sz="1200">
              <a:latin typeface="Calibri"/>
              <a:cs typeface="Calibri"/>
            </a:endParaRPr>
          </a:p>
          <a:p>
            <a:pPr algn="ctr">
              <a:lnSpc>
                <a:spcPts val="950"/>
              </a:lnSpc>
              <a:spcBef>
                <a:spcPts val="40"/>
              </a:spcBef>
            </a:pPr>
            <a:r>
              <a:rPr dirty="0" sz="800" i="1">
                <a:solidFill>
                  <a:srgbClr val="FFFFFF"/>
                </a:solidFill>
                <a:latin typeface="Calibri"/>
                <a:cs typeface="Calibri"/>
              </a:rPr>
              <a:t>olmak</a:t>
            </a:r>
            <a:r>
              <a:rPr dirty="0" sz="800" spc="-10" i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800" i="1">
                <a:solidFill>
                  <a:srgbClr val="FFFFFF"/>
                </a:solidFill>
                <a:latin typeface="Calibri"/>
                <a:cs typeface="Calibri"/>
              </a:rPr>
              <a:t>üzere</a:t>
            </a:r>
            <a:r>
              <a:rPr dirty="0" sz="800" spc="150" i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800" i="1">
                <a:solidFill>
                  <a:srgbClr val="FFFFFF"/>
                </a:solidFill>
                <a:latin typeface="Calibri"/>
                <a:cs typeface="Calibri"/>
              </a:rPr>
              <a:t>29.12.2021</a:t>
            </a:r>
            <a:r>
              <a:rPr dirty="0" sz="800" spc="30" i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800" i="1">
                <a:solidFill>
                  <a:srgbClr val="FFFFFF"/>
                </a:solidFill>
                <a:latin typeface="Calibri"/>
                <a:cs typeface="Calibri"/>
              </a:rPr>
              <a:t>tarihli</a:t>
            </a:r>
            <a:r>
              <a:rPr dirty="0" sz="800" spc="40" i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800" i="1">
                <a:solidFill>
                  <a:srgbClr val="FFFFFF"/>
                </a:solidFill>
                <a:latin typeface="Calibri"/>
                <a:cs typeface="Calibri"/>
              </a:rPr>
              <a:t>Bakanlık</a:t>
            </a:r>
            <a:r>
              <a:rPr dirty="0" sz="800" spc="-5" i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800" i="1">
                <a:solidFill>
                  <a:srgbClr val="FFFFFF"/>
                </a:solidFill>
                <a:latin typeface="Calibri"/>
                <a:cs typeface="Calibri"/>
              </a:rPr>
              <a:t>Makamı</a:t>
            </a:r>
            <a:r>
              <a:rPr dirty="0" sz="800" spc="35" i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800" i="1">
                <a:solidFill>
                  <a:srgbClr val="FFFFFF"/>
                </a:solidFill>
                <a:latin typeface="Calibri"/>
                <a:cs typeface="Calibri"/>
              </a:rPr>
              <a:t>onayı</a:t>
            </a:r>
            <a:r>
              <a:rPr dirty="0" sz="800" spc="40" i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800" spc="-20" i="1">
                <a:solidFill>
                  <a:srgbClr val="FFFFFF"/>
                </a:solidFill>
                <a:latin typeface="Calibri"/>
                <a:cs typeface="Calibri"/>
              </a:rPr>
              <a:t>ve</a:t>
            </a:r>
            <a:r>
              <a:rPr dirty="0" sz="800" spc="-35" i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800" i="1">
                <a:solidFill>
                  <a:srgbClr val="FFFFFF"/>
                </a:solidFill>
                <a:latin typeface="Calibri"/>
                <a:cs typeface="Calibri"/>
              </a:rPr>
              <a:t>ilgili</a:t>
            </a:r>
            <a:r>
              <a:rPr dirty="0" sz="800" spc="40" i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800" spc="-10" i="1">
                <a:solidFill>
                  <a:srgbClr val="FFFFFF"/>
                </a:solidFill>
                <a:latin typeface="Calibri"/>
                <a:cs typeface="Calibri"/>
              </a:rPr>
              <a:t>sektör</a:t>
            </a:r>
            <a:r>
              <a:rPr dirty="0" sz="800" spc="10" i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800" i="1">
                <a:solidFill>
                  <a:srgbClr val="FFFFFF"/>
                </a:solidFill>
                <a:latin typeface="Calibri"/>
                <a:cs typeface="Calibri"/>
              </a:rPr>
              <a:t>genelgeleri</a:t>
            </a:r>
            <a:r>
              <a:rPr dirty="0" sz="800" spc="210" i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800" spc="-25" i="1">
                <a:solidFill>
                  <a:srgbClr val="FFFFFF"/>
                </a:solidFill>
                <a:latin typeface="Calibri"/>
                <a:cs typeface="Calibri"/>
              </a:rPr>
              <a:t>ile</a:t>
            </a:r>
            <a:endParaRPr sz="800">
              <a:latin typeface="Calibri"/>
              <a:cs typeface="Calibri"/>
            </a:endParaRPr>
          </a:p>
          <a:p>
            <a:pPr algn="ctr" marL="3810">
              <a:lnSpc>
                <a:spcPts val="950"/>
              </a:lnSpc>
            </a:pPr>
            <a:r>
              <a:rPr dirty="0" sz="800" spc="-10" i="1">
                <a:solidFill>
                  <a:srgbClr val="FFFFFF"/>
                </a:solidFill>
                <a:latin typeface="Calibri"/>
                <a:cs typeface="Calibri"/>
              </a:rPr>
              <a:t>belirlenmiştir.</a:t>
            </a:r>
            <a:endParaRPr sz="8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8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00"/>
              </a:spcBef>
            </a:pPr>
            <a:endParaRPr sz="800">
              <a:latin typeface="Calibri"/>
              <a:cs typeface="Calibri"/>
            </a:endParaRPr>
          </a:p>
          <a:p>
            <a:pPr algn="ctr" marL="12700" marR="6985" indent="17780">
              <a:lnSpc>
                <a:spcPct val="99000"/>
              </a:lnSpc>
            </a:pPr>
            <a:r>
              <a:rPr dirty="0" sz="1200" spc="-20" b="1">
                <a:solidFill>
                  <a:srgbClr val="FFFFFF"/>
                </a:solidFill>
                <a:latin typeface="Calibri"/>
                <a:cs typeface="Calibri"/>
              </a:rPr>
              <a:t>Yurt</a:t>
            </a:r>
            <a:r>
              <a:rPr dirty="0" sz="1200" spc="-65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00" b="1">
                <a:solidFill>
                  <a:srgbClr val="FFFFFF"/>
                </a:solidFill>
                <a:latin typeface="Calibri"/>
                <a:cs typeface="Calibri"/>
              </a:rPr>
              <a:t>içi alım</a:t>
            </a:r>
            <a:r>
              <a:rPr dirty="0" sz="1200" spc="25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00" b="1">
                <a:solidFill>
                  <a:srgbClr val="FFFFFF"/>
                </a:solidFill>
                <a:latin typeface="Calibri"/>
                <a:cs typeface="Calibri"/>
              </a:rPr>
              <a:t>gerçekleştirildiğinde</a:t>
            </a:r>
            <a:r>
              <a:rPr dirty="0" sz="1200" spc="-30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00" spc="-10" b="1">
                <a:solidFill>
                  <a:srgbClr val="FFFFFF"/>
                </a:solidFill>
                <a:latin typeface="Calibri"/>
                <a:cs typeface="Calibri"/>
              </a:rPr>
              <a:t>DKO</a:t>
            </a:r>
            <a:r>
              <a:rPr dirty="0" sz="1200" spc="-20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00" spc="-10" b="1">
                <a:solidFill>
                  <a:srgbClr val="FFFFFF"/>
                </a:solidFill>
                <a:latin typeface="Calibri"/>
                <a:cs typeface="Calibri"/>
              </a:rPr>
              <a:t>aranmamaktadır. </a:t>
            </a:r>
            <a:r>
              <a:rPr dirty="0" sz="1050" i="1">
                <a:solidFill>
                  <a:srgbClr val="FFFFFF"/>
                </a:solidFill>
                <a:latin typeface="Calibri"/>
                <a:cs typeface="Calibri"/>
              </a:rPr>
              <a:t>Bu</a:t>
            </a:r>
            <a:r>
              <a:rPr dirty="0" sz="1050" spc="65" i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050" i="1">
                <a:solidFill>
                  <a:srgbClr val="FFFFFF"/>
                </a:solidFill>
                <a:latin typeface="Calibri"/>
                <a:cs typeface="Calibri"/>
              </a:rPr>
              <a:t>durum</a:t>
            </a:r>
            <a:r>
              <a:rPr dirty="0" sz="1050" spc="-45" i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050" i="1">
                <a:solidFill>
                  <a:srgbClr val="FFFFFF"/>
                </a:solidFill>
                <a:latin typeface="Calibri"/>
                <a:cs typeface="Calibri"/>
              </a:rPr>
              <a:t>yurt</a:t>
            </a:r>
            <a:r>
              <a:rPr dirty="0" sz="1050" spc="-50" i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050" spc="-10" i="1">
                <a:solidFill>
                  <a:srgbClr val="FFFFFF"/>
                </a:solidFill>
                <a:latin typeface="Calibri"/>
                <a:cs typeface="Calibri"/>
              </a:rPr>
              <a:t>içi</a:t>
            </a:r>
            <a:r>
              <a:rPr dirty="0" sz="1050" spc="5" i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050" i="1">
                <a:solidFill>
                  <a:srgbClr val="FFFFFF"/>
                </a:solidFill>
                <a:latin typeface="Calibri"/>
                <a:cs typeface="Calibri"/>
              </a:rPr>
              <a:t>alımı tercih</a:t>
            </a:r>
            <a:r>
              <a:rPr dirty="0" sz="1050" spc="70" i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050" i="1">
                <a:solidFill>
                  <a:srgbClr val="FFFFFF"/>
                </a:solidFill>
                <a:latin typeface="Calibri"/>
                <a:cs typeface="Calibri"/>
              </a:rPr>
              <a:t>bakımından</a:t>
            </a:r>
            <a:r>
              <a:rPr dirty="0" sz="1050" spc="-25" i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050" i="1">
                <a:solidFill>
                  <a:srgbClr val="FFFFFF"/>
                </a:solidFill>
                <a:latin typeface="Calibri"/>
                <a:cs typeface="Calibri"/>
              </a:rPr>
              <a:t>bir</a:t>
            </a:r>
            <a:r>
              <a:rPr dirty="0" sz="1050" spc="-65" i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050" i="1">
                <a:solidFill>
                  <a:srgbClr val="FFFFFF"/>
                </a:solidFill>
                <a:latin typeface="Calibri"/>
                <a:cs typeface="Calibri"/>
              </a:rPr>
              <a:t>teşvik</a:t>
            </a:r>
            <a:r>
              <a:rPr dirty="0" sz="1050" spc="-35" i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050" i="1">
                <a:solidFill>
                  <a:srgbClr val="FFFFFF"/>
                </a:solidFill>
                <a:latin typeface="Calibri"/>
                <a:cs typeface="Calibri"/>
              </a:rPr>
              <a:t>unsuru</a:t>
            </a:r>
            <a:r>
              <a:rPr dirty="0" sz="1050" spc="-25" i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050" spc="-10" i="1">
                <a:solidFill>
                  <a:srgbClr val="FFFFFF"/>
                </a:solidFill>
                <a:latin typeface="Calibri"/>
                <a:cs typeface="Calibri"/>
              </a:rPr>
              <a:t>olarak</a:t>
            </a:r>
            <a:r>
              <a:rPr dirty="0" sz="1050" spc="-10" i="1">
                <a:solidFill>
                  <a:srgbClr val="FFFFFF"/>
                </a:solidFill>
                <a:latin typeface="Calibri"/>
                <a:cs typeface="Calibri"/>
              </a:rPr>
              <a:t> görülmektedir.</a:t>
            </a:r>
            <a:endParaRPr sz="1050">
              <a:latin typeface="Calibri"/>
              <a:cs typeface="Calibri"/>
            </a:endParaRPr>
          </a:p>
        </p:txBody>
      </p:sp>
      <p:sp>
        <p:nvSpPr>
          <p:cNvPr id="32" name="object 32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38100">
              <a:lnSpc>
                <a:spcPts val="980"/>
              </a:lnSpc>
            </a:pPr>
            <a:r>
              <a:rPr dirty="0" spc="-25"/>
              <a:t>26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626865" y="897953"/>
            <a:ext cx="4944745" cy="387985"/>
          </a:xfrm>
          <a:prstGeom prst="rect">
            <a:avLst/>
          </a:prstGeom>
        </p:spPr>
        <p:txBody>
          <a:bodyPr wrap="square" lIns="0" tIns="158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dirty="0" sz="2350" spc="-180" b="1">
                <a:solidFill>
                  <a:srgbClr val="1F3863"/>
                </a:solidFill>
                <a:latin typeface="Tahoma"/>
                <a:cs typeface="Tahoma"/>
              </a:rPr>
              <a:t>DAHİLDE</a:t>
            </a:r>
            <a:r>
              <a:rPr dirty="0" sz="2350" spc="65" b="1">
                <a:solidFill>
                  <a:srgbClr val="1F3863"/>
                </a:solidFill>
                <a:latin typeface="Tahoma"/>
                <a:cs typeface="Tahoma"/>
              </a:rPr>
              <a:t> </a:t>
            </a:r>
            <a:r>
              <a:rPr dirty="0" sz="2350" spc="-250" b="1">
                <a:solidFill>
                  <a:srgbClr val="1F3863"/>
                </a:solidFill>
                <a:latin typeface="Tahoma"/>
                <a:cs typeface="Tahoma"/>
              </a:rPr>
              <a:t>İŞLEME</a:t>
            </a:r>
            <a:r>
              <a:rPr dirty="0" sz="2350" spc="15" b="1">
                <a:solidFill>
                  <a:srgbClr val="1F3863"/>
                </a:solidFill>
                <a:latin typeface="Tahoma"/>
                <a:cs typeface="Tahoma"/>
              </a:rPr>
              <a:t> </a:t>
            </a:r>
            <a:r>
              <a:rPr dirty="0" sz="2350" spc="-260" b="1">
                <a:solidFill>
                  <a:srgbClr val="1F3863"/>
                </a:solidFill>
                <a:latin typeface="Tahoma"/>
                <a:cs typeface="Tahoma"/>
              </a:rPr>
              <a:t>REJİMİ</a:t>
            </a:r>
            <a:r>
              <a:rPr dirty="0" sz="2350" spc="80" b="1">
                <a:solidFill>
                  <a:srgbClr val="1F3863"/>
                </a:solidFill>
                <a:latin typeface="Tahoma"/>
                <a:cs typeface="Tahoma"/>
              </a:rPr>
              <a:t> </a:t>
            </a:r>
            <a:r>
              <a:rPr dirty="0" sz="2350" spc="-185" b="1">
                <a:solidFill>
                  <a:srgbClr val="1F3863"/>
                </a:solidFill>
                <a:latin typeface="Tahoma"/>
                <a:cs typeface="Tahoma"/>
              </a:rPr>
              <a:t>KULLANIMI</a:t>
            </a:r>
            <a:endParaRPr sz="2350">
              <a:latin typeface="Tahoma"/>
              <a:cs typeface="Tahoma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014215" y="1746504"/>
            <a:ext cx="4768595" cy="1293876"/>
          </a:xfrm>
          <a:prstGeom prst="rect">
            <a:avLst/>
          </a:prstGeom>
        </p:spPr>
      </p:pic>
      <p:sp>
        <p:nvSpPr>
          <p:cNvPr id="4" name="object 4" descr="$PPTXTitle"/>
          <p:cNvSpPr txBox="1">
            <a:spLocks noGrp="1"/>
          </p:cNvSpPr>
          <p:nvPr>
            <p:ph type="title"/>
          </p:nvPr>
        </p:nvSpPr>
        <p:spPr>
          <a:xfrm>
            <a:off x="4966334" y="2072767"/>
            <a:ext cx="3505835" cy="542290"/>
          </a:xfrm>
          <a:prstGeom prst="rect"/>
        </p:spPr>
        <p:txBody>
          <a:bodyPr wrap="square" lIns="0" tIns="1714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dirty="0" sz="3350">
                <a:solidFill>
                  <a:srgbClr val="1F3863"/>
                </a:solidFill>
                <a:latin typeface="Calibri"/>
                <a:cs typeface="Calibri"/>
              </a:rPr>
              <a:t>I</a:t>
            </a:r>
            <a:r>
              <a:rPr dirty="0" sz="3350" spc="15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3350">
                <a:solidFill>
                  <a:srgbClr val="1F3863"/>
                </a:solidFill>
                <a:latin typeface="Calibri"/>
                <a:cs typeface="Calibri"/>
              </a:rPr>
              <a:t>-</a:t>
            </a:r>
            <a:r>
              <a:rPr dirty="0" sz="3350" spc="2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3350">
                <a:solidFill>
                  <a:srgbClr val="1F3863"/>
                </a:solidFill>
                <a:latin typeface="Calibri"/>
                <a:cs typeface="Calibri"/>
              </a:rPr>
              <a:t>İthalat</a:t>
            </a:r>
            <a:r>
              <a:rPr dirty="0" sz="3350" spc="11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3350" spc="-290" b="0">
                <a:solidFill>
                  <a:srgbClr val="1F3863"/>
                </a:solidFill>
                <a:latin typeface="Wingdings"/>
                <a:cs typeface="Wingdings"/>
              </a:rPr>
              <a:t></a:t>
            </a:r>
            <a:r>
              <a:rPr dirty="0" sz="3350" spc="-110" b="0">
                <a:solidFill>
                  <a:srgbClr val="1F3863"/>
                </a:solidFill>
                <a:latin typeface="Times New Roman"/>
                <a:cs typeface="Times New Roman"/>
              </a:rPr>
              <a:t> </a:t>
            </a:r>
            <a:r>
              <a:rPr dirty="0" sz="3350" spc="-10">
                <a:solidFill>
                  <a:srgbClr val="1F3863"/>
                </a:solidFill>
                <a:latin typeface="Calibri"/>
                <a:cs typeface="Calibri"/>
              </a:rPr>
              <a:t>İhracat</a:t>
            </a:r>
            <a:endParaRPr sz="3350">
              <a:latin typeface="Calibri"/>
              <a:cs typeface="Calibri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3430396" y="1775841"/>
            <a:ext cx="1240790" cy="1241425"/>
            <a:chOff x="3430396" y="1775841"/>
            <a:chExt cx="1240790" cy="1241425"/>
          </a:xfrm>
        </p:grpSpPr>
        <p:sp>
          <p:nvSpPr>
            <p:cNvPr id="6" name="object 6"/>
            <p:cNvSpPr/>
            <p:nvPr/>
          </p:nvSpPr>
          <p:spPr>
            <a:xfrm>
              <a:off x="3433571" y="1779016"/>
              <a:ext cx="1234440" cy="1235075"/>
            </a:xfrm>
            <a:custGeom>
              <a:avLst/>
              <a:gdLst/>
              <a:ahLst/>
              <a:cxnLst/>
              <a:rect l="l" t="t" r="r" b="b"/>
              <a:pathLst>
                <a:path w="1234439" h="1235075">
                  <a:moveTo>
                    <a:pt x="617219" y="0"/>
                  </a:moveTo>
                  <a:lnTo>
                    <a:pt x="568986" y="1857"/>
                  </a:lnTo>
                  <a:lnTo>
                    <a:pt x="521767" y="7336"/>
                  </a:lnTo>
                  <a:lnTo>
                    <a:pt x="475701" y="16302"/>
                  </a:lnTo>
                  <a:lnTo>
                    <a:pt x="430924" y="28616"/>
                  </a:lnTo>
                  <a:lnTo>
                    <a:pt x="387574" y="44141"/>
                  </a:lnTo>
                  <a:lnTo>
                    <a:pt x="345788" y="62740"/>
                  </a:lnTo>
                  <a:lnTo>
                    <a:pt x="305703" y="84276"/>
                  </a:lnTo>
                  <a:lnTo>
                    <a:pt x="267456" y="108612"/>
                  </a:lnTo>
                  <a:lnTo>
                    <a:pt x="231185" y="135610"/>
                  </a:lnTo>
                  <a:lnTo>
                    <a:pt x="197028" y="165134"/>
                  </a:lnTo>
                  <a:lnTo>
                    <a:pt x="165120" y="197046"/>
                  </a:lnTo>
                  <a:lnTo>
                    <a:pt x="135600" y="231209"/>
                  </a:lnTo>
                  <a:lnTo>
                    <a:pt x="108605" y="267486"/>
                  </a:lnTo>
                  <a:lnTo>
                    <a:pt x="84271" y="305740"/>
                  </a:lnTo>
                  <a:lnTo>
                    <a:pt x="62737" y="345834"/>
                  </a:lnTo>
                  <a:lnTo>
                    <a:pt x="44139" y="387630"/>
                  </a:lnTo>
                  <a:lnTo>
                    <a:pt x="28615" y="430991"/>
                  </a:lnTo>
                  <a:lnTo>
                    <a:pt x="16301" y="475781"/>
                  </a:lnTo>
                  <a:lnTo>
                    <a:pt x="7336" y="521861"/>
                  </a:lnTo>
                  <a:lnTo>
                    <a:pt x="1857" y="569096"/>
                  </a:lnTo>
                  <a:lnTo>
                    <a:pt x="0" y="617347"/>
                  </a:lnTo>
                  <a:lnTo>
                    <a:pt x="1857" y="665581"/>
                  </a:lnTo>
                  <a:lnTo>
                    <a:pt x="7336" y="712802"/>
                  </a:lnTo>
                  <a:lnTo>
                    <a:pt x="16301" y="758872"/>
                  </a:lnTo>
                  <a:lnTo>
                    <a:pt x="28615" y="803654"/>
                  </a:lnTo>
                  <a:lnTo>
                    <a:pt x="44139" y="847010"/>
                  </a:lnTo>
                  <a:lnTo>
                    <a:pt x="62737" y="888804"/>
                  </a:lnTo>
                  <a:lnTo>
                    <a:pt x="84271" y="928896"/>
                  </a:lnTo>
                  <a:lnTo>
                    <a:pt x="108605" y="967151"/>
                  </a:lnTo>
                  <a:lnTo>
                    <a:pt x="135600" y="1003431"/>
                  </a:lnTo>
                  <a:lnTo>
                    <a:pt x="165120" y="1037597"/>
                  </a:lnTo>
                  <a:lnTo>
                    <a:pt x="197028" y="1069514"/>
                  </a:lnTo>
                  <a:lnTo>
                    <a:pt x="231185" y="1099043"/>
                  </a:lnTo>
                  <a:lnTo>
                    <a:pt x="267456" y="1126047"/>
                  </a:lnTo>
                  <a:lnTo>
                    <a:pt x="305703" y="1150389"/>
                  </a:lnTo>
                  <a:lnTo>
                    <a:pt x="345788" y="1171931"/>
                  </a:lnTo>
                  <a:lnTo>
                    <a:pt x="387574" y="1190536"/>
                  </a:lnTo>
                  <a:lnTo>
                    <a:pt x="430924" y="1206066"/>
                  </a:lnTo>
                  <a:lnTo>
                    <a:pt x="475701" y="1218385"/>
                  </a:lnTo>
                  <a:lnTo>
                    <a:pt x="521767" y="1227353"/>
                  </a:lnTo>
                  <a:lnTo>
                    <a:pt x="568986" y="1232836"/>
                  </a:lnTo>
                  <a:lnTo>
                    <a:pt x="617219" y="1234694"/>
                  </a:lnTo>
                  <a:lnTo>
                    <a:pt x="665453" y="1232836"/>
                  </a:lnTo>
                  <a:lnTo>
                    <a:pt x="712672" y="1227353"/>
                  </a:lnTo>
                  <a:lnTo>
                    <a:pt x="758738" y="1218385"/>
                  </a:lnTo>
                  <a:lnTo>
                    <a:pt x="803515" y="1206066"/>
                  </a:lnTo>
                  <a:lnTo>
                    <a:pt x="846865" y="1190536"/>
                  </a:lnTo>
                  <a:lnTo>
                    <a:pt x="888651" y="1171931"/>
                  </a:lnTo>
                  <a:lnTo>
                    <a:pt x="928736" y="1150389"/>
                  </a:lnTo>
                  <a:lnTo>
                    <a:pt x="966983" y="1126047"/>
                  </a:lnTo>
                  <a:lnTo>
                    <a:pt x="1003254" y="1099043"/>
                  </a:lnTo>
                  <a:lnTo>
                    <a:pt x="1037411" y="1069514"/>
                  </a:lnTo>
                  <a:lnTo>
                    <a:pt x="1069319" y="1037597"/>
                  </a:lnTo>
                  <a:lnTo>
                    <a:pt x="1098839" y="1003431"/>
                  </a:lnTo>
                  <a:lnTo>
                    <a:pt x="1125834" y="967151"/>
                  </a:lnTo>
                  <a:lnTo>
                    <a:pt x="1150168" y="928896"/>
                  </a:lnTo>
                  <a:lnTo>
                    <a:pt x="1171702" y="888804"/>
                  </a:lnTo>
                  <a:lnTo>
                    <a:pt x="1190300" y="847010"/>
                  </a:lnTo>
                  <a:lnTo>
                    <a:pt x="1205824" y="803654"/>
                  </a:lnTo>
                  <a:lnTo>
                    <a:pt x="1218138" y="758872"/>
                  </a:lnTo>
                  <a:lnTo>
                    <a:pt x="1227103" y="712802"/>
                  </a:lnTo>
                  <a:lnTo>
                    <a:pt x="1232582" y="665581"/>
                  </a:lnTo>
                  <a:lnTo>
                    <a:pt x="1234439" y="617347"/>
                  </a:lnTo>
                  <a:lnTo>
                    <a:pt x="1232582" y="569096"/>
                  </a:lnTo>
                  <a:lnTo>
                    <a:pt x="1227103" y="521861"/>
                  </a:lnTo>
                  <a:lnTo>
                    <a:pt x="1218138" y="475781"/>
                  </a:lnTo>
                  <a:lnTo>
                    <a:pt x="1205824" y="430991"/>
                  </a:lnTo>
                  <a:lnTo>
                    <a:pt x="1190300" y="387630"/>
                  </a:lnTo>
                  <a:lnTo>
                    <a:pt x="1171702" y="345834"/>
                  </a:lnTo>
                  <a:lnTo>
                    <a:pt x="1150168" y="305740"/>
                  </a:lnTo>
                  <a:lnTo>
                    <a:pt x="1125834" y="267486"/>
                  </a:lnTo>
                  <a:lnTo>
                    <a:pt x="1098839" y="231209"/>
                  </a:lnTo>
                  <a:lnTo>
                    <a:pt x="1069319" y="197046"/>
                  </a:lnTo>
                  <a:lnTo>
                    <a:pt x="1037411" y="165134"/>
                  </a:lnTo>
                  <a:lnTo>
                    <a:pt x="1003254" y="135610"/>
                  </a:lnTo>
                  <a:lnTo>
                    <a:pt x="966983" y="108612"/>
                  </a:lnTo>
                  <a:lnTo>
                    <a:pt x="928736" y="84276"/>
                  </a:lnTo>
                  <a:lnTo>
                    <a:pt x="888651" y="62740"/>
                  </a:lnTo>
                  <a:lnTo>
                    <a:pt x="846865" y="44141"/>
                  </a:lnTo>
                  <a:lnTo>
                    <a:pt x="803515" y="28616"/>
                  </a:lnTo>
                  <a:lnTo>
                    <a:pt x="758738" y="16302"/>
                  </a:lnTo>
                  <a:lnTo>
                    <a:pt x="712672" y="7336"/>
                  </a:lnTo>
                  <a:lnTo>
                    <a:pt x="665453" y="1857"/>
                  </a:lnTo>
                  <a:lnTo>
                    <a:pt x="617219" y="0"/>
                  </a:lnTo>
                  <a:close/>
                </a:path>
              </a:pathLst>
            </a:custGeom>
            <a:solidFill>
              <a:srgbClr val="D9AC6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" name="object 7"/>
            <p:cNvSpPr/>
            <p:nvPr/>
          </p:nvSpPr>
          <p:spPr>
            <a:xfrm>
              <a:off x="3433571" y="1779016"/>
              <a:ext cx="1234440" cy="1235075"/>
            </a:xfrm>
            <a:custGeom>
              <a:avLst/>
              <a:gdLst/>
              <a:ahLst/>
              <a:cxnLst/>
              <a:rect l="l" t="t" r="r" b="b"/>
              <a:pathLst>
                <a:path w="1234439" h="1235075">
                  <a:moveTo>
                    <a:pt x="0" y="617347"/>
                  </a:moveTo>
                  <a:lnTo>
                    <a:pt x="1857" y="569096"/>
                  </a:lnTo>
                  <a:lnTo>
                    <a:pt x="7336" y="521861"/>
                  </a:lnTo>
                  <a:lnTo>
                    <a:pt x="16301" y="475781"/>
                  </a:lnTo>
                  <a:lnTo>
                    <a:pt x="28615" y="430991"/>
                  </a:lnTo>
                  <a:lnTo>
                    <a:pt x="44139" y="387630"/>
                  </a:lnTo>
                  <a:lnTo>
                    <a:pt x="62737" y="345834"/>
                  </a:lnTo>
                  <a:lnTo>
                    <a:pt x="84271" y="305740"/>
                  </a:lnTo>
                  <a:lnTo>
                    <a:pt x="108605" y="267486"/>
                  </a:lnTo>
                  <a:lnTo>
                    <a:pt x="135600" y="231209"/>
                  </a:lnTo>
                  <a:lnTo>
                    <a:pt x="165120" y="197046"/>
                  </a:lnTo>
                  <a:lnTo>
                    <a:pt x="197028" y="165134"/>
                  </a:lnTo>
                  <a:lnTo>
                    <a:pt x="231185" y="135610"/>
                  </a:lnTo>
                  <a:lnTo>
                    <a:pt x="267456" y="108612"/>
                  </a:lnTo>
                  <a:lnTo>
                    <a:pt x="305703" y="84276"/>
                  </a:lnTo>
                  <a:lnTo>
                    <a:pt x="345788" y="62740"/>
                  </a:lnTo>
                  <a:lnTo>
                    <a:pt x="387574" y="44141"/>
                  </a:lnTo>
                  <a:lnTo>
                    <a:pt x="430924" y="28616"/>
                  </a:lnTo>
                  <a:lnTo>
                    <a:pt x="475701" y="16302"/>
                  </a:lnTo>
                  <a:lnTo>
                    <a:pt x="521767" y="7336"/>
                  </a:lnTo>
                  <a:lnTo>
                    <a:pt x="568986" y="1857"/>
                  </a:lnTo>
                  <a:lnTo>
                    <a:pt x="617219" y="0"/>
                  </a:lnTo>
                  <a:lnTo>
                    <a:pt x="665453" y="1857"/>
                  </a:lnTo>
                  <a:lnTo>
                    <a:pt x="712672" y="7336"/>
                  </a:lnTo>
                  <a:lnTo>
                    <a:pt x="758738" y="16302"/>
                  </a:lnTo>
                  <a:lnTo>
                    <a:pt x="803515" y="28616"/>
                  </a:lnTo>
                  <a:lnTo>
                    <a:pt x="846865" y="44141"/>
                  </a:lnTo>
                  <a:lnTo>
                    <a:pt x="888651" y="62740"/>
                  </a:lnTo>
                  <a:lnTo>
                    <a:pt x="928736" y="84276"/>
                  </a:lnTo>
                  <a:lnTo>
                    <a:pt x="966983" y="108612"/>
                  </a:lnTo>
                  <a:lnTo>
                    <a:pt x="1003254" y="135610"/>
                  </a:lnTo>
                  <a:lnTo>
                    <a:pt x="1037411" y="165134"/>
                  </a:lnTo>
                  <a:lnTo>
                    <a:pt x="1069319" y="197046"/>
                  </a:lnTo>
                  <a:lnTo>
                    <a:pt x="1098839" y="231209"/>
                  </a:lnTo>
                  <a:lnTo>
                    <a:pt x="1125834" y="267486"/>
                  </a:lnTo>
                  <a:lnTo>
                    <a:pt x="1150168" y="305740"/>
                  </a:lnTo>
                  <a:lnTo>
                    <a:pt x="1171702" y="345834"/>
                  </a:lnTo>
                  <a:lnTo>
                    <a:pt x="1190300" y="387630"/>
                  </a:lnTo>
                  <a:lnTo>
                    <a:pt x="1205824" y="430991"/>
                  </a:lnTo>
                  <a:lnTo>
                    <a:pt x="1218138" y="475781"/>
                  </a:lnTo>
                  <a:lnTo>
                    <a:pt x="1227103" y="521861"/>
                  </a:lnTo>
                  <a:lnTo>
                    <a:pt x="1232582" y="569096"/>
                  </a:lnTo>
                  <a:lnTo>
                    <a:pt x="1234439" y="617347"/>
                  </a:lnTo>
                  <a:lnTo>
                    <a:pt x="1232582" y="665581"/>
                  </a:lnTo>
                  <a:lnTo>
                    <a:pt x="1227103" y="712802"/>
                  </a:lnTo>
                  <a:lnTo>
                    <a:pt x="1218138" y="758872"/>
                  </a:lnTo>
                  <a:lnTo>
                    <a:pt x="1205824" y="803654"/>
                  </a:lnTo>
                  <a:lnTo>
                    <a:pt x="1190300" y="847010"/>
                  </a:lnTo>
                  <a:lnTo>
                    <a:pt x="1171702" y="888804"/>
                  </a:lnTo>
                  <a:lnTo>
                    <a:pt x="1150168" y="928896"/>
                  </a:lnTo>
                  <a:lnTo>
                    <a:pt x="1125834" y="967151"/>
                  </a:lnTo>
                  <a:lnTo>
                    <a:pt x="1098839" y="1003431"/>
                  </a:lnTo>
                  <a:lnTo>
                    <a:pt x="1069319" y="1037597"/>
                  </a:lnTo>
                  <a:lnTo>
                    <a:pt x="1037411" y="1069514"/>
                  </a:lnTo>
                  <a:lnTo>
                    <a:pt x="1003254" y="1099043"/>
                  </a:lnTo>
                  <a:lnTo>
                    <a:pt x="966983" y="1126047"/>
                  </a:lnTo>
                  <a:lnTo>
                    <a:pt x="928736" y="1150389"/>
                  </a:lnTo>
                  <a:lnTo>
                    <a:pt x="888651" y="1171931"/>
                  </a:lnTo>
                  <a:lnTo>
                    <a:pt x="846865" y="1190536"/>
                  </a:lnTo>
                  <a:lnTo>
                    <a:pt x="803515" y="1206066"/>
                  </a:lnTo>
                  <a:lnTo>
                    <a:pt x="758738" y="1218385"/>
                  </a:lnTo>
                  <a:lnTo>
                    <a:pt x="712672" y="1227353"/>
                  </a:lnTo>
                  <a:lnTo>
                    <a:pt x="665453" y="1232836"/>
                  </a:lnTo>
                  <a:lnTo>
                    <a:pt x="617219" y="1234694"/>
                  </a:lnTo>
                  <a:lnTo>
                    <a:pt x="568986" y="1232836"/>
                  </a:lnTo>
                  <a:lnTo>
                    <a:pt x="521767" y="1227353"/>
                  </a:lnTo>
                  <a:lnTo>
                    <a:pt x="475701" y="1218385"/>
                  </a:lnTo>
                  <a:lnTo>
                    <a:pt x="430924" y="1206066"/>
                  </a:lnTo>
                  <a:lnTo>
                    <a:pt x="387574" y="1190536"/>
                  </a:lnTo>
                  <a:lnTo>
                    <a:pt x="345788" y="1171931"/>
                  </a:lnTo>
                  <a:lnTo>
                    <a:pt x="305703" y="1150389"/>
                  </a:lnTo>
                  <a:lnTo>
                    <a:pt x="267456" y="1126047"/>
                  </a:lnTo>
                  <a:lnTo>
                    <a:pt x="231185" y="1099043"/>
                  </a:lnTo>
                  <a:lnTo>
                    <a:pt x="197028" y="1069514"/>
                  </a:lnTo>
                  <a:lnTo>
                    <a:pt x="165120" y="1037597"/>
                  </a:lnTo>
                  <a:lnTo>
                    <a:pt x="135600" y="1003431"/>
                  </a:lnTo>
                  <a:lnTo>
                    <a:pt x="108605" y="967151"/>
                  </a:lnTo>
                  <a:lnTo>
                    <a:pt x="84271" y="928896"/>
                  </a:lnTo>
                  <a:lnTo>
                    <a:pt x="62737" y="888804"/>
                  </a:lnTo>
                  <a:lnTo>
                    <a:pt x="44139" y="847010"/>
                  </a:lnTo>
                  <a:lnTo>
                    <a:pt x="28615" y="803654"/>
                  </a:lnTo>
                  <a:lnTo>
                    <a:pt x="16301" y="758872"/>
                  </a:lnTo>
                  <a:lnTo>
                    <a:pt x="7336" y="712802"/>
                  </a:lnTo>
                  <a:lnTo>
                    <a:pt x="1857" y="665581"/>
                  </a:lnTo>
                  <a:lnTo>
                    <a:pt x="0" y="617347"/>
                  </a:lnTo>
                  <a:close/>
                </a:path>
              </a:pathLst>
            </a:custGeom>
            <a:ln w="6350">
              <a:solidFill>
                <a:srgbClr val="1F3863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8" name="object 8"/>
          <p:cNvGrpSpPr/>
          <p:nvPr/>
        </p:nvGrpSpPr>
        <p:grpSpPr>
          <a:xfrm>
            <a:off x="3430396" y="3355847"/>
            <a:ext cx="5352415" cy="1294130"/>
            <a:chOff x="3430396" y="3355847"/>
            <a:chExt cx="5352415" cy="1294130"/>
          </a:xfrm>
        </p:grpSpPr>
        <p:pic>
          <p:nvPicPr>
            <p:cNvPr id="9" name="object 9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014215" y="3355847"/>
              <a:ext cx="4768595" cy="1293876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3433571" y="3388740"/>
              <a:ext cx="1234440" cy="1235075"/>
            </a:xfrm>
            <a:custGeom>
              <a:avLst/>
              <a:gdLst/>
              <a:ahLst/>
              <a:cxnLst/>
              <a:rect l="l" t="t" r="r" b="b"/>
              <a:pathLst>
                <a:path w="1234439" h="1235075">
                  <a:moveTo>
                    <a:pt x="617219" y="0"/>
                  </a:moveTo>
                  <a:lnTo>
                    <a:pt x="568986" y="1857"/>
                  </a:lnTo>
                  <a:lnTo>
                    <a:pt x="521767" y="7336"/>
                  </a:lnTo>
                  <a:lnTo>
                    <a:pt x="475701" y="16302"/>
                  </a:lnTo>
                  <a:lnTo>
                    <a:pt x="430924" y="28616"/>
                  </a:lnTo>
                  <a:lnTo>
                    <a:pt x="387574" y="44141"/>
                  </a:lnTo>
                  <a:lnTo>
                    <a:pt x="345788" y="62740"/>
                  </a:lnTo>
                  <a:lnTo>
                    <a:pt x="305703" y="84276"/>
                  </a:lnTo>
                  <a:lnTo>
                    <a:pt x="267456" y="108612"/>
                  </a:lnTo>
                  <a:lnTo>
                    <a:pt x="231185" y="135610"/>
                  </a:lnTo>
                  <a:lnTo>
                    <a:pt x="197028" y="165134"/>
                  </a:lnTo>
                  <a:lnTo>
                    <a:pt x="165120" y="197046"/>
                  </a:lnTo>
                  <a:lnTo>
                    <a:pt x="135600" y="231209"/>
                  </a:lnTo>
                  <a:lnTo>
                    <a:pt x="108605" y="267486"/>
                  </a:lnTo>
                  <a:lnTo>
                    <a:pt x="84271" y="305740"/>
                  </a:lnTo>
                  <a:lnTo>
                    <a:pt x="62737" y="345834"/>
                  </a:lnTo>
                  <a:lnTo>
                    <a:pt x="44139" y="387630"/>
                  </a:lnTo>
                  <a:lnTo>
                    <a:pt x="28615" y="430991"/>
                  </a:lnTo>
                  <a:lnTo>
                    <a:pt x="16301" y="475781"/>
                  </a:lnTo>
                  <a:lnTo>
                    <a:pt x="7336" y="521861"/>
                  </a:lnTo>
                  <a:lnTo>
                    <a:pt x="1857" y="569096"/>
                  </a:lnTo>
                  <a:lnTo>
                    <a:pt x="0" y="617347"/>
                  </a:lnTo>
                  <a:lnTo>
                    <a:pt x="1857" y="665597"/>
                  </a:lnTo>
                  <a:lnTo>
                    <a:pt x="7336" y="712832"/>
                  </a:lnTo>
                  <a:lnTo>
                    <a:pt x="16301" y="758912"/>
                  </a:lnTo>
                  <a:lnTo>
                    <a:pt x="28615" y="803702"/>
                  </a:lnTo>
                  <a:lnTo>
                    <a:pt x="44139" y="847063"/>
                  </a:lnTo>
                  <a:lnTo>
                    <a:pt x="62737" y="888859"/>
                  </a:lnTo>
                  <a:lnTo>
                    <a:pt x="84271" y="928953"/>
                  </a:lnTo>
                  <a:lnTo>
                    <a:pt x="108605" y="967207"/>
                  </a:lnTo>
                  <a:lnTo>
                    <a:pt x="135600" y="1003484"/>
                  </a:lnTo>
                  <a:lnTo>
                    <a:pt x="165120" y="1037647"/>
                  </a:lnTo>
                  <a:lnTo>
                    <a:pt x="197028" y="1069559"/>
                  </a:lnTo>
                  <a:lnTo>
                    <a:pt x="231185" y="1099083"/>
                  </a:lnTo>
                  <a:lnTo>
                    <a:pt x="267456" y="1126081"/>
                  </a:lnTo>
                  <a:lnTo>
                    <a:pt x="305703" y="1150417"/>
                  </a:lnTo>
                  <a:lnTo>
                    <a:pt x="345788" y="1171953"/>
                  </a:lnTo>
                  <a:lnTo>
                    <a:pt x="387574" y="1190552"/>
                  </a:lnTo>
                  <a:lnTo>
                    <a:pt x="430924" y="1206077"/>
                  </a:lnTo>
                  <a:lnTo>
                    <a:pt x="475701" y="1218391"/>
                  </a:lnTo>
                  <a:lnTo>
                    <a:pt x="521767" y="1227357"/>
                  </a:lnTo>
                  <a:lnTo>
                    <a:pt x="568986" y="1232836"/>
                  </a:lnTo>
                  <a:lnTo>
                    <a:pt x="617219" y="1234694"/>
                  </a:lnTo>
                  <a:lnTo>
                    <a:pt x="665453" y="1232836"/>
                  </a:lnTo>
                  <a:lnTo>
                    <a:pt x="712672" y="1227357"/>
                  </a:lnTo>
                  <a:lnTo>
                    <a:pt x="758738" y="1218391"/>
                  </a:lnTo>
                  <a:lnTo>
                    <a:pt x="803515" y="1206077"/>
                  </a:lnTo>
                  <a:lnTo>
                    <a:pt x="846865" y="1190552"/>
                  </a:lnTo>
                  <a:lnTo>
                    <a:pt x="888651" y="1171953"/>
                  </a:lnTo>
                  <a:lnTo>
                    <a:pt x="928736" y="1150417"/>
                  </a:lnTo>
                  <a:lnTo>
                    <a:pt x="966983" y="1126081"/>
                  </a:lnTo>
                  <a:lnTo>
                    <a:pt x="1003254" y="1099083"/>
                  </a:lnTo>
                  <a:lnTo>
                    <a:pt x="1037411" y="1069559"/>
                  </a:lnTo>
                  <a:lnTo>
                    <a:pt x="1069319" y="1037647"/>
                  </a:lnTo>
                  <a:lnTo>
                    <a:pt x="1098839" y="1003484"/>
                  </a:lnTo>
                  <a:lnTo>
                    <a:pt x="1125834" y="967207"/>
                  </a:lnTo>
                  <a:lnTo>
                    <a:pt x="1150168" y="928953"/>
                  </a:lnTo>
                  <a:lnTo>
                    <a:pt x="1171702" y="888859"/>
                  </a:lnTo>
                  <a:lnTo>
                    <a:pt x="1190300" y="847063"/>
                  </a:lnTo>
                  <a:lnTo>
                    <a:pt x="1205824" y="803702"/>
                  </a:lnTo>
                  <a:lnTo>
                    <a:pt x="1218138" y="758912"/>
                  </a:lnTo>
                  <a:lnTo>
                    <a:pt x="1227103" y="712832"/>
                  </a:lnTo>
                  <a:lnTo>
                    <a:pt x="1232582" y="665597"/>
                  </a:lnTo>
                  <a:lnTo>
                    <a:pt x="1234439" y="617347"/>
                  </a:lnTo>
                  <a:lnTo>
                    <a:pt x="1232582" y="569096"/>
                  </a:lnTo>
                  <a:lnTo>
                    <a:pt x="1227103" y="521861"/>
                  </a:lnTo>
                  <a:lnTo>
                    <a:pt x="1218138" y="475781"/>
                  </a:lnTo>
                  <a:lnTo>
                    <a:pt x="1205824" y="430991"/>
                  </a:lnTo>
                  <a:lnTo>
                    <a:pt x="1190300" y="387630"/>
                  </a:lnTo>
                  <a:lnTo>
                    <a:pt x="1171702" y="345834"/>
                  </a:lnTo>
                  <a:lnTo>
                    <a:pt x="1150168" y="305740"/>
                  </a:lnTo>
                  <a:lnTo>
                    <a:pt x="1125834" y="267486"/>
                  </a:lnTo>
                  <a:lnTo>
                    <a:pt x="1098839" y="231209"/>
                  </a:lnTo>
                  <a:lnTo>
                    <a:pt x="1069319" y="197046"/>
                  </a:lnTo>
                  <a:lnTo>
                    <a:pt x="1037411" y="165134"/>
                  </a:lnTo>
                  <a:lnTo>
                    <a:pt x="1003254" y="135610"/>
                  </a:lnTo>
                  <a:lnTo>
                    <a:pt x="966983" y="108612"/>
                  </a:lnTo>
                  <a:lnTo>
                    <a:pt x="928736" y="84276"/>
                  </a:lnTo>
                  <a:lnTo>
                    <a:pt x="888651" y="62740"/>
                  </a:lnTo>
                  <a:lnTo>
                    <a:pt x="846865" y="44141"/>
                  </a:lnTo>
                  <a:lnTo>
                    <a:pt x="803515" y="28616"/>
                  </a:lnTo>
                  <a:lnTo>
                    <a:pt x="758738" y="16302"/>
                  </a:lnTo>
                  <a:lnTo>
                    <a:pt x="712672" y="7336"/>
                  </a:lnTo>
                  <a:lnTo>
                    <a:pt x="665453" y="1857"/>
                  </a:lnTo>
                  <a:lnTo>
                    <a:pt x="617219" y="0"/>
                  </a:lnTo>
                  <a:close/>
                </a:path>
              </a:pathLst>
            </a:custGeom>
            <a:solidFill>
              <a:srgbClr val="D9AC6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" name="object 11"/>
            <p:cNvSpPr/>
            <p:nvPr/>
          </p:nvSpPr>
          <p:spPr>
            <a:xfrm>
              <a:off x="3433571" y="3388740"/>
              <a:ext cx="1234440" cy="1235075"/>
            </a:xfrm>
            <a:custGeom>
              <a:avLst/>
              <a:gdLst/>
              <a:ahLst/>
              <a:cxnLst/>
              <a:rect l="l" t="t" r="r" b="b"/>
              <a:pathLst>
                <a:path w="1234439" h="1235075">
                  <a:moveTo>
                    <a:pt x="0" y="617347"/>
                  </a:moveTo>
                  <a:lnTo>
                    <a:pt x="1857" y="569096"/>
                  </a:lnTo>
                  <a:lnTo>
                    <a:pt x="7336" y="521861"/>
                  </a:lnTo>
                  <a:lnTo>
                    <a:pt x="16301" y="475781"/>
                  </a:lnTo>
                  <a:lnTo>
                    <a:pt x="28615" y="430991"/>
                  </a:lnTo>
                  <a:lnTo>
                    <a:pt x="44139" y="387630"/>
                  </a:lnTo>
                  <a:lnTo>
                    <a:pt x="62737" y="345834"/>
                  </a:lnTo>
                  <a:lnTo>
                    <a:pt x="84271" y="305740"/>
                  </a:lnTo>
                  <a:lnTo>
                    <a:pt x="108605" y="267486"/>
                  </a:lnTo>
                  <a:lnTo>
                    <a:pt x="135600" y="231209"/>
                  </a:lnTo>
                  <a:lnTo>
                    <a:pt x="165120" y="197046"/>
                  </a:lnTo>
                  <a:lnTo>
                    <a:pt x="197028" y="165134"/>
                  </a:lnTo>
                  <a:lnTo>
                    <a:pt x="231185" y="135610"/>
                  </a:lnTo>
                  <a:lnTo>
                    <a:pt x="267456" y="108612"/>
                  </a:lnTo>
                  <a:lnTo>
                    <a:pt x="305703" y="84276"/>
                  </a:lnTo>
                  <a:lnTo>
                    <a:pt x="345788" y="62740"/>
                  </a:lnTo>
                  <a:lnTo>
                    <a:pt x="387574" y="44141"/>
                  </a:lnTo>
                  <a:lnTo>
                    <a:pt x="430924" y="28616"/>
                  </a:lnTo>
                  <a:lnTo>
                    <a:pt x="475701" y="16302"/>
                  </a:lnTo>
                  <a:lnTo>
                    <a:pt x="521767" y="7336"/>
                  </a:lnTo>
                  <a:lnTo>
                    <a:pt x="568986" y="1857"/>
                  </a:lnTo>
                  <a:lnTo>
                    <a:pt x="617219" y="0"/>
                  </a:lnTo>
                  <a:lnTo>
                    <a:pt x="665453" y="1857"/>
                  </a:lnTo>
                  <a:lnTo>
                    <a:pt x="712672" y="7336"/>
                  </a:lnTo>
                  <a:lnTo>
                    <a:pt x="758738" y="16302"/>
                  </a:lnTo>
                  <a:lnTo>
                    <a:pt x="803515" y="28616"/>
                  </a:lnTo>
                  <a:lnTo>
                    <a:pt x="846865" y="44141"/>
                  </a:lnTo>
                  <a:lnTo>
                    <a:pt x="888651" y="62740"/>
                  </a:lnTo>
                  <a:lnTo>
                    <a:pt x="928736" y="84276"/>
                  </a:lnTo>
                  <a:lnTo>
                    <a:pt x="966983" y="108612"/>
                  </a:lnTo>
                  <a:lnTo>
                    <a:pt x="1003254" y="135610"/>
                  </a:lnTo>
                  <a:lnTo>
                    <a:pt x="1037411" y="165134"/>
                  </a:lnTo>
                  <a:lnTo>
                    <a:pt x="1069319" y="197046"/>
                  </a:lnTo>
                  <a:lnTo>
                    <a:pt x="1098839" y="231209"/>
                  </a:lnTo>
                  <a:lnTo>
                    <a:pt x="1125834" y="267486"/>
                  </a:lnTo>
                  <a:lnTo>
                    <a:pt x="1150168" y="305740"/>
                  </a:lnTo>
                  <a:lnTo>
                    <a:pt x="1171702" y="345834"/>
                  </a:lnTo>
                  <a:lnTo>
                    <a:pt x="1190300" y="387630"/>
                  </a:lnTo>
                  <a:lnTo>
                    <a:pt x="1205824" y="430991"/>
                  </a:lnTo>
                  <a:lnTo>
                    <a:pt x="1218138" y="475781"/>
                  </a:lnTo>
                  <a:lnTo>
                    <a:pt x="1227103" y="521861"/>
                  </a:lnTo>
                  <a:lnTo>
                    <a:pt x="1232582" y="569096"/>
                  </a:lnTo>
                  <a:lnTo>
                    <a:pt x="1234439" y="617347"/>
                  </a:lnTo>
                  <a:lnTo>
                    <a:pt x="1232582" y="665597"/>
                  </a:lnTo>
                  <a:lnTo>
                    <a:pt x="1227103" y="712832"/>
                  </a:lnTo>
                  <a:lnTo>
                    <a:pt x="1218138" y="758912"/>
                  </a:lnTo>
                  <a:lnTo>
                    <a:pt x="1205824" y="803702"/>
                  </a:lnTo>
                  <a:lnTo>
                    <a:pt x="1190300" y="847063"/>
                  </a:lnTo>
                  <a:lnTo>
                    <a:pt x="1171702" y="888859"/>
                  </a:lnTo>
                  <a:lnTo>
                    <a:pt x="1150168" y="928953"/>
                  </a:lnTo>
                  <a:lnTo>
                    <a:pt x="1125834" y="967207"/>
                  </a:lnTo>
                  <a:lnTo>
                    <a:pt x="1098839" y="1003484"/>
                  </a:lnTo>
                  <a:lnTo>
                    <a:pt x="1069319" y="1037647"/>
                  </a:lnTo>
                  <a:lnTo>
                    <a:pt x="1037411" y="1069559"/>
                  </a:lnTo>
                  <a:lnTo>
                    <a:pt x="1003254" y="1099083"/>
                  </a:lnTo>
                  <a:lnTo>
                    <a:pt x="966983" y="1126081"/>
                  </a:lnTo>
                  <a:lnTo>
                    <a:pt x="928736" y="1150417"/>
                  </a:lnTo>
                  <a:lnTo>
                    <a:pt x="888651" y="1171953"/>
                  </a:lnTo>
                  <a:lnTo>
                    <a:pt x="846865" y="1190552"/>
                  </a:lnTo>
                  <a:lnTo>
                    <a:pt x="803515" y="1206077"/>
                  </a:lnTo>
                  <a:lnTo>
                    <a:pt x="758738" y="1218391"/>
                  </a:lnTo>
                  <a:lnTo>
                    <a:pt x="712672" y="1227357"/>
                  </a:lnTo>
                  <a:lnTo>
                    <a:pt x="665453" y="1232836"/>
                  </a:lnTo>
                  <a:lnTo>
                    <a:pt x="617219" y="1234694"/>
                  </a:lnTo>
                  <a:lnTo>
                    <a:pt x="568986" y="1232836"/>
                  </a:lnTo>
                  <a:lnTo>
                    <a:pt x="521767" y="1227357"/>
                  </a:lnTo>
                  <a:lnTo>
                    <a:pt x="475701" y="1218391"/>
                  </a:lnTo>
                  <a:lnTo>
                    <a:pt x="430924" y="1206077"/>
                  </a:lnTo>
                  <a:lnTo>
                    <a:pt x="387574" y="1190552"/>
                  </a:lnTo>
                  <a:lnTo>
                    <a:pt x="345788" y="1171953"/>
                  </a:lnTo>
                  <a:lnTo>
                    <a:pt x="305703" y="1150417"/>
                  </a:lnTo>
                  <a:lnTo>
                    <a:pt x="267456" y="1126081"/>
                  </a:lnTo>
                  <a:lnTo>
                    <a:pt x="231185" y="1099083"/>
                  </a:lnTo>
                  <a:lnTo>
                    <a:pt x="197028" y="1069559"/>
                  </a:lnTo>
                  <a:lnTo>
                    <a:pt x="165120" y="1037647"/>
                  </a:lnTo>
                  <a:lnTo>
                    <a:pt x="135600" y="1003484"/>
                  </a:lnTo>
                  <a:lnTo>
                    <a:pt x="108605" y="967207"/>
                  </a:lnTo>
                  <a:lnTo>
                    <a:pt x="84271" y="928953"/>
                  </a:lnTo>
                  <a:lnTo>
                    <a:pt x="62737" y="888859"/>
                  </a:lnTo>
                  <a:lnTo>
                    <a:pt x="44139" y="847063"/>
                  </a:lnTo>
                  <a:lnTo>
                    <a:pt x="28615" y="803702"/>
                  </a:lnTo>
                  <a:lnTo>
                    <a:pt x="16301" y="758912"/>
                  </a:lnTo>
                  <a:lnTo>
                    <a:pt x="7336" y="712832"/>
                  </a:lnTo>
                  <a:lnTo>
                    <a:pt x="1857" y="665597"/>
                  </a:lnTo>
                  <a:lnTo>
                    <a:pt x="0" y="617347"/>
                  </a:lnTo>
                  <a:close/>
                </a:path>
              </a:pathLst>
            </a:custGeom>
            <a:ln w="6350">
              <a:solidFill>
                <a:srgbClr val="1F3863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pic>
        <p:nvPicPr>
          <p:cNvPr id="12" name="object 12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014215" y="4965191"/>
            <a:ext cx="4768595" cy="1284732"/>
          </a:xfrm>
          <a:prstGeom prst="rect">
            <a:avLst/>
          </a:prstGeom>
        </p:spPr>
      </p:pic>
      <p:sp>
        <p:nvSpPr>
          <p:cNvPr id="13" name="object 13"/>
          <p:cNvSpPr txBox="1"/>
          <p:nvPr/>
        </p:nvSpPr>
        <p:spPr>
          <a:xfrm>
            <a:off x="4957190" y="3447160"/>
            <a:ext cx="3511550" cy="2630170"/>
          </a:xfrm>
          <a:prstGeom prst="rect">
            <a:avLst/>
          </a:prstGeom>
        </p:spPr>
        <p:txBody>
          <a:bodyPr wrap="square" lIns="0" tIns="17145" rIns="0" bIns="0" rtlCol="0" vert="horz">
            <a:spAutoFit/>
          </a:bodyPr>
          <a:lstStyle/>
          <a:p>
            <a:pPr algn="ctr" marL="329565" indent="-329565">
              <a:lnSpc>
                <a:spcPts val="3885"/>
              </a:lnSpc>
              <a:spcBef>
                <a:spcPts val="135"/>
              </a:spcBef>
              <a:buAutoNum type="romanUcPeriod" startAt="2"/>
              <a:tabLst>
                <a:tab pos="329565" algn="l"/>
              </a:tabLst>
            </a:pPr>
            <a:r>
              <a:rPr dirty="0" sz="3350" b="1">
                <a:solidFill>
                  <a:srgbClr val="1F3863"/>
                </a:solidFill>
                <a:latin typeface="Calibri"/>
                <a:cs typeface="Calibri"/>
              </a:rPr>
              <a:t>-</a:t>
            </a:r>
            <a:r>
              <a:rPr dirty="0" sz="3350" spc="10" b="1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3350" b="1">
                <a:solidFill>
                  <a:srgbClr val="1F3863"/>
                </a:solidFill>
                <a:latin typeface="Calibri"/>
                <a:cs typeface="Calibri"/>
              </a:rPr>
              <a:t>Yurt</a:t>
            </a:r>
            <a:r>
              <a:rPr dirty="0" sz="3350" spc="5" b="1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3350" b="1">
                <a:solidFill>
                  <a:srgbClr val="1F3863"/>
                </a:solidFill>
                <a:latin typeface="Calibri"/>
                <a:cs typeface="Calibri"/>
              </a:rPr>
              <a:t>içi</a:t>
            </a:r>
            <a:r>
              <a:rPr dirty="0" sz="3350" spc="-15" b="1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3350" b="1">
                <a:solidFill>
                  <a:srgbClr val="1F3863"/>
                </a:solidFill>
                <a:latin typeface="Calibri"/>
                <a:cs typeface="Calibri"/>
              </a:rPr>
              <a:t>alım</a:t>
            </a:r>
            <a:r>
              <a:rPr dirty="0" sz="3350" spc="55" b="1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3350" spc="-340">
                <a:solidFill>
                  <a:srgbClr val="1F3863"/>
                </a:solidFill>
                <a:latin typeface="Wingdings"/>
                <a:cs typeface="Wingdings"/>
              </a:rPr>
              <a:t></a:t>
            </a:r>
            <a:endParaRPr sz="3350">
              <a:latin typeface="Wingdings"/>
              <a:cs typeface="Wingdings"/>
            </a:endParaRPr>
          </a:p>
          <a:p>
            <a:pPr algn="ctr" marL="11430">
              <a:lnSpc>
                <a:spcPts val="3885"/>
              </a:lnSpc>
            </a:pPr>
            <a:r>
              <a:rPr dirty="0" sz="3350" spc="-10" b="1">
                <a:solidFill>
                  <a:srgbClr val="1F3863"/>
                </a:solidFill>
                <a:latin typeface="Calibri"/>
                <a:cs typeface="Calibri"/>
              </a:rPr>
              <a:t>İhracat</a:t>
            </a:r>
            <a:endParaRPr sz="335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785"/>
              </a:spcBef>
            </a:pPr>
            <a:endParaRPr sz="3350">
              <a:latin typeface="Calibri"/>
              <a:cs typeface="Calibri"/>
            </a:endParaRPr>
          </a:p>
          <a:p>
            <a:pPr algn="ctr" marL="449580" indent="-436880">
              <a:lnSpc>
                <a:spcPts val="3940"/>
              </a:lnSpc>
              <a:buAutoNum type="romanUcPeriod" startAt="3"/>
              <a:tabLst>
                <a:tab pos="449580" algn="l"/>
              </a:tabLst>
            </a:pPr>
            <a:r>
              <a:rPr dirty="0" sz="3400" b="1">
                <a:solidFill>
                  <a:srgbClr val="1F3863"/>
                </a:solidFill>
                <a:latin typeface="Calibri"/>
                <a:cs typeface="Calibri"/>
              </a:rPr>
              <a:t>-</a:t>
            </a:r>
            <a:r>
              <a:rPr dirty="0" sz="3400" spc="-5" b="1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3400" b="1">
                <a:solidFill>
                  <a:srgbClr val="1F3863"/>
                </a:solidFill>
                <a:latin typeface="Calibri"/>
                <a:cs typeface="Calibri"/>
              </a:rPr>
              <a:t>İthalat</a:t>
            </a:r>
            <a:r>
              <a:rPr dirty="0" sz="3400" spc="-25" b="1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3400" spc="-330">
                <a:solidFill>
                  <a:srgbClr val="1F3863"/>
                </a:solidFill>
                <a:latin typeface="Wingdings"/>
                <a:cs typeface="Wingdings"/>
              </a:rPr>
              <a:t></a:t>
            </a:r>
            <a:r>
              <a:rPr dirty="0" sz="3400" spc="-70">
                <a:solidFill>
                  <a:srgbClr val="1F3863"/>
                </a:solidFill>
                <a:latin typeface="Times New Roman"/>
                <a:cs typeface="Times New Roman"/>
              </a:rPr>
              <a:t> </a:t>
            </a:r>
            <a:r>
              <a:rPr dirty="0" sz="3400" spc="-20" b="1">
                <a:solidFill>
                  <a:srgbClr val="1F3863"/>
                </a:solidFill>
                <a:latin typeface="Calibri"/>
                <a:cs typeface="Calibri"/>
              </a:rPr>
              <a:t>Yurt</a:t>
            </a:r>
            <a:endParaRPr sz="3400">
              <a:latin typeface="Calibri"/>
              <a:cs typeface="Calibri"/>
            </a:endParaRPr>
          </a:p>
          <a:p>
            <a:pPr algn="ctr">
              <a:lnSpc>
                <a:spcPts val="3879"/>
              </a:lnSpc>
            </a:pPr>
            <a:r>
              <a:rPr dirty="0" sz="3350" b="1">
                <a:solidFill>
                  <a:srgbClr val="1F3863"/>
                </a:solidFill>
                <a:latin typeface="Calibri"/>
                <a:cs typeface="Calibri"/>
              </a:rPr>
              <a:t>içi</a:t>
            </a:r>
            <a:r>
              <a:rPr dirty="0" sz="3350" spc="20" b="1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3350" b="1">
                <a:solidFill>
                  <a:srgbClr val="1F3863"/>
                </a:solidFill>
                <a:latin typeface="Calibri"/>
                <a:cs typeface="Calibri"/>
              </a:rPr>
              <a:t>satış</a:t>
            </a:r>
            <a:r>
              <a:rPr dirty="0" sz="3350" spc="5" b="1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3350" b="1">
                <a:solidFill>
                  <a:srgbClr val="1F3863"/>
                </a:solidFill>
                <a:latin typeface="Calibri"/>
                <a:cs typeface="Calibri"/>
              </a:rPr>
              <a:t>ve</a:t>
            </a:r>
            <a:r>
              <a:rPr dirty="0" sz="3350" spc="15" b="1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3350" spc="-10" b="1">
                <a:solidFill>
                  <a:srgbClr val="1F3863"/>
                </a:solidFill>
                <a:latin typeface="Calibri"/>
                <a:cs typeface="Calibri"/>
              </a:rPr>
              <a:t>teslimler</a:t>
            </a:r>
            <a:endParaRPr sz="3350">
              <a:latin typeface="Calibri"/>
              <a:cs typeface="Calibri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3430396" y="4995290"/>
            <a:ext cx="1240790" cy="1241425"/>
            <a:chOff x="3430396" y="4995290"/>
            <a:chExt cx="1240790" cy="1241425"/>
          </a:xfrm>
        </p:grpSpPr>
        <p:sp>
          <p:nvSpPr>
            <p:cNvPr id="15" name="object 15"/>
            <p:cNvSpPr/>
            <p:nvPr/>
          </p:nvSpPr>
          <p:spPr>
            <a:xfrm>
              <a:off x="3433571" y="4998465"/>
              <a:ext cx="1234440" cy="1235075"/>
            </a:xfrm>
            <a:custGeom>
              <a:avLst/>
              <a:gdLst/>
              <a:ahLst/>
              <a:cxnLst/>
              <a:rect l="l" t="t" r="r" b="b"/>
              <a:pathLst>
                <a:path w="1234439" h="1235075">
                  <a:moveTo>
                    <a:pt x="617219" y="0"/>
                  </a:moveTo>
                  <a:lnTo>
                    <a:pt x="568986" y="1857"/>
                  </a:lnTo>
                  <a:lnTo>
                    <a:pt x="521767" y="7336"/>
                  </a:lnTo>
                  <a:lnTo>
                    <a:pt x="475701" y="16302"/>
                  </a:lnTo>
                  <a:lnTo>
                    <a:pt x="430924" y="28616"/>
                  </a:lnTo>
                  <a:lnTo>
                    <a:pt x="387574" y="44141"/>
                  </a:lnTo>
                  <a:lnTo>
                    <a:pt x="345788" y="62740"/>
                  </a:lnTo>
                  <a:lnTo>
                    <a:pt x="305703" y="84276"/>
                  </a:lnTo>
                  <a:lnTo>
                    <a:pt x="267456" y="108612"/>
                  </a:lnTo>
                  <a:lnTo>
                    <a:pt x="231185" y="135611"/>
                  </a:lnTo>
                  <a:lnTo>
                    <a:pt x="197028" y="165135"/>
                  </a:lnTo>
                  <a:lnTo>
                    <a:pt x="165120" y="197048"/>
                  </a:lnTo>
                  <a:lnTo>
                    <a:pt x="135600" y="231211"/>
                  </a:lnTo>
                  <a:lnTo>
                    <a:pt x="108605" y="267489"/>
                  </a:lnTo>
                  <a:lnTo>
                    <a:pt x="84271" y="305744"/>
                  </a:lnTo>
                  <a:lnTo>
                    <a:pt x="62737" y="345838"/>
                  </a:lnTo>
                  <a:lnTo>
                    <a:pt x="44139" y="387636"/>
                  </a:lnTo>
                  <a:lnTo>
                    <a:pt x="28615" y="430998"/>
                  </a:lnTo>
                  <a:lnTo>
                    <a:pt x="16301" y="475789"/>
                  </a:lnTo>
                  <a:lnTo>
                    <a:pt x="7336" y="521871"/>
                  </a:lnTo>
                  <a:lnTo>
                    <a:pt x="1857" y="569107"/>
                  </a:lnTo>
                  <a:lnTo>
                    <a:pt x="0" y="617359"/>
                  </a:lnTo>
                  <a:lnTo>
                    <a:pt x="1857" y="665605"/>
                  </a:lnTo>
                  <a:lnTo>
                    <a:pt x="7336" y="712836"/>
                  </a:lnTo>
                  <a:lnTo>
                    <a:pt x="16301" y="758914"/>
                  </a:lnTo>
                  <a:lnTo>
                    <a:pt x="28615" y="803703"/>
                  </a:lnTo>
                  <a:lnTo>
                    <a:pt x="44139" y="847064"/>
                  </a:lnTo>
                  <a:lnTo>
                    <a:pt x="62737" y="888860"/>
                  </a:lnTo>
                  <a:lnTo>
                    <a:pt x="84271" y="928955"/>
                  </a:lnTo>
                  <a:lnTo>
                    <a:pt x="108605" y="967211"/>
                  </a:lnTo>
                  <a:lnTo>
                    <a:pt x="135600" y="1003491"/>
                  </a:lnTo>
                  <a:lnTo>
                    <a:pt x="165120" y="1037657"/>
                  </a:lnTo>
                  <a:lnTo>
                    <a:pt x="197028" y="1069572"/>
                  </a:lnTo>
                  <a:lnTo>
                    <a:pt x="231185" y="1099099"/>
                  </a:lnTo>
                  <a:lnTo>
                    <a:pt x="267456" y="1126101"/>
                  </a:lnTo>
                  <a:lnTo>
                    <a:pt x="305703" y="1150440"/>
                  </a:lnTo>
                  <a:lnTo>
                    <a:pt x="345788" y="1171980"/>
                  </a:lnTo>
                  <a:lnTo>
                    <a:pt x="387574" y="1190582"/>
                  </a:lnTo>
                  <a:lnTo>
                    <a:pt x="430924" y="1206110"/>
                  </a:lnTo>
                  <a:lnTo>
                    <a:pt x="475701" y="1218426"/>
                  </a:lnTo>
                  <a:lnTo>
                    <a:pt x="521767" y="1227393"/>
                  </a:lnTo>
                  <a:lnTo>
                    <a:pt x="568986" y="1232874"/>
                  </a:lnTo>
                  <a:lnTo>
                    <a:pt x="617219" y="1234732"/>
                  </a:lnTo>
                  <a:lnTo>
                    <a:pt x="665453" y="1232874"/>
                  </a:lnTo>
                  <a:lnTo>
                    <a:pt x="712672" y="1227393"/>
                  </a:lnTo>
                  <a:lnTo>
                    <a:pt x="758738" y="1218426"/>
                  </a:lnTo>
                  <a:lnTo>
                    <a:pt x="803515" y="1206110"/>
                  </a:lnTo>
                  <a:lnTo>
                    <a:pt x="846865" y="1190582"/>
                  </a:lnTo>
                  <a:lnTo>
                    <a:pt x="888651" y="1171980"/>
                  </a:lnTo>
                  <a:lnTo>
                    <a:pt x="928736" y="1150440"/>
                  </a:lnTo>
                  <a:lnTo>
                    <a:pt x="966983" y="1126101"/>
                  </a:lnTo>
                  <a:lnTo>
                    <a:pt x="1003254" y="1099099"/>
                  </a:lnTo>
                  <a:lnTo>
                    <a:pt x="1037411" y="1069572"/>
                  </a:lnTo>
                  <a:lnTo>
                    <a:pt x="1069319" y="1037657"/>
                  </a:lnTo>
                  <a:lnTo>
                    <a:pt x="1098839" y="1003491"/>
                  </a:lnTo>
                  <a:lnTo>
                    <a:pt x="1125834" y="967211"/>
                  </a:lnTo>
                  <a:lnTo>
                    <a:pt x="1150168" y="928955"/>
                  </a:lnTo>
                  <a:lnTo>
                    <a:pt x="1171702" y="888860"/>
                  </a:lnTo>
                  <a:lnTo>
                    <a:pt x="1190300" y="847064"/>
                  </a:lnTo>
                  <a:lnTo>
                    <a:pt x="1205824" y="803703"/>
                  </a:lnTo>
                  <a:lnTo>
                    <a:pt x="1218138" y="758914"/>
                  </a:lnTo>
                  <a:lnTo>
                    <a:pt x="1227103" y="712836"/>
                  </a:lnTo>
                  <a:lnTo>
                    <a:pt x="1232582" y="665605"/>
                  </a:lnTo>
                  <a:lnTo>
                    <a:pt x="1234439" y="617359"/>
                  </a:lnTo>
                  <a:lnTo>
                    <a:pt x="1232582" y="569107"/>
                  </a:lnTo>
                  <a:lnTo>
                    <a:pt x="1227103" y="521871"/>
                  </a:lnTo>
                  <a:lnTo>
                    <a:pt x="1218138" y="475789"/>
                  </a:lnTo>
                  <a:lnTo>
                    <a:pt x="1205824" y="430998"/>
                  </a:lnTo>
                  <a:lnTo>
                    <a:pt x="1190300" y="387636"/>
                  </a:lnTo>
                  <a:lnTo>
                    <a:pt x="1171702" y="345838"/>
                  </a:lnTo>
                  <a:lnTo>
                    <a:pt x="1150168" y="305744"/>
                  </a:lnTo>
                  <a:lnTo>
                    <a:pt x="1125834" y="267489"/>
                  </a:lnTo>
                  <a:lnTo>
                    <a:pt x="1098839" y="231211"/>
                  </a:lnTo>
                  <a:lnTo>
                    <a:pt x="1069319" y="197048"/>
                  </a:lnTo>
                  <a:lnTo>
                    <a:pt x="1037411" y="165135"/>
                  </a:lnTo>
                  <a:lnTo>
                    <a:pt x="1003254" y="135611"/>
                  </a:lnTo>
                  <a:lnTo>
                    <a:pt x="966983" y="108612"/>
                  </a:lnTo>
                  <a:lnTo>
                    <a:pt x="928736" y="84276"/>
                  </a:lnTo>
                  <a:lnTo>
                    <a:pt x="888651" y="62740"/>
                  </a:lnTo>
                  <a:lnTo>
                    <a:pt x="846865" y="44141"/>
                  </a:lnTo>
                  <a:lnTo>
                    <a:pt x="803515" y="28616"/>
                  </a:lnTo>
                  <a:lnTo>
                    <a:pt x="758738" y="16302"/>
                  </a:lnTo>
                  <a:lnTo>
                    <a:pt x="712672" y="7336"/>
                  </a:lnTo>
                  <a:lnTo>
                    <a:pt x="665453" y="1857"/>
                  </a:lnTo>
                  <a:lnTo>
                    <a:pt x="617219" y="0"/>
                  </a:lnTo>
                  <a:close/>
                </a:path>
              </a:pathLst>
            </a:custGeom>
            <a:solidFill>
              <a:srgbClr val="D9AC6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6" name="object 16"/>
            <p:cNvSpPr/>
            <p:nvPr/>
          </p:nvSpPr>
          <p:spPr>
            <a:xfrm>
              <a:off x="3433571" y="4998465"/>
              <a:ext cx="1234440" cy="1235075"/>
            </a:xfrm>
            <a:custGeom>
              <a:avLst/>
              <a:gdLst/>
              <a:ahLst/>
              <a:cxnLst/>
              <a:rect l="l" t="t" r="r" b="b"/>
              <a:pathLst>
                <a:path w="1234439" h="1235075">
                  <a:moveTo>
                    <a:pt x="0" y="617359"/>
                  </a:moveTo>
                  <a:lnTo>
                    <a:pt x="1857" y="569107"/>
                  </a:lnTo>
                  <a:lnTo>
                    <a:pt x="7336" y="521871"/>
                  </a:lnTo>
                  <a:lnTo>
                    <a:pt x="16301" y="475789"/>
                  </a:lnTo>
                  <a:lnTo>
                    <a:pt x="28615" y="430998"/>
                  </a:lnTo>
                  <a:lnTo>
                    <a:pt x="44139" y="387636"/>
                  </a:lnTo>
                  <a:lnTo>
                    <a:pt x="62737" y="345838"/>
                  </a:lnTo>
                  <a:lnTo>
                    <a:pt x="84271" y="305744"/>
                  </a:lnTo>
                  <a:lnTo>
                    <a:pt x="108605" y="267489"/>
                  </a:lnTo>
                  <a:lnTo>
                    <a:pt x="135600" y="231211"/>
                  </a:lnTo>
                  <a:lnTo>
                    <a:pt x="165120" y="197048"/>
                  </a:lnTo>
                  <a:lnTo>
                    <a:pt x="197028" y="165135"/>
                  </a:lnTo>
                  <a:lnTo>
                    <a:pt x="231185" y="135611"/>
                  </a:lnTo>
                  <a:lnTo>
                    <a:pt x="267456" y="108612"/>
                  </a:lnTo>
                  <a:lnTo>
                    <a:pt x="305703" y="84276"/>
                  </a:lnTo>
                  <a:lnTo>
                    <a:pt x="345788" y="62740"/>
                  </a:lnTo>
                  <a:lnTo>
                    <a:pt x="387574" y="44141"/>
                  </a:lnTo>
                  <a:lnTo>
                    <a:pt x="430924" y="28616"/>
                  </a:lnTo>
                  <a:lnTo>
                    <a:pt x="475701" y="16302"/>
                  </a:lnTo>
                  <a:lnTo>
                    <a:pt x="521767" y="7336"/>
                  </a:lnTo>
                  <a:lnTo>
                    <a:pt x="568986" y="1857"/>
                  </a:lnTo>
                  <a:lnTo>
                    <a:pt x="617219" y="0"/>
                  </a:lnTo>
                  <a:lnTo>
                    <a:pt x="665453" y="1857"/>
                  </a:lnTo>
                  <a:lnTo>
                    <a:pt x="712672" y="7336"/>
                  </a:lnTo>
                  <a:lnTo>
                    <a:pt x="758738" y="16302"/>
                  </a:lnTo>
                  <a:lnTo>
                    <a:pt x="803515" y="28616"/>
                  </a:lnTo>
                  <a:lnTo>
                    <a:pt x="846865" y="44141"/>
                  </a:lnTo>
                  <a:lnTo>
                    <a:pt x="888651" y="62740"/>
                  </a:lnTo>
                  <a:lnTo>
                    <a:pt x="928736" y="84276"/>
                  </a:lnTo>
                  <a:lnTo>
                    <a:pt x="966983" y="108612"/>
                  </a:lnTo>
                  <a:lnTo>
                    <a:pt x="1003254" y="135611"/>
                  </a:lnTo>
                  <a:lnTo>
                    <a:pt x="1037411" y="165135"/>
                  </a:lnTo>
                  <a:lnTo>
                    <a:pt x="1069319" y="197048"/>
                  </a:lnTo>
                  <a:lnTo>
                    <a:pt x="1098839" y="231211"/>
                  </a:lnTo>
                  <a:lnTo>
                    <a:pt x="1125834" y="267489"/>
                  </a:lnTo>
                  <a:lnTo>
                    <a:pt x="1150168" y="305744"/>
                  </a:lnTo>
                  <a:lnTo>
                    <a:pt x="1171702" y="345838"/>
                  </a:lnTo>
                  <a:lnTo>
                    <a:pt x="1190300" y="387636"/>
                  </a:lnTo>
                  <a:lnTo>
                    <a:pt x="1205824" y="430998"/>
                  </a:lnTo>
                  <a:lnTo>
                    <a:pt x="1218138" y="475789"/>
                  </a:lnTo>
                  <a:lnTo>
                    <a:pt x="1227103" y="521871"/>
                  </a:lnTo>
                  <a:lnTo>
                    <a:pt x="1232582" y="569107"/>
                  </a:lnTo>
                  <a:lnTo>
                    <a:pt x="1234439" y="617359"/>
                  </a:lnTo>
                  <a:lnTo>
                    <a:pt x="1232582" y="665605"/>
                  </a:lnTo>
                  <a:lnTo>
                    <a:pt x="1227103" y="712836"/>
                  </a:lnTo>
                  <a:lnTo>
                    <a:pt x="1218138" y="758914"/>
                  </a:lnTo>
                  <a:lnTo>
                    <a:pt x="1205824" y="803703"/>
                  </a:lnTo>
                  <a:lnTo>
                    <a:pt x="1190300" y="847064"/>
                  </a:lnTo>
                  <a:lnTo>
                    <a:pt x="1171702" y="888860"/>
                  </a:lnTo>
                  <a:lnTo>
                    <a:pt x="1150168" y="928955"/>
                  </a:lnTo>
                  <a:lnTo>
                    <a:pt x="1125834" y="967211"/>
                  </a:lnTo>
                  <a:lnTo>
                    <a:pt x="1098839" y="1003491"/>
                  </a:lnTo>
                  <a:lnTo>
                    <a:pt x="1069319" y="1037657"/>
                  </a:lnTo>
                  <a:lnTo>
                    <a:pt x="1037411" y="1069572"/>
                  </a:lnTo>
                  <a:lnTo>
                    <a:pt x="1003254" y="1099099"/>
                  </a:lnTo>
                  <a:lnTo>
                    <a:pt x="966983" y="1126101"/>
                  </a:lnTo>
                  <a:lnTo>
                    <a:pt x="928736" y="1150440"/>
                  </a:lnTo>
                  <a:lnTo>
                    <a:pt x="888651" y="1171980"/>
                  </a:lnTo>
                  <a:lnTo>
                    <a:pt x="846865" y="1190582"/>
                  </a:lnTo>
                  <a:lnTo>
                    <a:pt x="803515" y="1206110"/>
                  </a:lnTo>
                  <a:lnTo>
                    <a:pt x="758738" y="1218426"/>
                  </a:lnTo>
                  <a:lnTo>
                    <a:pt x="712672" y="1227393"/>
                  </a:lnTo>
                  <a:lnTo>
                    <a:pt x="665453" y="1232874"/>
                  </a:lnTo>
                  <a:lnTo>
                    <a:pt x="617219" y="1234732"/>
                  </a:lnTo>
                  <a:lnTo>
                    <a:pt x="568986" y="1232874"/>
                  </a:lnTo>
                  <a:lnTo>
                    <a:pt x="521767" y="1227393"/>
                  </a:lnTo>
                  <a:lnTo>
                    <a:pt x="475701" y="1218426"/>
                  </a:lnTo>
                  <a:lnTo>
                    <a:pt x="430924" y="1206110"/>
                  </a:lnTo>
                  <a:lnTo>
                    <a:pt x="387574" y="1190582"/>
                  </a:lnTo>
                  <a:lnTo>
                    <a:pt x="345788" y="1171980"/>
                  </a:lnTo>
                  <a:lnTo>
                    <a:pt x="305703" y="1150440"/>
                  </a:lnTo>
                  <a:lnTo>
                    <a:pt x="267456" y="1126101"/>
                  </a:lnTo>
                  <a:lnTo>
                    <a:pt x="231185" y="1099099"/>
                  </a:lnTo>
                  <a:lnTo>
                    <a:pt x="197028" y="1069572"/>
                  </a:lnTo>
                  <a:lnTo>
                    <a:pt x="165120" y="1037657"/>
                  </a:lnTo>
                  <a:lnTo>
                    <a:pt x="135600" y="1003491"/>
                  </a:lnTo>
                  <a:lnTo>
                    <a:pt x="108605" y="967211"/>
                  </a:lnTo>
                  <a:lnTo>
                    <a:pt x="84271" y="928955"/>
                  </a:lnTo>
                  <a:lnTo>
                    <a:pt x="62737" y="888860"/>
                  </a:lnTo>
                  <a:lnTo>
                    <a:pt x="44139" y="847064"/>
                  </a:lnTo>
                  <a:lnTo>
                    <a:pt x="28615" y="803703"/>
                  </a:lnTo>
                  <a:lnTo>
                    <a:pt x="16301" y="758914"/>
                  </a:lnTo>
                  <a:lnTo>
                    <a:pt x="7336" y="712836"/>
                  </a:lnTo>
                  <a:lnTo>
                    <a:pt x="1857" y="665605"/>
                  </a:lnTo>
                  <a:lnTo>
                    <a:pt x="0" y="617359"/>
                  </a:lnTo>
                  <a:close/>
                </a:path>
              </a:pathLst>
            </a:custGeom>
            <a:ln w="6350">
              <a:solidFill>
                <a:srgbClr val="1F3863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222097" rIns="0" bIns="0" rtlCol="0" vert="horz">
            <a:spAutoFit/>
          </a:bodyPr>
          <a:lstStyle/>
          <a:p>
            <a:pPr marL="2011045">
              <a:lnSpc>
                <a:spcPct val="100000"/>
              </a:lnSpc>
              <a:spcBef>
                <a:spcPts val="130"/>
              </a:spcBef>
            </a:pPr>
            <a:r>
              <a:rPr dirty="0" spc="-480">
                <a:solidFill>
                  <a:srgbClr val="1F3863"/>
                </a:solidFill>
              </a:rPr>
              <a:t>I</a:t>
            </a:r>
            <a:r>
              <a:rPr dirty="0">
                <a:solidFill>
                  <a:srgbClr val="1F3863"/>
                </a:solidFill>
              </a:rPr>
              <a:t> -</a:t>
            </a:r>
            <a:r>
              <a:rPr dirty="0" spc="-175">
                <a:solidFill>
                  <a:srgbClr val="1F3863"/>
                </a:solidFill>
              </a:rPr>
              <a:t> </a:t>
            </a:r>
            <a:r>
              <a:rPr dirty="0" spc="-225">
                <a:solidFill>
                  <a:srgbClr val="1F3863"/>
                </a:solidFill>
              </a:rPr>
              <a:t>İTHALAT</a:t>
            </a:r>
            <a:r>
              <a:rPr dirty="0" spc="75">
                <a:solidFill>
                  <a:srgbClr val="1F3863"/>
                </a:solidFill>
              </a:rPr>
              <a:t> </a:t>
            </a:r>
            <a:r>
              <a:rPr dirty="0" b="0">
                <a:solidFill>
                  <a:srgbClr val="1F3863"/>
                </a:solidFill>
                <a:latin typeface="Wingdings"/>
                <a:cs typeface="Wingdings"/>
              </a:rPr>
              <a:t></a:t>
            </a:r>
            <a:r>
              <a:rPr dirty="0" spc="30" b="0">
                <a:solidFill>
                  <a:srgbClr val="1F3863"/>
                </a:solidFill>
                <a:latin typeface="Times New Roman"/>
                <a:cs typeface="Times New Roman"/>
              </a:rPr>
              <a:t> </a:t>
            </a:r>
            <a:r>
              <a:rPr dirty="0" spc="-114">
                <a:solidFill>
                  <a:srgbClr val="1F3863"/>
                </a:solidFill>
              </a:rPr>
              <a:t>İHRACAT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2011489" y="1984565"/>
            <a:ext cx="8193405" cy="3329940"/>
            <a:chOff x="2011489" y="1984565"/>
            <a:chExt cx="8193405" cy="3329940"/>
          </a:xfrm>
        </p:grpSpPr>
        <p:sp>
          <p:nvSpPr>
            <p:cNvPr id="4" name="object 4"/>
            <p:cNvSpPr/>
            <p:nvPr/>
          </p:nvSpPr>
          <p:spPr>
            <a:xfrm>
              <a:off x="2016251" y="1989327"/>
              <a:ext cx="8183880" cy="3320415"/>
            </a:xfrm>
            <a:custGeom>
              <a:avLst/>
              <a:gdLst/>
              <a:ahLst/>
              <a:cxnLst/>
              <a:rect l="l" t="t" r="r" b="b"/>
              <a:pathLst>
                <a:path w="8183880" h="3320415">
                  <a:moveTo>
                    <a:pt x="6524244" y="0"/>
                  </a:moveTo>
                  <a:lnTo>
                    <a:pt x="6524244" y="830072"/>
                  </a:lnTo>
                  <a:lnTo>
                    <a:pt x="0" y="830072"/>
                  </a:lnTo>
                  <a:lnTo>
                    <a:pt x="0" y="2490089"/>
                  </a:lnTo>
                  <a:lnTo>
                    <a:pt x="6524244" y="2490089"/>
                  </a:lnTo>
                  <a:lnTo>
                    <a:pt x="6524244" y="3320034"/>
                  </a:lnTo>
                  <a:lnTo>
                    <a:pt x="8183880" y="1660017"/>
                  </a:lnTo>
                  <a:lnTo>
                    <a:pt x="6524244" y="0"/>
                  </a:lnTo>
                  <a:close/>
                </a:path>
              </a:pathLst>
            </a:custGeom>
            <a:solidFill>
              <a:srgbClr val="1F386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/>
            <p:cNvSpPr/>
            <p:nvPr/>
          </p:nvSpPr>
          <p:spPr>
            <a:xfrm>
              <a:off x="2016251" y="1989327"/>
              <a:ext cx="8183880" cy="3320415"/>
            </a:xfrm>
            <a:custGeom>
              <a:avLst/>
              <a:gdLst/>
              <a:ahLst/>
              <a:cxnLst/>
              <a:rect l="l" t="t" r="r" b="b"/>
              <a:pathLst>
                <a:path w="8183880" h="3320415">
                  <a:moveTo>
                    <a:pt x="0" y="830072"/>
                  </a:moveTo>
                  <a:lnTo>
                    <a:pt x="6524244" y="830072"/>
                  </a:lnTo>
                  <a:lnTo>
                    <a:pt x="6524244" y="0"/>
                  </a:lnTo>
                  <a:lnTo>
                    <a:pt x="8183880" y="1660017"/>
                  </a:lnTo>
                  <a:lnTo>
                    <a:pt x="6524244" y="3320034"/>
                  </a:lnTo>
                  <a:lnTo>
                    <a:pt x="6524244" y="2490089"/>
                  </a:lnTo>
                  <a:lnTo>
                    <a:pt x="0" y="2490089"/>
                  </a:lnTo>
                  <a:lnTo>
                    <a:pt x="0" y="830072"/>
                  </a:lnTo>
                  <a:close/>
                </a:path>
              </a:pathLst>
            </a:custGeom>
            <a:ln w="9525">
              <a:solidFill>
                <a:srgbClr val="1F3863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/>
            <p:cNvSpPr/>
            <p:nvPr/>
          </p:nvSpPr>
          <p:spPr>
            <a:xfrm>
              <a:off x="2180843" y="3004566"/>
              <a:ext cx="3630295" cy="1326515"/>
            </a:xfrm>
            <a:custGeom>
              <a:avLst/>
              <a:gdLst/>
              <a:ahLst/>
              <a:cxnLst/>
              <a:rect l="l" t="t" r="r" b="b"/>
              <a:pathLst>
                <a:path w="3630295" h="1326514">
                  <a:moveTo>
                    <a:pt x="3409188" y="0"/>
                  </a:moveTo>
                  <a:lnTo>
                    <a:pt x="220980" y="0"/>
                  </a:lnTo>
                  <a:lnTo>
                    <a:pt x="176443" y="4489"/>
                  </a:lnTo>
                  <a:lnTo>
                    <a:pt x="134963" y="17365"/>
                  </a:lnTo>
                  <a:lnTo>
                    <a:pt x="97426" y="37739"/>
                  </a:lnTo>
                  <a:lnTo>
                    <a:pt x="64722" y="64722"/>
                  </a:lnTo>
                  <a:lnTo>
                    <a:pt x="37739" y="97426"/>
                  </a:lnTo>
                  <a:lnTo>
                    <a:pt x="17365" y="134963"/>
                  </a:lnTo>
                  <a:lnTo>
                    <a:pt x="4489" y="176443"/>
                  </a:lnTo>
                  <a:lnTo>
                    <a:pt x="0" y="220980"/>
                  </a:lnTo>
                  <a:lnTo>
                    <a:pt x="0" y="1105154"/>
                  </a:lnTo>
                  <a:lnTo>
                    <a:pt x="4489" y="1149695"/>
                  </a:lnTo>
                  <a:lnTo>
                    <a:pt x="17365" y="1191190"/>
                  </a:lnTo>
                  <a:lnTo>
                    <a:pt x="37739" y="1228747"/>
                  </a:lnTo>
                  <a:lnTo>
                    <a:pt x="64722" y="1261475"/>
                  </a:lnTo>
                  <a:lnTo>
                    <a:pt x="97426" y="1288481"/>
                  </a:lnTo>
                  <a:lnTo>
                    <a:pt x="134963" y="1308875"/>
                  </a:lnTo>
                  <a:lnTo>
                    <a:pt x="176443" y="1321766"/>
                  </a:lnTo>
                  <a:lnTo>
                    <a:pt x="220980" y="1326261"/>
                  </a:lnTo>
                  <a:lnTo>
                    <a:pt x="3409188" y="1326261"/>
                  </a:lnTo>
                  <a:lnTo>
                    <a:pt x="3453724" y="1321766"/>
                  </a:lnTo>
                  <a:lnTo>
                    <a:pt x="3495204" y="1308875"/>
                  </a:lnTo>
                  <a:lnTo>
                    <a:pt x="3532741" y="1288481"/>
                  </a:lnTo>
                  <a:lnTo>
                    <a:pt x="3565445" y="1261475"/>
                  </a:lnTo>
                  <a:lnTo>
                    <a:pt x="3592428" y="1228747"/>
                  </a:lnTo>
                  <a:lnTo>
                    <a:pt x="3612802" y="1191190"/>
                  </a:lnTo>
                  <a:lnTo>
                    <a:pt x="3625678" y="1149695"/>
                  </a:lnTo>
                  <a:lnTo>
                    <a:pt x="3630168" y="1105154"/>
                  </a:lnTo>
                  <a:lnTo>
                    <a:pt x="3630168" y="220980"/>
                  </a:lnTo>
                  <a:lnTo>
                    <a:pt x="3625678" y="176443"/>
                  </a:lnTo>
                  <a:lnTo>
                    <a:pt x="3612802" y="134963"/>
                  </a:lnTo>
                  <a:lnTo>
                    <a:pt x="3592428" y="97426"/>
                  </a:lnTo>
                  <a:lnTo>
                    <a:pt x="3565445" y="64722"/>
                  </a:lnTo>
                  <a:lnTo>
                    <a:pt x="3532741" y="37739"/>
                  </a:lnTo>
                  <a:lnTo>
                    <a:pt x="3495204" y="17365"/>
                  </a:lnTo>
                  <a:lnTo>
                    <a:pt x="3453724" y="4489"/>
                  </a:lnTo>
                  <a:lnTo>
                    <a:pt x="340918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" name="object 7"/>
            <p:cNvSpPr/>
            <p:nvPr/>
          </p:nvSpPr>
          <p:spPr>
            <a:xfrm>
              <a:off x="2180843" y="3004566"/>
              <a:ext cx="3630295" cy="1326515"/>
            </a:xfrm>
            <a:custGeom>
              <a:avLst/>
              <a:gdLst/>
              <a:ahLst/>
              <a:cxnLst/>
              <a:rect l="l" t="t" r="r" b="b"/>
              <a:pathLst>
                <a:path w="3630295" h="1326514">
                  <a:moveTo>
                    <a:pt x="0" y="220980"/>
                  </a:moveTo>
                  <a:lnTo>
                    <a:pt x="4489" y="176443"/>
                  </a:lnTo>
                  <a:lnTo>
                    <a:pt x="17365" y="134963"/>
                  </a:lnTo>
                  <a:lnTo>
                    <a:pt x="37739" y="97426"/>
                  </a:lnTo>
                  <a:lnTo>
                    <a:pt x="64722" y="64722"/>
                  </a:lnTo>
                  <a:lnTo>
                    <a:pt x="97426" y="37739"/>
                  </a:lnTo>
                  <a:lnTo>
                    <a:pt x="134963" y="17365"/>
                  </a:lnTo>
                  <a:lnTo>
                    <a:pt x="176443" y="4489"/>
                  </a:lnTo>
                  <a:lnTo>
                    <a:pt x="220980" y="0"/>
                  </a:lnTo>
                  <a:lnTo>
                    <a:pt x="3409188" y="0"/>
                  </a:lnTo>
                  <a:lnTo>
                    <a:pt x="3453724" y="4489"/>
                  </a:lnTo>
                  <a:lnTo>
                    <a:pt x="3495204" y="17365"/>
                  </a:lnTo>
                  <a:lnTo>
                    <a:pt x="3532741" y="37739"/>
                  </a:lnTo>
                  <a:lnTo>
                    <a:pt x="3565445" y="64722"/>
                  </a:lnTo>
                  <a:lnTo>
                    <a:pt x="3592428" y="97426"/>
                  </a:lnTo>
                  <a:lnTo>
                    <a:pt x="3612802" y="134963"/>
                  </a:lnTo>
                  <a:lnTo>
                    <a:pt x="3625678" y="176443"/>
                  </a:lnTo>
                  <a:lnTo>
                    <a:pt x="3630168" y="220980"/>
                  </a:lnTo>
                  <a:lnTo>
                    <a:pt x="3630168" y="1105154"/>
                  </a:lnTo>
                  <a:lnTo>
                    <a:pt x="3625678" y="1149695"/>
                  </a:lnTo>
                  <a:lnTo>
                    <a:pt x="3612802" y="1191190"/>
                  </a:lnTo>
                  <a:lnTo>
                    <a:pt x="3592428" y="1228747"/>
                  </a:lnTo>
                  <a:lnTo>
                    <a:pt x="3565445" y="1261475"/>
                  </a:lnTo>
                  <a:lnTo>
                    <a:pt x="3532741" y="1288481"/>
                  </a:lnTo>
                  <a:lnTo>
                    <a:pt x="3495204" y="1308875"/>
                  </a:lnTo>
                  <a:lnTo>
                    <a:pt x="3453724" y="1321766"/>
                  </a:lnTo>
                  <a:lnTo>
                    <a:pt x="3409188" y="1326261"/>
                  </a:lnTo>
                  <a:lnTo>
                    <a:pt x="220980" y="1326261"/>
                  </a:lnTo>
                  <a:lnTo>
                    <a:pt x="176443" y="1321766"/>
                  </a:lnTo>
                  <a:lnTo>
                    <a:pt x="134963" y="1308875"/>
                  </a:lnTo>
                  <a:lnTo>
                    <a:pt x="97426" y="1288481"/>
                  </a:lnTo>
                  <a:lnTo>
                    <a:pt x="64722" y="1261475"/>
                  </a:lnTo>
                  <a:lnTo>
                    <a:pt x="37739" y="1228747"/>
                  </a:lnTo>
                  <a:lnTo>
                    <a:pt x="17365" y="1191190"/>
                  </a:lnTo>
                  <a:lnTo>
                    <a:pt x="4489" y="1149695"/>
                  </a:lnTo>
                  <a:lnTo>
                    <a:pt x="0" y="1105154"/>
                  </a:lnTo>
                  <a:lnTo>
                    <a:pt x="0" y="220980"/>
                  </a:lnTo>
                  <a:close/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8" name="object 8"/>
          <p:cNvSpPr txBox="1"/>
          <p:nvPr/>
        </p:nvSpPr>
        <p:spPr>
          <a:xfrm>
            <a:off x="2321560" y="2959888"/>
            <a:ext cx="2775585" cy="1187450"/>
          </a:xfrm>
          <a:prstGeom prst="rect">
            <a:avLst/>
          </a:prstGeom>
        </p:spPr>
        <p:txBody>
          <a:bodyPr wrap="square" lIns="0" tIns="14922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75"/>
              </a:spcBef>
            </a:pPr>
            <a:r>
              <a:rPr dirty="0" sz="2300" b="1">
                <a:solidFill>
                  <a:srgbClr val="1F3863"/>
                </a:solidFill>
                <a:latin typeface="Calibri"/>
                <a:cs typeface="Calibri"/>
              </a:rPr>
              <a:t>Şartlı</a:t>
            </a:r>
            <a:r>
              <a:rPr dirty="0" sz="2300" spc="-70" b="1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2300" b="1">
                <a:solidFill>
                  <a:srgbClr val="1F3863"/>
                </a:solidFill>
                <a:latin typeface="Calibri"/>
                <a:cs typeface="Calibri"/>
              </a:rPr>
              <a:t>Muafiyet</a:t>
            </a:r>
            <a:r>
              <a:rPr dirty="0" sz="2300" spc="-80" b="1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2300" spc="-10" b="1">
                <a:solidFill>
                  <a:srgbClr val="1F3863"/>
                </a:solidFill>
                <a:latin typeface="Calibri"/>
                <a:cs typeface="Calibri"/>
              </a:rPr>
              <a:t>Sistemi</a:t>
            </a:r>
            <a:endParaRPr sz="2300">
              <a:latin typeface="Calibri"/>
              <a:cs typeface="Calibri"/>
            </a:endParaRPr>
          </a:p>
          <a:p>
            <a:pPr marL="186690" indent="-173990">
              <a:lnSpc>
                <a:spcPct val="100000"/>
              </a:lnSpc>
              <a:spcBef>
                <a:spcPts val="840"/>
              </a:spcBef>
              <a:buChar char="•"/>
              <a:tabLst>
                <a:tab pos="186690" algn="l"/>
              </a:tabLst>
            </a:pPr>
            <a:r>
              <a:rPr dirty="0" sz="1800">
                <a:solidFill>
                  <a:srgbClr val="1F3863"/>
                </a:solidFill>
                <a:latin typeface="Calibri"/>
                <a:cs typeface="Calibri"/>
              </a:rPr>
              <a:t>Önceden</a:t>
            </a:r>
            <a:r>
              <a:rPr dirty="0" sz="1800" spc="-6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1800" spc="-10">
                <a:solidFill>
                  <a:srgbClr val="1F3863"/>
                </a:solidFill>
                <a:latin typeface="Calibri"/>
                <a:cs typeface="Calibri"/>
              </a:rPr>
              <a:t>ithalat</a:t>
            </a:r>
            <a:endParaRPr sz="1800">
              <a:latin typeface="Calibri"/>
              <a:cs typeface="Calibri"/>
            </a:endParaRPr>
          </a:p>
          <a:p>
            <a:pPr marL="186690" indent="-173990">
              <a:lnSpc>
                <a:spcPct val="100000"/>
              </a:lnSpc>
              <a:spcBef>
                <a:spcPts val="150"/>
              </a:spcBef>
              <a:buChar char="•"/>
              <a:tabLst>
                <a:tab pos="186690" algn="l"/>
              </a:tabLst>
            </a:pPr>
            <a:r>
              <a:rPr dirty="0" sz="1800">
                <a:solidFill>
                  <a:srgbClr val="1F3863"/>
                </a:solidFill>
                <a:latin typeface="Calibri"/>
                <a:cs typeface="Calibri"/>
              </a:rPr>
              <a:t>Eşdeğer</a:t>
            </a:r>
            <a:r>
              <a:rPr dirty="0" sz="1800" spc="-5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1800" spc="-20">
                <a:solidFill>
                  <a:srgbClr val="1F3863"/>
                </a:solidFill>
                <a:latin typeface="Calibri"/>
                <a:cs typeface="Calibri"/>
              </a:rPr>
              <a:t>eşya</a:t>
            </a:r>
            <a:endParaRPr sz="1800">
              <a:latin typeface="Calibri"/>
              <a:cs typeface="Calibri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5950965" y="2998216"/>
            <a:ext cx="3515360" cy="1339215"/>
            <a:chOff x="5950965" y="2998216"/>
            <a:chExt cx="3515360" cy="1339215"/>
          </a:xfrm>
        </p:grpSpPr>
        <p:sp>
          <p:nvSpPr>
            <p:cNvPr id="10" name="object 10"/>
            <p:cNvSpPr/>
            <p:nvPr/>
          </p:nvSpPr>
          <p:spPr>
            <a:xfrm>
              <a:off x="5957315" y="3004566"/>
              <a:ext cx="3502660" cy="1326515"/>
            </a:xfrm>
            <a:custGeom>
              <a:avLst/>
              <a:gdLst/>
              <a:ahLst/>
              <a:cxnLst/>
              <a:rect l="l" t="t" r="r" b="b"/>
              <a:pathLst>
                <a:path w="3502659" h="1326514">
                  <a:moveTo>
                    <a:pt x="3281172" y="0"/>
                  </a:moveTo>
                  <a:lnTo>
                    <a:pt x="220980" y="0"/>
                  </a:lnTo>
                  <a:lnTo>
                    <a:pt x="176443" y="4489"/>
                  </a:lnTo>
                  <a:lnTo>
                    <a:pt x="134963" y="17365"/>
                  </a:lnTo>
                  <a:lnTo>
                    <a:pt x="97426" y="37739"/>
                  </a:lnTo>
                  <a:lnTo>
                    <a:pt x="64722" y="64722"/>
                  </a:lnTo>
                  <a:lnTo>
                    <a:pt x="37739" y="97426"/>
                  </a:lnTo>
                  <a:lnTo>
                    <a:pt x="17365" y="134963"/>
                  </a:lnTo>
                  <a:lnTo>
                    <a:pt x="4489" y="176443"/>
                  </a:lnTo>
                  <a:lnTo>
                    <a:pt x="0" y="220980"/>
                  </a:lnTo>
                  <a:lnTo>
                    <a:pt x="0" y="1105154"/>
                  </a:lnTo>
                  <a:lnTo>
                    <a:pt x="4489" y="1149695"/>
                  </a:lnTo>
                  <a:lnTo>
                    <a:pt x="17365" y="1191190"/>
                  </a:lnTo>
                  <a:lnTo>
                    <a:pt x="37739" y="1228747"/>
                  </a:lnTo>
                  <a:lnTo>
                    <a:pt x="64722" y="1261475"/>
                  </a:lnTo>
                  <a:lnTo>
                    <a:pt x="97426" y="1288481"/>
                  </a:lnTo>
                  <a:lnTo>
                    <a:pt x="134963" y="1308875"/>
                  </a:lnTo>
                  <a:lnTo>
                    <a:pt x="176443" y="1321766"/>
                  </a:lnTo>
                  <a:lnTo>
                    <a:pt x="220980" y="1326261"/>
                  </a:lnTo>
                  <a:lnTo>
                    <a:pt x="3281172" y="1326261"/>
                  </a:lnTo>
                  <a:lnTo>
                    <a:pt x="3325708" y="1321766"/>
                  </a:lnTo>
                  <a:lnTo>
                    <a:pt x="3367188" y="1308875"/>
                  </a:lnTo>
                  <a:lnTo>
                    <a:pt x="3404725" y="1288481"/>
                  </a:lnTo>
                  <a:lnTo>
                    <a:pt x="3437429" y="1261475"/>
                  </a:lnTo>
                  <a:lnTo>
                    <a:pt x="3464412" y="1228747"/>
                  </a:lnTo>
                  <a:lnTo>
                    <a:pt x="3484786" y="1191190"/>
                  </a:lnTo>
                  <a:lnTo>
                    <a:pt x="3497662" y="1149695"/>
                  </a:lnTo>
                  <a:lnTo>
                    <a:pt x="3502152" y="1105154"/>
                  </a:lnTo>
                  <a:lnTo>
                    <a:pt x="3502152" y="220980"/>
                  </a:lnTo>
                  <a:lnTo>
                    <a:pt x="3497662" y="176443"/>
                  </a:lnTo>
                  <a:lnTo>
                    <a:pt x="3484786" y="134963"/>
                  </a:lnTo>
                  <a:lnTo>
                    <a:pt x="3464412" y="97426"/>
                  </a:lnTo>
                  <a:lnTo>
                    <a:pt x="3437429" y="64722"/>
                  </a:lnTo>
                  <a:lnTo>
                    <a:pt x="3404725" y="37739"/>
                  </a:lnTo>
                  <a:lnTo>
                    <a:pt x="3367188" y="17365"/>
                  </a:lnTo>
                  <a:lnTo>
                    <a:pt x="3325708" y="4489"/>
                  </a:lnTo>
                  <a:lnTo>
                    <a:pt x="328117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" name="object 11"/>
            <p:cNvSpPr/>
            <p:nvPr/>
          </p:nvSpPr>
          <p:spPr>
            <a:xfrm>
              <a:off x="5957315" y="3004566"/>
              <a:ext cx="3502660" cy="1326515"/>
            </a:xfrm>
            <a:custGeom>
              <a:avLst/>
              <a:gdLst/>
              <a:ahLst/>
              <a:cxnLst/>
              <a:rect l="l" t="t" r="r" b="b"/>
              <a:pathLst>
                <a:path w="3502659" h="1326514">
                  <a:moveTo>
                    <a:pt x="0" y="220980"/>
                  </a:moveTo>
                  <a:lnTo>
                    <a:pt x="4489" y="176443"/>
                  </a:lnTo>
                  <a:lnTo>
                    <a:pt x="17365" y="134963"/>
                  </a:lnTo>
                  <a:lnTo>
                    <a:pt x="37739" y="97426"/>
                  </a:lnTo>
                  <a:lnTo>
                    <a:pt x="64722" y="64722"/>
                  </a:lnTo>
                  <a:lnTo>
                    <a:pt x="97426" y="37739"/>
                  </a:lnTo>
                  <a:lnTo>
                    <a:pt x="134963" y="17365"/>
                  </a:lnTo>
                  <a:lnTo>
                    <a:pt x="176443" y="4489"/>
                  </a:lnTo>
                  <a:lnTo>
                    <a:pt x="220980" y="0"/>
                  </a:lnTo>
                  <a:lnTo>
                    <a:pt x="3281172" y="0"/>
                  </a:lnTo>
                  <a:lnTo>
                    <a:pt x="3325708" y="4489"/>
                  </a:lnTo>
                  <a:lnTo>
                    <a:pt x="3367188" y="17365"/>
                  </a:lnTo>
                  <a:lnTo>
                    <a:pt x="3404725" y="37739"/>
                  </a:lnTo>
                  <a:lnTo>
                    <a:pt x="3437429" y="64722"/>
                  </a:lnTo>
                  <a:lnTo>
                    <a:pt x="3464412" y="97426"/>
                  </a:lnTo>
                  <a:lnTo>
                    <a:pt x="3484786" y="134963"/>
                  </a:lnTo>
                  <a:lnTo>
                    <a:pt x="3497662" y="176443"/>
                  </a:lnTo>
                  <a:lnTo>
                    <a:pt x="3502152" y="220980"/>
                  </a:lnTo>
                  <a:lnTo>
                    <a:pt x="3502152" y="1105154"/>
                  </a:lnTo>
                  <a:lnTo>
                    <a:pt x="3497662" y="1149695"/>
                  </a:lnTo>
                  <a:lnTo>
                    <a:pt x="3484786" y="1191190"/>
                  </a:lnTo>
                  <a:lnTo>
                    <a:pt x="3464412" y="1228747"/>
                  </a:lnTo>
                  <a:lnTo>
                    <a:pt x="3437429" y="1261475"/>
                  </a:lnTo>
                  <a:lnTo>
                    <a:pt x="3404725" y="1288481"/>
                  </a:lnTo>
                  <a:lnTo>
                    <a:pt x="3367188" y="1308875"/>
                  </a:lnTo>
                  <a:lnTo>
                    <a:pt x="3325708" y="1321766"/>
                  </a:lnTo>
                  <a:lnTo>
                    <a:pt x="3281172" y="1326261"/>
                  </a:lnTo>
                  <a:lnTo>
                    <a:pt x="220980" y="1326261"/>
                  </a:lnTo>
                  <a:lnTo>
                    <a:pt x="176443" y="1321766"/>
                  </a:lnTo>
                  <a:lnTo>
                    <a:pt x="134963" y="1308875"/>
                  </a:lnTo>
                  <a:lnTo>
                    <a:pt x="97426" y="1288481"/>
                  </a:lnTo>
                  <a:lnTo>
                    <a:pt x="64722" y="1261475"/>
                  </a:lnTo>
                  <a:lnTo>
                    <a:pt x="37739" y="1228747"/>
                  </a:lnTo>
                  <a:lnTo>
                    <a:pt x="17365" y="1191190"/>
                  </a:lnTo>
                  <a:lnTo>
                    <a:pt x="4489" y="1149695"/>
                  </a:lnTo>
                  <a:lnTo>
                    <a:pt x="0" y="1105154"/>
                  </a:lnTo>
                  <a:lnTo>
                    <a:pt x="0" y="220980"/>
                  </a:lnTo>
                  <a:close/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2" name="object 12"/>
          <p:cNvSpPr txBox="1"/>
          <p:nvPr/>
        </p:nvSpPr>
        <p:spPr>
          <a:xfrm>
            <a:off x="6488429" y="3446208"/>
            <a:ext cx="2437765" cy="37719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2300" b="1">
                <a:solidFill>
                  <a:srgbClr val="1F3863"/>
                </a:solidFill>
                <a:latin typeface="Calibri"/>
                <a:cs typeface="Calibri"/>
              </a:rPr>
              <a:t>Geri</a:t>
            </a:r>
            <a:r>
              <a:rPr dirty="0" sz="2300" spc="-20" b="1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2300" b="1">
                <a:solidFill>
                  <a:srgbClr val="1F3863"/>
                </a:solidFill>
                <a:latin typeface="Calibri"/>
                <a:cs typeface="Calibri"/>
              </a:rPr>
              <a:t>Ödeme</a:t>
            </a:r>
            <a:r>
              <a:rPr dirty="0" sz="2300" spc="-105" b="1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2300" spc="-10" b="1">
                <a:solidFill>
                  <a:srgbClr val="1F3863"/>
                </a:solidFill>
                <a:latin typeface="Calibri"/>
                <a:cs typeface="Calibri"/>
              </a:rPr>
              <a:t>Sistemi</a:t>
            </a:r>
            <a:endParaRPr sz="23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4319651" y="660844"/>
            <a:ext cx="3545840" cy="718185"/>
          </a:xfrm>
          <a:prstGeom prst="rect"/>
        </p:spPr>
        <p:txBody>
          <a:bodyPr wrap="square" lIns="0" tIns="50165" rIns="0" bIns="0" rtlCol="0" vert="horz">
            <a:spAutoFit/>
          </a:bodyPr>
          <a:lstStyle/>
          <a:p>
            <a:pPr marL="323215" marR="5080" indent="-311150">
              <a:lnSpc>
                <a:spcPts val="2600"/>
              </a:lnSpc>
              <a:spcBef>
                <a:spcPts val="395"/>
              </a:spcBef>
            </a:pPr>
            <a:r>
              <a:rPr dirty="0" spc="-290">
                <a:solidFill>
                  <a:srgbClr val="1F3863"/>
                </a:solidFill>
              </a:rPr>
              <a:t>ŞARTLI</a:t>
            </a:r>
            <a:r>
              <a:rPr dirty="0" spc="70">
                <a:solidFill>
                  <a:srgbClr val="1F3863"/>
                </a:solidFill>
              </a:rPr>
              <a:t> </a:t>
            </a:r>
            <a:r>
              <a:rPr dirty="0" spc="-190">
                <a:solidFill>
                  <a:srgbClr val="1F3863"/>
                </a:solidFill>
              </a:rPr>
              <a:t>MUAFİYET</a:t>
            </a:r>
            <a:r>
              <a:rPr dirty="0" spc="80">
                <a:solidFill>
                  <a:srgbClr val="1F3863"/>
                </a:solidFill>
              </a:rPr>
              <a:t> </a:t>
            </a:r>
            <a:r>
              <a:rPr dirty="0" spc="-320">
                <a:solidFill>
                  <a:srgbClr val="1F3863"/>
                </a:solidFill>
              </a:rPr>
              <a:t>SİSTEMİ </a:t>
            </a:r>
            <a:r>
              <a:rPr dirty="0" spc="-25">
                <a:solidFill>
                  <a:srgbClr val="1F3863"/>
                </a:solidFill>
              </a:rPr>
              <a:t>(ÖNCEDEN</a:t>
            </a:r>
            <a:r>
              <a:rPr dirty="0" spc="-105">
                <a:solidFill>
                  <a:srgbClr val="1F3863"/>
                </a:solidFill>
              </a:rPr>
              <a:t> İTHALAT)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761488" y="2157983"/>
            <a:ext cx="6972300" cy="3680460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4959096" y="2370772"/>
            <a:ext cx="4499610" cy="3131820"/>
          </a:xfrm>
          <a:prstGeom prst="rect">
            <a:avLst/>
          </a:prstGeom>
        </p:spPr>
        <p:txBody>
          <a:bodyPr wrap="square" lIns="0" tIns="45085" rIns="0" bIns="0" rtlCol="0" vert="horz">
            <a:spAutoFit/>
          </a:bodyPr>
          <a:lstStyle/>
          <a:p>
            <a:pPr algn="ctr" marL="12700" marR="5080" indent="12065">
              <a:lnSpc>
                <a:spcPct val="91600"/>
              </a:lnSpc>
              <a:spcBef>
                <a:spcPts val="355"/>
              </a:spcBef>
            </a:pPr>
            <a:r>
              <a:rPr dirty="0" sz="2200">
                <a:solidFill>
                  <a:srgbClr val="1F3863"/>
                </a:solidFill>
                <a:latin typeface="Calibri"/>
                <a:cs typeface="Calibri"/>
              </a:rPr>
              <a:t>İhraç</a:t>
            </a:r>
            <a:r>
              <a:rPr dirty="0" sz="2200" spc="-9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1F3863"/>
                </a:solidFill>
                <a:latin typeface="Calibri"/>
                <a:cs typeface="Calibri"/>
              </a:rPr>
              <a:t>edilecek</a:t>
            </a:r>
            <a:r>
              <a:rPr dirty="0" sz="2200" spc="5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2200" spc="-10">
                <a:solidFill>
                  <a:srgbClr val="1F3863"/>
                </a:solidFill>
                <a:latin typeface="Calibri"/>
                <a:cs typeface="Calibri"/>
              </a:rPr>
              <a:t>eşyanın</a:t>
            </a:r>
            <a:r>
              <a:rPr dirty="0" sz="2200" spc="-95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2200" spc="-10">
                <a:solidFill>
                  <a:srgbClr val="1F3863"/>
                </a:solidFill>
                <a:latin typeface="Calibri"/>
                <a:cs typeface="Calibri"/>
              </a:rPr>
              <a:t>üretiminde </a:t>
            </a:r>
            <a:r>
              <a:rPr dirty="0" sz="2200">
                <a:solidFill>
                  <a:srgbClr val="1F3863"/>
                </a:solidFill>
                <a:latin typeface="Calibri"/>
                <a:cs typeface="Calibri"/>
              </a:rPr>
              <a:t>kullanılan</a:t>
            </a:r>
            <a:r>
              <a:rPr dirty="0" sz="2200" spc="5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1F3863"/>
                </a:solidFill>
                <a:latin typeface="Calibri"/>
                <a:cs typeface="Calibri"/>
              </a:rPr>
              <a:t>hammadde,</a:t>
            </a:r>
            <a:r>
              <a:rPr dirty="0" sz="2200" spc="-35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1F3863"/>
                </a:solidFill>
                <a:latin typeface="Calibri"/>
                <a:cs typeface="Calibri"/>
              </a:rPr>
              <a:t>yardımcı</a:t>
            </a:r>
            <a:r>
              <a:rPr dirty="0" sz="2200" spc="-155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2200" spc="-10">
                <a:solidFill>
                  <a:srgbClr val="1F3863"/>
                </a:solidFill>
                <a:latin typeface="Calibri"/>
                <a:cs typeface="Calibri"/>
              </a:rPr>
              <a:t>madde, </a:t>
            </a:r>
            <a:r>
              <a:rPr dirty="0" sz="2200">
                <a:solidFill>
                  <a:srgbClr val="1F3863"/>
                </a:solidFill>
                <a:latin typeface="Calibri"/>
                <a:cs typeface="Calibri"/>
              </a:rPr>
              <a:t>ambalaj</a:t>
            </a:r>
            <a:r>
              <a:rPr dirty="0" sz="2200" spc="-7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1F3863"/>
                </a:solidFill>
                <a:latin typeface="Calibri"/>
                <a:cs typeface="Calibri"/>
              </a:rPr>
              <a:t>ve</a:t>
            </a:r>
            <a:r>
              <a:rPr dirty="0" sz="2200" spc="-75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1F3863"/>
                </a:solidFill>
                <a:latin typeface="Calibri"/>
                <a:cs typeface="Calibri"/>
              </a:rPr>
              <a:t>işletme</a:t>
            </a:r>
            <a:r>
              <a:rPr dirty="0" sz="2200" spc="1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2200" spc="-10">
                <a:solidFill>
                  <a:srgbClr val="1F3863"/>
                </a:solidFill>
                <a:latin typeface="Calibri"/>
                <a:cs typeface="Calibri"/>
              </a:rPr>
              <a:t>malzemelerinin </a:t>
            </a:r>
            <a:r>
              <a:rPr dirty="0" sz="2200">
                <a:solidFill>
                  <a:srgbClr val="1F3863"/>
                </a:solidFill>
                <a:latin typeface="Calibri"/>
                <a:cs typeface="Calibri"/>
              </a:rPr>
              <a:t>ithalatı</a:t>
            </a:r>
            <a:r>
              <a:rPr dirty="0" sz="2200" spc="-85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1F3863"/>
                </a:solidFill>
                <a:latin typeface="Calibri"/>
                <a:cs typeface="Calibri"/>
              </a:rPr>
              <a:t>sırasında</a:t>
            </a:r>
            <a:r>
              <a:rPr dirty="0" sz="2200" spc="15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1F3863"/>
                </a:solidFill>
                <a:latin typeface="Calibri"/>
                <a:cs typeface="Calibri"/>
              </a:rPr>
              <a:t>doğan</a:t>
            </a:r>
            <a:r>
              <a:rPr dirty="0" sz="2200" spc="-95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2200" spc="-10">
                <a:solidFill>
                  <a:srgbClr val="1F3863"/>
                </a:solidFill>
                <a:latin typeface="Calibri"/>
                <a:cs typeface="Calibri"/>
              </a:rPr>
              <a:t>vergilerin teminata</a:t>
            </a:r>
            <a:r>
              <a:rPr dirty="0" sz="2200" spc="-95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1F3863"/>
                </a:solidFill>
                <a:latin typeface="Calibri"/>
                <a:cs typeface="Calibri"/>
              </a:rPr>
              <a:t>bağlanarak</a:t>
            </a:r>
            <a:r>
              <a:rPr dirty="0" sz="2200" spc="-105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1F3863"/>
                </a:solidFill>
                <a:latin typeface="Calibri"/>
                <a:cs typeface="Calibri"/>
              </a:rPr>
              <a:t>ve</a:t>
            </a:r>
            <a:r>
              <a:rPr dirty="0" sz="2200" spc="25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2200" spc="-10">
                <a:solidFill>
                  <a:srgbClr val="1F3863"/>
                </a:solidFill>
                <a:latin typeface="Calibri"/>
                <a:cs typeface="Calibri"/>
              </a:rPr>
              <a:t>ticaret</a:t>
            </a:r>
            <a:r>
              <a:rPr dirty="0" sz="2200" spc="55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1F3863"/>
                </a:solidFill>
                <a:latin typeface="Calibri"/>
                <a:cs typeface="Calibri"/>
              </a:rPr>
              <a:t>politikası</a:t>
            </a:r>
            <a:r>
              <a:rPr dirty="0" sz="2200" spc="-6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1F3863"/>
                </a:solidFill>
                <a:latin typeface="Calibri"/>
                <a:cs typeface="Calibri"/>
              </a:rPr>
              <a:t>önlemlerine</a:t>
            </a:r>
            <a:r>
              <a:rPr dirty="0" sz="2200" spc="-7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2200" spc="-20">
                <a:solidFill>
                  <a:srgbClr val="1F3863"/>
                </a:solidFill>
                <a:latin typeface="Calibri"/>
                <a:cs typeface="Calibri"/>
              </a:rPr>
              <a:t>tabi</a:t>
            </a:r>
            <a:r>
              <a:rPr dirty="0" sz="2200">
                <a:solidFill>
                  <a:srgbClr val="1F3863"/>
                </a:solidFill>
                <a:latin typeface="Calibri"/>
                <a:cs typeface="Calibri"/>
              </a:rPr>
              <a:t> tutulmaksızın</a:t>
            </a:r>
            <a:r>
              <a:rPr dirty="0" sz="2200" spc="-9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1F3863"/>
                </a:solidFill>
                <a:latin typeface="Calibri"/>
                <a:cs typeface="Calibri"/>
              </a:rPr>
              <a:t>ithal</a:t>
            </a:r>
            <a:r>
              <a:rPr dirty="0" sz="2200" spc="-5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1F3863"/>
                </a:solidFill>
                <a:latin typeface="Calibri"/>
                <a:cs typeface="Calibri"/>
              </a:rPr>
              <a:t>edilmesi</a:t>
            </a:r>
            <a:r>
              <a:rPr dirty="0" sz="2200" spc="-5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1F3863"/>
                </a:solidFill>
                <a:latin typeface="Calibri"/>
                <a:cs typeface="Calibri"/>
              </a:rPr>
              <a:t>ve</a:t>
            </a:r>
            <a:r>
              <a:rPr dirty="0" sz="2200" spc="-3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2200" spc="-10">
                <a:solidFill>
                  <a:srgbClr val="1F3863"/>
                </a:solidFill>
                <a:latin typeface="Calibri"/>
                <a:cs typeface="Calibri"/>
              </a:rPr>
              <a:t>üretim </a:t>
            </a:r>
            <a:r>
              <a:rPr dirty="0" sz="2200">
                <a:solidFill>
                  <a:srgbClr val="1F3863"/>
                </a:solidFill>
                <a:latin typeface="Calibri"/>
                <a:cs typeface="Calibri"/>
              </a:rPr>
              <a:t>sonucunda</a:t>
            </a:r>
            <a:r>
              <a:rPr dirty="0" sz="2200" spc="-1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1F3863"/>
                </a:solidFill>
                <a:latin typeface="Calibri"/>
                <a:cs typeface="Calibri"/>
              </a:rPr>
              <a:t>elde</a:t>
            </a:r>
            <a:r>
              <a:rPr dirty="0" sz="2200" spc="-4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1F3863"/>
                </a:solidFill>
                <a:latin typeface="Calibri"/>
                <a:cs typeface="Calibri"/>
              </a:rPr>
              <a:t>edilen</a:t>
            </a:r>
            <a:r>
              <a:rPr dirty="0" sz="2200" spc="35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2200" spc="-10">
                <a:solidFill>
                  <a:srgbClr val="1F3863"/>
                </a:solidFill>
                <a:latin typeface="Calibri"/>
                <a:cs typeface="Calibri"/>
              </a:rPr>
              <a:t>eşyanın</a:t>
            </a:r>
            <a:r>
              <a:rPr dirty="0" sz="2200" spc="-105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2200" spc="-10">
                <a:solidFill>
                  <a:srgbClr val="1F3863"/>
                </a:solidFill>
                <a:latin typeface="Calibri"/>
                <a:cs typeface="Calibri"/>
              </a:rPr>
              <a:t>ihraç </a:t>
            </a:r>
            <a:r>
              <a:rPr dirty="0" sz="2200">
                <a:solidFill>
                  <a:srgbClr val="1F3863"/>
                </a:solidFill>
                <a:latin typeface="Calibri"/>
                <a:cs typeface="Calibri"/>
              </a:rPr>
              <a:t>edilmesini</a:t>
            </a:r>
            <a:r>
              <a:rPr dirty="0" sz="2200" spc="15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1F3863"/>
                </a:solidFill>
                <a:latin typeface="Calibri"/>
                <a:cs typeface="Calibri"/>
              </a:rPr>
              <a:t>müteakip</a:t>
            </a:r>
            <a:r>
              <a:rPr dirty="0" sz="2200" spc="-75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2200">
                <a:solidFill>
                  <a:srgbClr val="1F3863"/>
                </a:solidFill>
                <a:latin typeface="Calibri"/>
                <a:cs typeface="Calibri"/>
              </a:rPr>
              <a:t>alınan</a:t>
            </a:r>
            <a:r>
              <a:rPr dirty="0" sz="2200" spc="-75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2200" spc="-10">
                <a:solidFill>
                  <a:srgbClr val="1F3863"/>
                </a:solidFill>
                <a:latin typeface="Calibri"/>
                <a:cs typeface="Calibri"/>
              </a:rPr>
              <a:t>teminatın </a:t>
            </a:r>
            <a:r>
              <a:rPr dirty="0" sz="2200">
                <a:solidFill>
                  <a:srgbClr val="1F3863"/>
                </a:solidFill>
                <a:latin typeface="Calibri"/>
                <a:cs typeface="Calibri"/>
              </a:rPr>
              <a:t>iade</a:t>
            </a:r>
            <a:r>
              <a:rPr dirty="0" sz="2200" spc="1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2200" spc="-10">
                <a:solidFill>
                  <a:srgbClr val="1F3863"/>
                </a:solidFill>
                <a:latin typeface="Calibri"/>
                <a:cs typeface="Calibri"/>
              </a:rPr>
              <a:t>edilmesidir.</a:t>
            </a:r>
            <a:endParaRPr sz="2200">
              <a:latin typeface="Calibri"/>
              <a:cs typeface="Calibri"/>
            </a:endParaRPr>
          </a:p>
        </p:txBody>
      </p:sp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551176" y="3218688"/>
            <a:ext cx="1549908" cy="1495044"/>
          </a:xfrm>
          <a:prstGeom prst="rect">
            <a:avLst/>
          </a:prstGeo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18465" rIns="0" bIns="0" rtlCol="0" vert="horz">
            <a:spAutoFit/>
          </a:bodyPr>
          <a:lstStyle/>
          <a:p>
            <a:pPr algn="ctr">
              <a:lnSpc>
                <a:spcPts val="2710"/>
              </a:lnSpc>
              <a:spcBef>
                <a:spcPts val="130"/>
              </a:spcBef>
            </a:pPr>
            <a:r>
              <a:rPr dirty="0" spc="-290">
                <a:solidFill>
                  <a:srgbClr val="1F3863"/>
                </a:solidFill>
              </a:rPr>
              <a:t>ŞARTLI</a:t>
            </a:r>
            <a:r>
              <a:rPr dirty="0" spc="70">
                <a:solidFill>
                  <a:srgbClr val="1F3863"/>
                </a:solidFill>
              </a:rPr>
              <a:t> </a:t>
            </a:r>
            <a:r>
              <a:rPr dirty="0" spc="-190">
                <a:solidFill>
                  <a:srgbClr val="1F3863"/>
                </a:solidFill>
              </a:rPr>
              <a:t>MUAFİYET</a:t>
            </a:r>
            <a:r>
              <a:rPr dirty="0" spc="85">
                <a:solidFill>
                  <a:srgbClr val="1F3863"/>
                </a:solidFill>
              </a:rPr>
              <a:t> </a:t>
            </a:r>
            <a:r>
              <a:rPr dirty="0" spc="-320">
                <a:solidFill>
                  <a:srgbClr val="1F3863"/>
                </a:solidFill>
              </a:rPr>
              <a:t>SİSTEMİ</a:t>
            </a:r>
          </a:p>
          <a:p>
            <a:pPr algn="ctr">
              <a:lnSpc>
                <a:spcPts val="2710"/>
              </a:lnSpc>
            </a:pPr>
            <a:r>
              <a:rPr dirty="0" spc="-25">
                <a:solidFill>
                  <a:srgbClr val="1F3863"/>
                </a:solidFill>
              </a:rPr>
              <a:t>(ÖNCEDEN</a:t>
            </a:r>
            <a:r>
              <a:rPr dirty="0" spc="-105">
                <a:solidFill>
                  <a:srgbClr val="1F3863"/>
                </a:solidFill>
              </a:rPr>
              <a:t> İTHALAT)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772157" y="2268670"/>
            <a:ext cx="8498332" cy="3045454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4062729" y="2621724"/>
            <a:ext cx="790575" cy="212725"/>
          </a:xfrm>
          <a:prstGeom prst="rect">
            <a:avLst/>
          </a:prstGeom>
        </p:spPr>
        <p:txBody>
          <a:bodyPr wrap="square" lIns="0" tIns="158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dirty="0" sz="1200" spc="-10" b="1">
                <a:solidFill>
                  <a:srgbClr val="1F3863"/>
                </a:solidFill>
                <a:latin typeface="Verdana"/>
                <a:cs typeface="Verdana"/>
              </a:rPr>
              <a:t>İTHALAT</a:t>
            </a:r>
            <a:endParaRPr sz="1200">
              <a:latin typeface="Verdana"/>
              <a:cs typeface="Verdana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937130" y="2499042"/>
            <a:ext cx="1125220" cy="395605"/>
          </a:xfrm>
          <a:prstGeom prst="rect">
            <a:avLst/>
          </a:prstGeom>
        </p:spPr>
        <p:txBody>
          <a:bodyPr wrap="square" lIns="0" tIns="15875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125"/>
              </a:spcBef>
            </a:pPr>
            <a:r>
              <a:rPr dirty="0" sz="1200" spc="-10" b="1">
                <a:solidFill>
                  <a:srgbClr val="1F3863"/>
                </a:solidFill>
                <a:latin typeface="Verdana"/>
                <a:cs typeface="Verdana"/>
              </a:rPr>
              <a:t>BELGE</a:t>
            </a:r>
            <a:endParaRPr sz="1200">
              <a:latin typeface="Verdana"/>
              <a:cs typeface="Verdana"/>
            </a:endParaRPr>
          </a:p>
          <a:p>
            <a:pPr algn="ctr">
              <a:lnSpc>
                <a:spcPct val="100000"/>
              </a:lnSpc>
              <a:spcBef>
                <a:spcPts val="5"/>
              </a:spcBef>
            </a:pPr>
            <a:r>
              <a:rPr dirty="0" sz="1200" spc="-10" b="1">
                <a:solidFill>
                  <a:srgbClr val="1F3863"/>
                </a:solidFill>
                <a:latin typeface="Verdana"/>
                <a:cs typeface="Verdana"/>
              </a:rPr>
              <a:t>BAŞLANGICI</a:t>
            </a:r>
            <a:endParaRPr sz="1200">
              <a:latin typeface="Verdana"/>
              <a:cs typeface="Verdana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7290181" y="2958147"/>
            <a:ext cx="722630" cy="212725"/>
          </a:xfrm>
          <a:prstGeom prst="rect">
            <a:avLst/>
          </a:prstGeom>
        </p:spPr>
        <p:txBody>
          <a:bodyPr wrap="square" lIns="0" tIns="158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dirty="0" sz="1200" spc="-10" b="1">
                <a:solidFill>
                  <a:srgbClr val="1F3863"/>
                </a:solidFill>
                <a:latin typeface="Verdana"/>
                <a:cs typeface="Verdana"/>
              </a:rPr>
              <a:t>ÜRETİM</a:t>
            </a:r>
            <a:endParaRPr sz="1200">
              <a:latin typeface="Verdana"/>
              <a:cs typeface="Verdana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9120631" y="2958147"/>
            <a:ext cx="810260" cy="212725"/>
          </a:xfrm>
          <a:prstGeom prst="rect">
            <a:avLst/>
          </a:prstGeom>
        </p:spPr>
        <p:txBody>
          <a:bodyPr wrap="square" lIns="0" tIns="158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dirty="0" sz="1200" spc="-10" b="1">
                <a:solidFill>
                  <a:srgbClr val="1F3863"/>
                </a:solidFill>
                <a:latin typeface="Verdana"/>
                <a:cs typeface="Verdana"/>
              </a:rPr>
              <a:t>İHRACAT</a:t>
            </a:r>
            <a:endParaRPr sz="1200">
              <a:latin typeface="Verdana"/>
              <a:cs typeface="Verdana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9115552" y="3957701"/>
            <a:ext cx="870585" cy="395605"/>
          </a:xfrm>
          <a:prstGeom prst="rect">
            <a:avLst/>
          </a:prstGeom>
        </p:spPr>
        <p:txBody>
          <a:bodyPr wrap="square" lIns="0" tIns="15875" rIns="0" bIns="0" rtlCol="0" vert="horz">
            <a:spAutoFit/>
          </a:bodyPr>
          <a:lstStyle/>
          <a:p>
            <a:pPr marL="12700" marR="5080" indent="137160">
              <a:lnSpc>
                <a:spcPct val="100000"/>
              </a:lnSpc>
              <a:spcBef>
                <a:spcPts val="125"/>
              </a:spcBef>
            </a:pPr>
            <a:r>
              <a:rPr dirty="0" sz="1200" spc="-10" b="1">
                <a:solidFill>
                  <a:srgbClr val="1F3863"/>
                </a:solidFill>
                <a:latin typeface="Verdana"/>
                <a:cs typeface="Verdana"/>
              </a:rPr>
              <a:t>BELGE KAPATMA</a:t>
            </a:r>
            <a:endParaRPr sz="1200">
              <a:latin typeface="Verdana"/>
              <a:cs typeface="Verdana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9109836" y="4863274"/>
            <a:ext cx="828040" cy="395605"/>
          </a:xfrm>
          <a:prstGeom prst="rect">
            <a:avLst/>
          </a:prstGeom>
        </p:spPr>
        <p:txBody>
          <a:bodyPr wrap="square" lIns="0" tIns="15875" rIns="0" bIns="0" rtlCol="0" vert="horz">
            <a:spAutoFit/>
          </a:bodyPr>
          <a:lstStyle/>
          <a:p>
            <a:pPr marL="195580" marR="5080" indent="-183515">
              <a:lnSpc>
                <a:spcPct val="100000"/>
              </a:lnSpc>
              <a:spcBef>
                <a:spcPts val="125"/>
              </a:spcBef>
            </a:pPr>
            <a:r>
              <a:rPr dirty="0" sz="1200" spc="-10" b="1">
                <a:solidFill>
                  <a:srgbClr val="FFFFFF"/>
                </a:solidFill>
                <a:latin typeface="Verdana"/>
                <a:cs typeface="Verdana"/>
              </a:rPr>
              <a:t>TEMİNAT </a:t>
            </a:r>
            <a:r>
              <a:rPr dirty="0" sz="1200" spc="-20" b="1">
                <a:solidFill>
                  <a:srgbClr val="FFFFFF"/>
                </a:solidFill>
                <a:latin typeface="Verdana"/>
                <a:cs typeface="Verdana"/>
              </a:rPr>
              <a:t>İADE</a:t>
            </a:r>
            <a:endParaRPr sz="1200">
              <a:latin typeface="Verdana"/>
              <a:cs typeface="Verdana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5349049" y="4673536"/>
            <a:ext cx="1445260" cy="320675"/>
            <a:chOff x="5349049" y="4673536"/>
            <a:chExt cx="1445260" cy="320675"/>
          </a:xfrm>
        </p:grpSpPr>
        <p:sp>
          <p:nvSpPr>
            <p:cNvPr id="11" name="object 11"/>
            <p:cNvSpPr/>
            <p:nvPr/>
          </p:nvSpPr>
          <p:spPr>
            <a:xfrm>
              <a:off x="5353811" y="4678298"/>
              <a:ext cx="1435735" cy="311150"/>
            </a:xfrm>
            <a:custGeom>
              <a:avLst/>
              <a:gdLst/>
              <a:ahLst/>
              <a:cxnLst/>
              <a:rect l="l" t="t" r="r" b="b"/>
              <a:pathLst>
                <a:path w="1435734" h="311150">
                  <a:moveTo>
                    <a:pt x="1383791" y="0"/>
                  </a:moveTo>
                  <a:lnTo>
                    <a:pt x="51815" y="0"/>
                  </a:lnTo>
                  <a:lnTo>
                    <a:pt x="31664" y="4077"/>
                  </a:lnTo>
                  <a:lnTo>
                    <a:pt x="15192" y="15192"/>
                  </a:lnTo>
                  <a:lnTo>
                    <a:pt x="4077" y="31664"/>
                  </a:lnTo>
                  <a:lnTo>
                    <a:pt x="0" y="51815"/>
                  </a:lnTo>
                  <a:lnTo>
                    <a:pt x="0" y="259206"/>
                  </a:lnTo>
                  <a:lnTo>
                    <a:pt x="4077" y="279358"/>
                  </a:lnTo>
                  <a:lnTo>
                    <a:pt x="15192" y="295830"/>
                  </a:lnTo>
                  <a:lnTo>
                    <a:pt x="31664" y="306945"/>
                  </a:lnTo>
                  <a:lnTo>
                    <a:pt x="51815" y="311023"/>
                  </a:lnTo>
                  <a:lnTo>
                    <a:pt x="1383791" y="311023"/>
                  </a:lnTo>
                  <a:lnTo>
                    <a:pt x="1403943" y="306945"/>
                  </a:lnTo>
                  <a:lnTo>
                    <a:pt x="1420415" y="295830"/>
                  </a:lnTo>
                  <a:lnTo>
                    <a:pt x="1431530" y="279358"/>
                  </a:lnTo>
                  <a:lnTo>
                    <a:pt x="1435608" y="259206"/>
                  </a:lnTo>
                  <a:lnTo>
                    <a:pt x="1435608" y="51815"/>
                  </a:lnTo>
                  <a:lnTo>
                    <a:pt x="1431530" y="31664"/>
                  </a:lnTo>
                  <a:lnTo>
                    <a:pt x="1420415" y="15192"/>
                  </a:lnTo>
                  <a:lnTo>
                    <a:pt x="1403943" y="4077"/>
                  </a:lnTo>
                  <a:lnTo>
                    <a:pt x="1383791" y="0"/>
                  </a:lnTo>
                  <a:close/>
                </a:path>
              </a:pathLst>
            </a:custGeom>
            <a:solidFill>
              <a:srgbClr val="1F386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2" name="object 12"/>
            <p:cNvSpPr/>
            <p:nvPr/>
          </p:nvSpPr>
          <p:spPr>
            <a:xfrm>
              <a:off x="5353811" y="4678298"/>
              <a:ext cx="1435735" cy="311150"/>
            </a:xfrm>
            <a:custGeom>
              <a:avLst/>
              <a:gdLst/>
              <a:ahLst/>
              <a:cxnLst/>
              <a:rect l="l" t="t" r="r" b="b"/>
              <a:pathLst>
                <a:path w="1435734" h="311150">
                  <a:moveTo>
                    <a:pt x="0" y="51815"/>
                  </a:moveTo>
                  <a:lnTo>
                    <a:pt x="4077" y="31664"/>
                  </a:lnTo>
                  <a:lnTo>
                    <a:pt x="15192" y="15192"/>
                  </a:lnTo>
                  <a:lnTo>
                    <a:pt x="31664" y="4077"/>
                  </a:lnTo>
                  <a:lnTo>
                    <a:pt x="51815" y="0"/>
                  </a:lnTo>
                  <a:lnTo>
                    <a:pt x="1383791" y="0"/>
                  </a:lnTo>
                  <a:lnTo>
                    <a:pt x="1403943" y="4077"/>
                  </a:lnTo>
                  <a:lnTo>
                    <a:pt x="1420415" y="15192"/>
                  </a:lnTo>
                  <a:lnTo>
                    <a:pt x="1431530" y="31664"/>
                  </a:lnTo>
                  <a:lnTo>
                    <a:pt x="1435608" y="51815"/>
                  </a:lnTo>
                  <a:lnTo>
                    <a:pt x="1435608" y="259206"/>
                  </a:lnTo>
                  <a:lnTo>
                    <a:pt x="1431530" y="279358"/>
                  </a:lnTo>
                  <a:lnTo>
                    <a:pt x="1420415" y="295830"/>
                  </a:lnTo>
                  <a:lnTo>
                    <a:pt x="1403943" y="306945"/>
                  </a:lnTo>
                  <a:lnTo>
                    <a:pt x="1383791" y="311023"/>
                  </a:lnTo>
                  <a:lnTo>
                    <a:pt x="51815" y="311023"/>
                  </a:lnTo>
                  <a:lnTo>
                    <a:pt x="31664" y="306945"/>
                  </a:lnTo>
                  <a:lnTo>
                    <a:pt x="15192" y="295830"/>
                  </a:lnTo>
                  <a:lnTo>
                    <a:pt x="4077" y="279358"/>
                  </a:lnTo>
                  <a:lnTo>
                    <a:pt x="0" y="259206"/>
                  </a:lnTo>
                  <a:lnTo>
                    <a:pt x="0" y="51815"/>
                  </a:lnTo>
                  <a:close/>
                </a:path>
              </a:pathLst>
            </a:custGeom>
            <a:ln w="9525">
              <a:solidFill>
                <a:srgbClr val="001F5F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3" name="object 13"/>
          <p:cNvSpPr txBox="1"/>
          <p:nvPr/>
        </p:nvSpPr>
        <p:spPr>
          <a:xfrm>
            <a:off x="5360613" y="4731829"/>
            <a:ext cx="1422400" cy="212725"/>
          </a:xfrm>
          <a:prstGeom prst="rect">
            <a:avLst/>
          </a:prstGeom>
        </p:spPr>
        <p:txBody>
          <a:bodyPr wrap="square" lIns="0" tIns="15875" rIns="0" bIns="0" rtlCol="0" vert="horz">
            <a:spAutoFit/>
          </a:bodyPr>
          <a:lstStyle/>
          <a:p>
            <a:pPr marL="306705">
              <a:lnSpc>
                <a:spcPct val="100000"/>
              </a:lnSpc>
              <a:spcBef>
                <a:spcPts val="125"/>
              </a:spcBef>
            </a:pPr>
            <a:r>
              <a:rPr dirty="0" sz="1200" spc="-10" b="1">
                <a:solidFill>
                  <a:srgbClr val="FFFFFF"/>
                </a:solidFill>
                <a:latin typeface="Verdana"/>
                <a:cs typeface="Verdana"/>
              </a:rPr>
              <a:t>TEMİNAT</a:t>
            </a:r>
            <a:endParaRPr sz="12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98843" rIns="0" bIns="0" rtlCol="0" vert="horz">
            <a:spAutoFit/>
          </a:bodyPr>
          <a:lstStyle/>
          <a:p>
            <a:pPr algn="ctr">
              <a:lnSpc>
                <a:spcPts val="2710"/>
              </a:lnSpc>
              <a:spcBef>
                <a:spcPts val="125"/>
              </a:spcBef>
            </a:pPr>
            <a:r>
              <a:rPr dirty="0" spc="-285">
                <a:solidFill>
                  <a:srgbClr val="1F3863"/>
                </a:solidFill>
              </a:rPr>
              <a:t>ŞARTLI</a:t>
            </a:r>
            <a:r>
              <a:rPr dirty="0" spc="70">
                <a:solidFill>
                  <a:srgbClr val="1F3863"/>
                </a:solidFill>
              </a:rPr>
              <a:t> </a:t>
            </a:r>
            <a:r>
              <a:rPr dirty="0" spc="-190">
                <a:solidFill>
                  <a:srgbClr val="1F3863"/>
                </a:solidFill>
              </a:rPr>
              <a:t>MUAFİYET</a:t>
            </a:r>
            <a:r>
              <a:rPr dirty="0" spc="60">
                <a:solidFill>
                  <a:srgbClr val="1F3863"/>
                </a:solidFill>
              </a:rPr>
              <a:t> </a:t>
            </a:r>
            <a:r>
              <a:rPr dirty="0" spc="-320">
                <a:solidFill>
                  <a:srgbClr val="1F3863"/>
                </a:solidFill>
              </a:rPr>
              <a:t>SİSTEMİ</a:t>
            </a:r>
          </a:p>
          <a:p>
            <a:pPr algn="ctr">
              <a:lnSpc>
                <a:spcPts val="2710"/>
              </a:lnSpc>
            </a:pPr>
            <a:r>
              <a:rPr dirty="0" spc="-155">
                <a:solidFill>
                  <a:srgbClr val="1F3863"/>
                </a:solidFill>
              </a:rPr>
              <a:t>(EŞDEĞER</a:t>
            </a:r>
            <a:r>
              <a:rPr dirty="0" spc="-25">
                <a:solidFill>
                  <a:srgbClr val="1F3863"/>
                </a:solidFill>
              </a:rPr>
              <a:t> </a:t>
            </a:r>
            <a:r>
              <a:rPr dirty="0" spc="-90">
                <a:solidFill>
                  <a:srgbClr val="1F3863"/>
                </a:solidFill>
              </a:rPr>
              <a:t>EŞYA</a:t>
            </a:r>
            <a:r>
              <a:rPr dirty="0" spc="-60">
                <a:solidFill>
                  <a:srgbClr val="1F3863"/>
                </a:solidFill>
              </a:rPr>
              <a:t> </a:t>
            </a:r>
            <a:r>
              <a:rPr dirty="0" spc="-185">
                <a:solidFill>
                  <a:srgbClr val="1F3863"/>
                </a:solidFill>
              </a:rPr>
              <a:t>KULLANIMI)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1936750" y="1690242"/>
            <a:ext cx="3954145" cy="2180590"/>
            <a:chOff x="1936750" y="1690242"/>
            <a:chExt cx="3954145" cy="2180590"/>
          </a:xfrm>
        </p:grpSpPr>
        <p:sp>
          <p:nvSpPr>
            <p:cNvPr id="4" name="object 4"/>
            <p:cNvSpPr/>
            <p:nvPr/>
          </p:nvSpPr>
          <p:spPr>
            <a:xfrm>
              <a:off x="1943100" y="1696592"/>
              <a:ext cx="3941445" cy="2167890"/>
            </a:xfrm>
            <a:custGeom>
              <a:avLst/>
              <a:gdLst/>
              <a:ahLst/>
              <a:cxnLst/>
              <a:rect l="l" t="t" r="r" b="b"/>
              <a:pathLst>
                <a:path w="3941445" h="2167890">
                  <a:moveTo>
                    <a:pt x="3579876" y="0"/>
                  </a:moveTo>
                  <a:lnTo>
                    <a:pt x="361188" y="0"/>
                  </a:lnTo>
                  <a:lnTo>
                    <a:pt x="312168" y="3298"/>
                  </a:lnTo>
                  <a:lnTo>
                    <a:pt x="265156" y="12908"/>
                  </a:lnTo>
                  <a:lnTo>
                    <a:pt x="220581" y="28398"/>
                  </a:lnTo>
                  <a:lnTo>
                    <a:pt x="178872" y="49337"/>
                  </a:lnTo>
                  <a:lnTo>
                    <a:pt x="140460" y="75294"/>
                  </a:lnTo>
                  <a:lnTo>
                    <a:pt x="105775" y="105838"/>
                  </a:lnTo>
                  <a:lnTo>
                    <a:pt x="75246" y="140539"/>
                  </a:lnTo>
                  <a:lnTo>
                    <a:pt x="49304" y="178966"/>
                  </a:lnTo>
                  <a:lnTo>
                    <a:pt x="28378" y="220688"/>
                  </a:lnTo>
                  <a:lnTo>
                    <a:pt x="12899" y="265274"/>
                  </a:lnTo>
                  <a:lnTo>
                    <a:pt x="3296" y="312293"/>
                  </a:lnTo>
                  <a:lnTo>
                    <a:pt x="0" y="361315"/>
                  </a:lnTo>
                  <a:lnTo>
                    <a:pt x="0" y="1806448"/>
                  </a:lnTo>
                  <a:lnTo>
                    <a:pt x="3296" y="1855469"/>
                  </a:lnTo>
                  <a:lnTo>
                    <a:pt x="12899" y="1902488"/>
                  </a:lnTo>
                  <a:lnTo>
                    <a:pt x="28378" y="1947074"/>
                  </a:lnTo>
                  <a:lnTo>
                    <a:pt x="49304" y="1988796"/>
                  </a:lnTo>
                  <a:lnTo>
                    <a:pt x="75246" y="2027223"/>
                  </a:lnTo>
                  <a:lnTo>
                    <a:pt x="105775" y="2061924"/>
                  </a:lnTo>
                  <a:lnTo>
                    <a:pt x="140460" y="2092468"/>
                  </a:lnTo>
                  <a:lnTo>
                    <a:pt x="178872" y="2118425"/>
                  </a:lnTo>
                  <a:lnTo>
                    <a:pt x="220581" y="2139364"/>
                  </a:lnTo>
                  <a:lnTo>
                    <a:pt x="265156" y="2154854"/>
                  </a:lnTo>
                  <a:lnTo>
                    <a:pt x="312168" y="2164464"/>
                  </a:lnTo>
                  <a:lnTo>
                    <a:pt x="361188" y="2167763"/>
                  </a:lnTo>
                  <a:lnTo>
                    <a:pt x="3579876" y="2167763"/>
                  </a:lnTo>
                  <a:lnTo>
                    <a:pt x="3628895" y="2164464"/>
                  </a:lnTo>
                  <a:lnTo>
                    <a:pt x="3675907" y="2154854"/>
                  </a:lnTo>
                  <a:lnTo>
                    <a:pt x="3720482" y="2139364"/>
                  </a:lnTo>
                  <a:lnTo>
                    <a:pt x="3762191" y="2118425"/>
                  </a:lnTo>
                  <a:lnTo>
                    <a:pt x="3800603" y="2092468"/>
                  </a:lnTo>
                  <a:lnTo>
                    <a:pt x="3835288" y="2061924"/>
                  </a:lnTo>
                  <a:lnTo>
                    <a:pt x="3865817" y="2027223"/>
                  </a:lnTo>
                  <a:lnTo>
                    <a:pt x="3891759" y="1988796"/>
                  </a:lnTo>
                  <a:lnTo>
                    <a:pt x="3912685" y="1947074"/>
                  </a:lnTo>
                  <a:lnTo>
                    <a:pt x="3928164" y="1902488"/>
                  </a:lnTo>
                  <a:lnTo>
                    <a:pt x="3937767" y="1855469"/>
                  </a:lnTo>
                  <a:lnTo>
                    <a:pt x="3941064" y="1806448"/>
                  </a:lnTo>
                  <a:lnTo>
                    <a:pt x="3941064" y="361315"/>
                  </a:lnTo>
                  <a:lnTo>
                    <a:pt x="3937767" y="312293"/>
                  </a:lnTo>
                  <a:lnTo>
                    <a:pt x="3928164" y="265274"/>
                  </a:lnTo>
                  <a:lnTo>
                    <a:pt x="3912685" y="220688"/>
                  </a:lnTo>
                  <a:lnTo>
                    <a:pt x="3891759" y="178966"/>
                  </a:lnTo>
                  <a:lnTo>
                    <a:pt x="3865817" y="140539"/>
                  </a:lnTo>
                  <a:lnTo>
                    <a:pt x="3835288" y="105838"/>
                  </a:lnTo>
                  <a:lnTo>
                    <a:pt x="3800603" y="75294"/>
                  </a:lnTo>
                  <a:lnTo>
                    <a:pt x="3762191" y="49337"/>
                  </a:lnTo>
                  <a:lnTo>
                    <a:pt x="3720482" y="28398"/>
                  </a:lnTo>
                  <a:lnTo>
                    <a:pt x="3675907" y="12908"/>
                  </a:lnTo>
                  <a:lnTo>
                    <a:pt x="3628895" y="3298"/>
                  </a:lnTo>
                  <a:lnTo>
                    <a:pt x="357987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/>
            <p:cNvSpPr/>
            <p:nvPr/>
          </p:nvSpPr>
          <p:spPr>
            <a:xfrm>
              <a:off x="1943100" y="1696592"/>
              <a:ext cx="3941445" cy="2167890"/>
            </a:xfrm>
            <a:custGeom>
              <a:avLst/>
              <a:gdLst/>
              <a:ahLst/>
              <a:cxnLst/>
              <a:rect l="l" t="t" r="r" b="b"/>
              <a:pathLst>
                <a:path w="3941445" h="2167890">
                  <a:moveTo>
                    <a:pt x="0" y="361315"/>
                  </a:moveTo>
                  <a:lnTo>
                    <a:pt x="3296" y="312293"/>
                  </a:lnTo>
                  <a:lnTo>
                    <a:pt x="12899" y="265274"/>
                  </a:lnTo>
                  <a:lnTo>
                    <a:pt x="28378" y="220688"/>
                  </a:lnTo>
                  <a:lnTo>
                    <a:pt x="49304" y="178966"/>
                  </a:lnTo>
                  <a:lnTo>
                    <a:pt x="75246" y="140539"/>
                  </a:lnTo>
                  <a:lnTo>
                    <a:pt x="105775" y="105838"/>
                  </a:lnTo>
                  <a:lnTo>
                    <a:pt x="140460" y="75294"/>
                  </a:lnTo>
                  <a:lnTo>
                    <a:pt x="178872" y="49337"/>
                  </a:lnTo>
                  <a:lnTo>
                    <a:pt x="220581" y="28398"/>
                  </a:lnTo>
                  <a:lnTo>
                    <a:pt x="265156" y="12908"/>
                  </a:lnTo>
                  <a:lnTo>
                    <a:pt x="312168" y="3298"/>
                  </a:lnTo>
                  <a:lnTo>
                    <a:pt x="361188" y="0"/>
                  </a:lnTo>
                  <a:lnTo>
                    <a:pt x="3579876" y="0"/>
                  </a:lnTo>
                  <a:lnTo>
                    <a:pt x="3628895" y="3298"/>
                  </a:lnTo>
                  <a:lnTo>
                    <a:pt x="3675907" y="12908"/>
                  </a:lnTo>
                  <a:lnTo>
                    <a:pt x="3720482" y="28398"/>
                  </a:lnTo>
                  <a:lnTo>
                    <a:pt x="3762191" y="49337"/>
                  </a:lnTo>
                  <a:lnTo>
                    <a:pt x="3800603" y="75294"/>
                  </a:lnTo>
                  <a:lnTo>
                    <a:pt x="3835288" y="105838"/>
                  </a:lnTo>
                  <a:lnTo>
                    <a:pt x="3865817" y="140539"/>
                  </a:lnTo>
                  <a:lnTo>
                    <a:pt x="3891759" y="178966"/>
                  </a:lnTo>
                  <a:lnTo>
                    <a:pt x="3912685" y="220688"/>
                  </a:lnTo>
                  <a:lnTo>
                    <a:pt x="3928164" y="265274"/>
                  </a:lnTo>
                  <a:lnTo>
                    <a:pt x="3937767" y="312293"/>
                  </a:lnTo>
                  <a:lnTo>
                    <a:pt x="3941064" y="361315"/>
                  </a:lnTo>
                  <a:lnTo>
                    <a:pt x="3941064" y="1806448"/>
                  </a:lnTo>
                  <a:lnTo>
                    <a:pt x="3937767" y="1855469"/>
                  </a:lnTo>
                  <a:lnTo>
                    <a:pt x="3928164" y="1902488"/>
                  </a:lnTo>
                  <a:lnTo>
                    <a:pt x="3912685" y="1947074"/>
                  </a:lnTo>
                  <a:lnTo>
                    <a:pt x="3891759" y="1988796"/>
                  </a:lnTo>
                  <a:lnTo>
                    <a:pt x="3865817" y="2027223"/>
                  </a:lnTo>
                  <a:lnTo>
                    <a:pt x="3835288" y="2061924"/>
                  </a:lnTo>
                  <a:lnTo>
                    <a:pt x="3800603" y="2092468"/>
                  </a:lnTo>
                  <a:lnTo>
                    <a:pt x="3762191" y="2118425"/>
                  </a:lnTo>
                  <a:lnTo>
                    <a:pt x="3720482" y="2139364"/>
                  </a:lnTo>
                  <a:lnTo>
                    <a:pt x="3675907" y="2154854"/>
                  </a:lnTo>
                  <a:lnTo>
                    <a:pt x="3628895" y="2164464"/>
                  </a:lnTo>
                  <a:lnTo>
                    <a:pt x="3579876" y="2167763"/>
                  </a:lnTo>
                  <a:lnTo>
                    <a:pt x="361188" y="2167763"/>
                  </a:lnTo>
                  <a:lnTo>
                    <a:pt x="312168" y="2164464"/>
                  </a:lnTo>
                  <a:lnTo>
                    <a:pt x="265156" y="2154854"/>
                  </a:lnTo>
                  <a:lnTo>
                    <a:pt x="220581" y="2139364"/>
                  </a:lnTo>
                  <a:lnTo>
                    <a:pt x="178872" y="2118425"/>
                  </a:lnTo>
                  <a:lnTo>
                    <a:pt x="140460" y="2092468"/>
                  </a:lnTo>
                  <a:lnTo>
                    <a:pt x="105775" y="2061924"/>
                  </a:lnTo>
                  <a:lnTo>
                    <a:pt x="75246" y="2027223"/>
                  </a:lnTo>
                  <a:lnTo>
                    <a:pt x="49304" y="1988796"/>
                  </a:lnTo>
                  <a:lnTo>
                    <a:pt x="28378" y="1947074"/>
                  </a:lnTo>
                  <a:lnTo>
                    <a:pt x="12899" y="1902488"/>
                  </a:lnTo>
                  <a:lnTo>
                    <a:pt x="3296" y="1855469"/>
                  </a:lnTo>
                  <a:lnTo>
                    <a:pt x="0" y="1806448"/>
                  </a:lnTo>
                  <a:lnTo>
                    <a:pt x="0" y="361315"/>
                  </a:lnTo>
                  <a:close/>
                </a:path>
              </a:pathLst>
            </a:custGeom>
            <a:ln w="12700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6" name="object 6"/>
          <p:cNvSpPr txBox="1"/>
          <p:nvPr/>
        </p:nvSpPr>
        <p:spPr>
          <a:xfrm>
            <a:off x="2125472" y="1912937"/>
            <a:ext cx="899794" cy="752475"/>
          </a:xfrm>
          <a:prstGeom prst="rect">
            <a:avLst/>
          </a:prstGeom>
        </p:spPr>
        <p:txBody>
          <a:bodyPr wrap="square" lIns="0" tIns="10795" rIns="0" bIns="0" rtlCol="0" vert="horz">
            <a:spAutoFit/>
          </a:bodyPr>
          <a:lstStyle/>
          <a:p>
            <a:pPr marL="12700" marR="5080">
              <a:lnSpc>
                <a:spcPct val="102699"/>
              </a:lnSpc>
              <a:spcBef>
                <a:spcPts val="85"/>
              </a:spcBef>
            </a:pPr>
            <a:r>
              <a:rPr dirty="0" sz="1550" spc="-10" b="1">
                <a:solidFill>
                  <a:srgbClr val="001F5F"/>
                </a:solidFill>
                <a:latin typeface="Tahoma"/>
                <a:cs typeface="Tahoma"/>
              </a:rPr>
              <a:t>Eşdeğer </a:t>
            </a:r>
            <a:r>
              <a:rPr dirty="0" sz="1550" spc="70">
                <a:solidFill>
                  <a:srgbClr val="001F5F"/>
                </a:solidFill>
                <a:latin typeface="Trebuchet MS"/>
                <a:cs typeface="Trebuchet MS"/>
              </a:rPr>
              <a:t>muafiyet </a:t>
            </a:r>
            <a:r>
              <a:rPr dirty="0" sz="1550" spc="95">
                <a:solidFill>
                  <a:srgbClr val="001F5F"/>
                </a:solidFill>
                <a:latin typeface="Trebuchet MS"/>
                <a:cs typeface="Trebuchet MS"/>
              </a:rPr>
              <a:t>dahilde</a:t>
            </a:r>
            <a:endParaRPr sz="1550">
              <a:latin typeface="Trebuchet MS"/>
              <a:cs typeface="Trebuchet MS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214497" y="1912937"/>
            <a:ext cx="2489200" cy="752475"/>
          </a:xfrm>
          <a:prstGeom prst="rect">
            <a:avLst/>
          </a:prstGeom>
        </p:spPr>
        <p:txBody>
          <a:bodyPr wrap="square" lIns="0" tIns="10795" rIns="0" bIns="0" rtlCol="0" vert="horz">
            <a:spAutoFit/>
          </a:bodyPr>
          <a:lstStyle/>
          <a:p>
            <a:pPr algn="just" marL="67310" marR="5080" indent="-55244">
              <a:lnSpc>
                <a:spcPct val="102699"/>
              </a:lnSpc>
              <a:spcBef>
                <a:spcPts val="85"/>
              </a:spcBef>
            </a:pPr>
            <a:r>
              <a:rPr dirty="0" sz="1550" b="1">
                <a:solidFill>
                  <a:srgbClr val="001F5F"/>
                </a:solidFill>
                <a:latin typeface="Tahoma"/>
                <a:cs typeface="Tahoma"/>
              </a:rPr>
              <a:t>Eşya</a:t>
            </a:r>
            <a:r>
              <a:rPr dirty="0" sz="1550" spc="250" b="1">
                <a:solidFill>
                  <a:srgbClr val="001F5F"/>
                </a:solidFill>
                <a:latin typeface="Tahoma"/>
                <a:cs typeface="Tahoma"/>
              </a:rPr>
              <a:t>   </a:t>
            </a:r>
            <a:r>
              <a:rPr dirty="0" sz="1550" b="1">
                <a:solidFill>
                  <a:srgbClr val="001F5F"/>
                </a:solidFill>
                <a:latin typeface="Tahoma"/>
                <a:cs typeface="Tahoma"/>
              </a:rPr>
              <a:t>Kullanımı:</a:t>
            </a:r>
            <a:r>
              <a:rPr dirty="0" sz="1550" spc="235" b="1">
                <a:solidFill>
                  <a:srgbClr val="001F5F"/>
                </a:solidFill>
                <a:latin typeface="Tahoma"/>
                <a:cs typeface="Tahoma"/>
              </a:rPr>
              <a:t>   </a:t>
            </a:r>
            <a:r>
              <a:rPr dirty="0" sz="1550" spc="-10">
                <a:solidFill>
                  <a:srgbClr val="001F5F"/>
                </a:solidFill>
                <a:latin typeface="Trebuchet MS"/>
                <a:cs typeface="Trebuchet MS"/>
              </a:rPr>
              <a:t>Şartlı </a:t>
            </a:r>
            <a:r>
              <a:rPr dirty="0" sz="1550">
                <a:solidFill>
                  <a:srgbClr val="001F5F"/>
                </a:solidFill>
                <a:latin typeface="Trebuchet MS"/>
                <a:cs typeface="Trebuchet MS"/>
              </a:rPr>
              <a:t>sistemi</a:t>
            </a:r>
            <a:r>
              <a:rPr dirty="0" sz="1550" spc="434">
                <a:solidFill>
                  <a:srgbClr val="001F5F"/>
                </a:solidFill>
                <a:latin typeface="Trebuchet MS"/>
                <a:cs typeface="Trebuchet MS"/>
              </a:rPr>
              <a:t>   </a:t>
            </a:r>
            <a:r>
              <a:rPr dirty="0" sz="1550" spc="110">
                <a:solidFill>
                  <a:srgbClr val="001F5F"/>
                </a:solidFill>
                <a:latin typeface="Trebuchet MS"/>
                <a:cs typeface="Trebuchet MS"/>
              </a:rPr>
              <a:t>çerçevesinde </a:t>
            </a:r>
            <a:r>
              <a:rPr dirty="0" sz="1550" spc="70">
                <a:solidFill>
                  <a:srgbClr val="001F5F"/>
                </a:solidFill>
                <a:latin typeface="Trebuchet MS"/>
                <a:cs typeface="Trebuchet MS"/>
              </a:rPr>
              <a:t>işleme</a:t>
            </a:r>
            <a:r>
              <a:rPr dirty="0" sz="1550" spc="265">
                <a:solidFill>
                  <a:srgbClr val="001F5F"/>
                </a:solidFill>
                <a:latin typeface="Trebuchet MS"/>
                <a:cs typeface="Trebuchet MS"/>
              </a:rPr>
              <a:t>    </a:t>
            </a:r>
            <a:r>
              <a:rPr dirty="0" sz="1550">
                <a:solidFill>
                  <a:srgbClr val="001F5F"/>
                </a:solidFill>
                <a:latin typeface="Trebuchet MS"/>
                <a:cs typeface="Trebuchet MS"/>
              </a:rPr>
              <a:t>izin</a:t>
            </a:r>
            <a:r>
              <a:rPr dirty="0" sz="1550" spc="260">
                <a:solidFill>
                  <a:srgbClr val="001F5F"/>
                </a:solidFill>
                <a:latin typeface="Trebuchet MS"/>
                <a:cs typeface="Trebuchet MS"/>
              </a:rPr>
              <a:t>    </a:t>
            </a:r>
            <a:r>
              <a:rPr dirty="0" sz="1550" spc="95">
                <a:solidFill>
                  <a:srgbClr val="001F5F"/>
                </a:solidFill>
                <a:latin typeface="Trebuchet MS"/>
                <a:cs typeface="Trebuchet MS"/>
              </a:rPr>
              <a:t>belgesi</a:t>
            </a:r>
            <a:endParaRPr sz="1550">
              <a:latin typeface="Trebuchet MS"/>
              <a:cs typeface="Trebuchet MS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125472" y="2645346"/>
            <a:ext cx="3588385" cy="1000125"/>
          </a:xfrm>
          <a:prstGeom prst="rect">
            <a:avLst/>
          </a:prstGeom>
        </p:spPr>
        <p:txBody>
          <a:bodyPr wrap="square" lIns="0" tIns="8890" rIns="0" bIns="0" rtlCol="0" vert="horz">
            <a:spAutoFit/>
          </a:bodyPr>
          <a:lstStyle/>
          <a:p>
            <a:pPr algn="just" marL="12700" marR="5080">
              <a:lnSpc>
                <a:spcPct val="103400"/>
              </a:lnSpc>
              <a:spcBef>
                <a:spcPts val="70"/>
              </a:spcBef>
            </a:pPr>
            <a:r>
              <a:rPr dirty="0" sz="1550" spc="150">
                <a:solidFill>
                  <a:srgbClr val="001F5F"/>
                </a:solidFill>
                <a:latin typeface="Trebuchet MS"/>
                <a:cs typeface="Trebuchet MS"/>
              </a:rPr>
              <a:t>kapsamında</a:t>
            </a:r>
            <a:r>
              <a:rPr dirty="0" sz="1550" spc="85">
                <a:solidFill>
                  <a:srgbClr val="001F5F"/>
                </a:solidFill>
                <a:latin typeface="Trebuchet MS"/>
                <a:cs typeface="Trebuchet MS"/>
              </a:rPr>
              <a:t>  </a:t>
            </a:r>
            <a:r>
              <a:rPr dirty="0" sz="1550">
                <a:solidFill>
                  <a:srgbClr val="001F5F"/>
                </a:solidFill>
                <a:latin typeface="Trebuchet MS"/>
                <a:cs typeface="Trebuchet MS"/>
              </a:rPr>
              <a:t>işlem</a:t>
            </a:r>
            <a:r>
              <a:rPr dirty="0" sz="1550" spc="140">
                <a:solidFill>
                  <a:srgbClr val="001F5F"/>
                </a:solidFill>
                <a:latin typeface="Trebuchet MS"/>
                <a:cs typeface="Trebuchet MS"/>
              </a:rPr>
              <a:t>  </a:t>
            </a:r>
            <a:r>
              <a:rPr dirty="0" sz="1550" spc="105">
                <a:solidFill>
                  <a:srgbClr val="001F5F"/>
                </a:solidFill>
                <a:latin typeface="Trebuchet MS"/>
                <a:cs typeface="Trebuchet MS"/>
              </a:rPr>
              <a:t>görmüş</a:t>
            </a:r>
            <a:r>
              <a:rPr dirty="0" sz="1550" spc="114">
                <a:solidFill>
                  <a:srgbClr val="001F5F"/>
                </a:solidFill>
                <a:latin typeface="Trebuchet MS"/>
                <a:cs typeface="Trebuchet MS"/>
              </a:rPr>
              <a:t>  </a:t>
            </a:r>
            <a:r>
              <a:rPr dirty="0" sz="1550" spc="65">
                <a:solidFill>
                  <a:srgbClr val="001F5F"/>
                </a:solidFill>
                <a:latin typeface="Trebuchet MS"/>
                <a:cs typeface="Trebuchet MS"/>
              </a:rPr>
              <a:t>ürünün </a:t>
            </a:r>
            <a:r>
              <a:rPr dirty="0" sz="1550" spc="125">
                <a:solidFill>
                  <a:srgbClr val="001F5F"/>
                </a:solidFill>
                <a:latin typeface="Trebuchet MS"/>
                <a:cs typeface="Trebuchet MS"/>
              </a:rPr>
              <a:t>elde</a:t>
            </a:r>
            <a:r>
              <a:rPr dirty="0" sz="1550" spc="215">
                <a:solidFill>
                  <a:srgbClr val="001F5F"/>
                </a:solidFill>
                <a:latin typeface="Trebuchet MS"/>
                <a:cs typeface="Trebuchet MS"/>
              </a:rPr>
              <a:t>  </a:t>
            </a:r>
            <a:r>
              <a:rPr dirty="0" sz="1550" spc="50">
                <a:solidFill>
                  <a:srgbClr val="001F5F"/>
                </a:solidFill>
                <a:latin typeface="Trebuchet MS"/>
                <a:cs typeface="Trebuchet MS"/>
              </a:rPr>
              <a:t>edilmesi</a:t>
            </a:r>
            <a:r>
              <a:rPr dirty="0" sz="1550" spc="225">
                <a:solidFill>
                  <a:srgbClr val="001F5F"/>
                </a:solidFill>
                <a:latin typeface="Trebuchet MS"/>
                <a:cs typeface="Trebuchet MS"/>
              </a:rPr>
              <a:t>  </a:t>
            </a:r>
            <a:r>
              <a:rPr dirty="0" sz="1550">
                <a:solidFill>
                  <a:srgbClr val="001F5F"/>
                </a:solidFill>
                <a:latin typeface="Trebuchet MS"/>
                <a:cs typeface="Trebuchet MS"/>
              </a:rPr>
              <a:t>için</a:t>
            </a:r>
            <a:r>
              <a:rPr dirty="0" sz="1550" spc="215">
                <a:solidFill>
                  <a:srgbClr val="001F5F"/>
                </a:solidFill>
                <a:latin typeface="Trebuchet MS"/>
                <a:cs typeface="Trebuchet MS"/>
              </a:rPr>
              <a:t>  </a:t>
            </a:r>
            <a:r>
              <a:rPr dirty="0" sz="1550">
                <a:solidFill>
                  <a:srgbClr val="001F5F"/>
                </a:solidFill>
                <a:latin typeface="Trebuchet MS"/>
                <a:cs typeface="Trebuchet MS"/>
              </a:rPr>
              <a:t>ithal</a:t>
            </a:r>
            <a:r>
              <a:rPr dirty="0" sz="1550" spc="295">
                <a:solidFill>
                  <a:srgbClr val="001F5F"/>
                </a:solidFill>
                <a:latin typeface="Trebuchet MS"/>
                <a:cs typeface="Trebuchet MS"/>
              </a:rPr>
              <a:t>  </a:t>
            </a:r>
            <a:r>
              <a:rPr dirty="0" sz="1550" spc="50">
                <a:solidFill>
                  <a:srgbClr val="001F5F"/>
                </a:solidFill>
                <a:latin typeface="Trebuchet MS"/>
                <a:cs typeface="Trebuchet MS"/>
              </a:rPr>
              <a:t>eşyasının yerine</a:t>
            </a:r>
            <a:r>
              <a:rPr dirty="0" sz="1550" spc="245">
                <a:solidFill>
                  <a:srgbClr val="001F5F"/>
                </a:solidFill>
                <a:latin typeface="Trebuchet MS"/>
                <a:cs typeface="Trebuchet MS"/>
              </a:rPr>
              <a:t> </a:t>
            </a:r>
            <a:r>
              <a:rPr dirty="0" sz="1550" spc="130">
                <a:solidFill>
                  <a:srgbClr val="001F5F"/>
                </a:solidFill>
                <a:latin typeface="Trebuchet MS"/>
                <a:cs typeface="Trebuchet MS"/>
              </a:rPr>
              <a:t>eşdeğer</a:t>
            </a:r>
            <a:r>
              <a:rPr dirty="0" sz="1550" spc="305">
                <a:solidFill>
                  <a:srgbClr val="001F5F"/>
                </a:solidFill>
                <a:latin typeface="Trebuchet MS"/>
                <a:cs typeface="Trebuchet MS"/>
              </a:rPr>
              <a:t> </a:t>
            </a:r>
            <a:r>
              <a:rPr dirty="0" sz="1550" spc="145">
                <a:solidFill>
                  <a:srgbClr val="001F5F"/>
                </a:solidFill>
                <a:latin typeface="Trebuchet MS"/>
                <a:cs typeface="Trebuchet MS"/>
              </a:rPr>
              <a:t>eşya</a:t>
            </a:r>
            <a:r>
              <a:rPr dirty="0" sz="1550" spc="265">
                <a:solidFill>
                  <a:srgbClr val="001F5F"/>
                </a:solidFill>
                <a:latin typeface="Trebuchet MS"/>
                <a:cs typeface="Trebuchet MS"/>
              </a:rPr>
              <a:t> </a:t>
            </a:r>
            <a:r>
              <a:rPr dirty="0" sz="1550" spc="90">
                <a:solidFill>
                  <a:srgbClr val="001F5F"/>
                </a:solidFill>
                <a:latin typeface="Trebuchet MS"/>
                <a:cs typeface="Trebuchet MS"/>
              </a:rPr>
              <a:t>olarak</a:t>
            </a:r>
            <a:r>
              <a:rPr dirty="0" sz="1550" spc="265">
                <a:solidFill>
                  <a:srgbClr val="001F5F"/>
                </a:solidFill>
                <a:latin typeface="Trebuchet MS"/>
                <a:cs typeface="Trebuchet MS"/>
              </a:rPr>
              <a:t> </a:t>
            </a:r>
            <a:r>
              <a:rPr dirty="0" sz="1550" spc="40">
                <a:solidFill>
                  <a:srgbClr val="001F5F"/>
                </a:solidFill>
                <a:latin typeface="Trebuchet MS"/>
                <a:cs typeface="Trebuchet MS"/>
              </a:rPr>
              <a:t>serbest </a:t>
            </a:r>
            <a:r>
              <a:rPr dirty="0" sz="1550" spc="110">
                <a:solidFill>
                  <a:srgbClr val="001F5F"/>
                </a:solidFill>
                <a:latin typeface="Trebuchet MS"/>
                <a:cs typeface="Trebuchet MS"/>
              </a:rPr>
              <a:t>dolaşımdaki</a:t>
            </a:r>
            <a:r>
              <a:rPr dirty="0" sz="1550" spc="-190">
                <a:solidFill>
                  <a:srgbClr val="001F5F"/>
                </a:solidFill>
                <a:latin typeface="Trebuchet MS"/>
                <a:cs typeface="Trebuchet MS"/>
              </a:rPr>
              <a:t> </a:t>
            </a:r>
            <a:r>
              <a:rPr dirty="0" sz="1550" spc="110">
                <a:solidFill>
                  <a:srgbClr val="001F5F"/>
                </a:solidFill>
                <a:latin typeface="Trebuchet MS"/>
                <a:cs typeface="Trebuchet MS"/>
              </a:rPr>
              <a:t>eşyanın</a:t>
            </a:r>
            <a:r>
              <a:rPr dirty="0" sz="1550" spc="-185">
                <a:solidFill>
                  <a:srgbClr val="001F5F"/>
                </a:solidFill>
                <a:latin typeface="Trebuchet MS"/>
                <a:cs typeface="Trebuchet MS"/>
              </a:rPr>
              <a:t> </a:t>
            </a:r>
            <a:r>
              <a:rPr dirty="0" sz="1550" spc="-10">
                <a:solidFill>
                  <a:srgbClr val="001F5F"/>
                </a:solidFill>
                <a:latin typeface="Trebuchet MS"/>
                <a:cs typeface="Trebuchet MS"/>
              </a:rPr>
              <a:t>kullanılmasıdır.</a:t>
            </a:r>
            <a:endParaRPr sz="1550">
              <a:latin typeface="Trebuchet MS"/>
              <a:cs typeface="Trebuchet MS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6307582" y="1946401"/>
            <a:ext cx="3825875" cy="1668145"/>
            <a:chOff x="6307582" y="1946401"/>
            <a:chExt cx="3825875" cy="1668145"/>
          </a:xfrm>
        </p:grpSpPr>
        <p:sp>
          <p:nvSpPr>
            <p:cNvPr id="10" name="object 10"/>
            <p:cNvSpPr/>
            <p:nvPr/>
          </p:nvSpPr>
          <p:spPr>
            <a:xfrm>
              <a:off x="6313932" y="1952751"/>
              <a:ext cx="3813175" cy="1655445"/>
            </a:xfrm>
            <a:custGeom>
              <a:avLst/>
              <a:gdLst/>
              <a:ahLst/>
              <a:cxnLst/>
              <a:rect l="l" t="t" r="r" b="b"/>
              <a:pathLst>
                <a:path w="3813175" h="1655445">
                  <a:moveTo>
                    <a:pt x="3537203" y="0"/>
                  </a:moveTo>
                  <a:lnTo>
                    <a:pt x="275843" y="0"/>
                  </a:lnTo>
                  <a:lnTo>
                    <a:pt x="226246" y="4446"/>
                  </a:lnTo>
                  <a:lnTo>
                    <a:pt x="179570" y="17265"/>
                  </a:lnTo>
                  <a:lnTo>
                    <a:pt x="136595" y="37676"/>
                  </a:lnTo>
                  <a:lnTo>
                    <a:pt x="98098" y="64898"/>
                  </a:lnTo>
                  <a:lnTo>
                    <a:pt x="64856" y="98150"/>
                  </a:lnTo>
                  <a:lnTo>
                    <a:pt x="37648" y="136651"/>
                  </a:lnTo>
                  <a:lnTo>
                    <a:pt x="17251" y="179621"/>
                  </a:lnTo>
                  <a:lnTo>
                    <a:pt x="4442" y="226279"/>
                  </a:lnTo>
                  <a:lnTo>
                    <a:pt x="0" y="275844"/>
                  </a:lnTo>
                  <a:lnTo>
                    <a:pt x="0" y="1379601"/>
                  </a:lnTo>
                  <a:lnTo>
                    <a:pt x="4442" y="1429165"/>
                  </a:lnTo>
                  <a:lnTo>
                    <a:pt x="17251" y="1475823"/>
                  </a:lnTo>
                  <a:lnTo>
                    <a:pt x="37648" y="1518792"/>
                  </a:lnTo>
                  <a:lnTo>
                    <a:pt x="64856" y="1557294"/>
                  </a:lnTo>
                  <a:lnTo>
                    <a:pt x="98098" y="1590546"/>
                  </a:lnTo>
                  <a:lnTo>
                    <a:pt x="136595" y="1617768"/>
                  </a:lnTo>
                  <a:lnTo>
                    <a:pt x="179570" y="1638179"/>
                  </a:lnTo>
                  <a:lnTo>
                    <a:pt x="226246" y="1650998"/>
                  </a:lnTo>
                  <a:lnTo>
                    <a:pt x="275843" y="1655445"/>
                  </a:lnTo>
                  <a:lnTo>
                    <a:pt x="3537203" y="1655445"/>
                  </a:lnTo>
                  <a:lnTo>
                    <a:pt x="3586801" y="1650998"/>
                  </a:lnTo>
                  <a:lnTo>
                    <a:pt x="3633477" y="1638179"/>
                  </a:lnTo>
                  <a:lnTo>
                    <a:pt x="3676452" y="1617768"/>
                  </a:lnTo>
                  <a:lnTo>
                    <a:pt x="3714949" y="1590546"/>
                  </a:lnTo>
                  <a:lnTo>
                    <a:pt x="3748191" y="1557294"/>
                  </a:lnTo>
                  <a:lnTo>
                    <a:pt x="3775399" y="1518793"/>
                  </a:lnTo>
                  <a:lnTo>
                    <a:pt x="3795796" y="1475823"/>
                  </a:lnTo>
                  <a:lnTo>
                    <a:pt x="3808605" y="1429165"/>
                  </a:lnTo>
                  <a:lnTo>
                    <a:pt x="3813047" y="1379601"/>
                  </a:lnTo>
                  <a:lnTo>
                    <a:pt x="3813047" y="275844"/>
                  </a:lnTo>
                  <a:lnTo>
                    <a:pt x="3808605" y="226279"/>
                  </a:lnTo>
                  <a:lnTo>
                    <a:pt x="3795796" y="179621"/>
                  </a:lnTo>
                  <a:lnTo>
                    <a:pt x="3775399" y="136652"/>
                  </a:lnTo>
                  <a:lnTo>
                    <a:pt x="3748191" y="98150"/>
                  </a:lnTo>
                  <a:lnTo>
                    <a:pt x="3714949" y="64898"/>
                  </a:lnTo>
                  <a:lnTo>
                    <a:pt x="3676452" y="37676"/>
                  </a:lnTo>
                  <a:lnTo>
                    <a:pt x="3633477" y="17265"/>
                  </a:lnTo>
                  <a:lnTo>
                    <a:pt x="3586801" y="4446"/>
                  </a:lnTo>
                  <a:lnTo>
                    <a:pt x="3537203" y="0"/>
                  </a:lnTo>
                  <a:close/>
                </a:path>
              </a:pathLst>
            </a:custGeom>
            <a:solidFill>
              <a:srgbClr val="1F386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" name="object 11"/>
            <p:cNvSpPr/>
            <p:nvPr/>
          </p:nvSpPr>
          <p:spPr>
            <a:xfrm>
              <a:off x="6313932" y="1952751"/>
              <a:ext cx="3813175" cy="1655445"/>
            </a:xfrm>
            <a:custGeom>
              <a:avLst/>
              <a:gdLst/>
              <a:ahLst/>
              <a:cxnLst/>
              <a:rect l="l" t="t" r="r" b="b"/>
              <a:pathLst>
                <a:path w="3813175" h="1655445">
                  <a:moveTo>
                    <a:pt x="0" y="275844"/>
                  </a:moveTo>
                  <a:lnTo>
                    <a:pt x="4442" y="226279"/>
                  </a:lnTo>
                  <a:lnTo>
                    <a:pt x="17251" y="179621"/>
                  </a:lnTo>
                  <a:lnTo>
                    <a:pt x="37648" y="136651"/>
                  </a:lnTo>
                  <a:lnTo>
                    <a:pt x="64856" y="98150"/>
                  </a:lnTo>
                  <a:lnTo>
                    <a:pt x="98098" y="64898"/>
                  </a:lnTo>
                  <a:lnTo>
                    <a:pt x="136595" y="37676"/>
                  </a:lnTo>
                  <a:lnTo>
                    <a:pt x="179570" y="17265"/>
                  </a:lnTo>
                  <a:lnTo>
                    <a:pt x="226246" y="4446"/>
                  </a:lnTo>
                  <a:lnTo>
                    <a:pt x="275843" y="0"/>
                  </a:lnTo>
                  <a:lnTo>
                    <a:pt x="3537203" y="0"/>
                  </a:lnTo>
                  <a:lnTo>
                    <a:pt x="3586801" y="4446"/>
                  </a:lnTo>
                  <a:lnTo>
                    <a:pt x="3633477" y="17265"/>
                  </a:lnTo>
                  <a:lnTo>
                    <a:pt x="3676452" y="37676"/>
                  </a:lnTo>
                  <a:lnTo>
                    <a:pt x="3714949" y="64898"/>
                  </a:lnTo>
                  <a:lnTo>
                    <a:pt x="3748191" y="98150"/>
                  </a:lnTo>
                  <a:lnTo>
                    <a:pt x="3775399" y="136652"/>
                  </a:lnTo>
                  <a:lnTo>
                    <a:pt x="3795796" y="179621"/>
                  </a:lnTo>
                  <a:lnTo>
                    <a:pt x="3808605" y="226279"/>
                  </a:lnTo>
                  <a:lnTo>
                    <a:pt x="3813047" y="275844"/>
                  </a:lnTo>
                  <a:lnTo>
                    <a:pt x="3813047" y="1379601"/>
                  </a:lnTo>
                  <a:lnTo>
                    <a:pt x="3808605" y="1429165"/>
                  </a:lnTo>
                  <a:lnTo>
                    <a:pt x="3795796" y="1475823"/>
                  </a:lnTo>
                  <a:lnTo>
                    <a:pt x="3775399" y="1518793"/>
                  </a:lnTo>
                  <a:lnTo>
                    <a:pt x="3748191" y="1557294"/>
                  </a:lnTo>
                  <a:lnTo>
                    <a:pt x="3714949" y="1590546"/>
                  </a:lnTo>
                  <a:lnTo>
                    <a:pt x="3676452" y="1617768"/>
                  </a:lnTo>
                  <a:lnTo>
                    <a:pt x="3633477" y="1638179"/>
                  </a:lnTo>
                  <a:lnTo>
                    <a:pt x="3586801" y="1650998"/>
                  </a:lnTo>
                  <a:lnTo>
                    <a:pt x="3537203" y="1655445"/>
                  </a:lnTo>
                  <a:lnTo>
                    <a:pt x="275843" y="1655445"/>
                  </a:lnTo>
                  <a:lnTo>
                    <a:pt x="226246" y="1650998"/>
                  </a:lnTo>
                  <a:lnTo>
                    <a:pt x="179570" y="1638179"/>
                  </a:lnTo>
                  <a:lnTo>
                    <a:pt x="136595" y="1617768"/>
                  </a:lnTo>
                  <a:lnTo>
                    <a:pt x="98098" y="1590546"/>
                  </a:lnTo>
                  <a:lnTo>
                    <a:pt x="64856" y="1557294"/>
                  </a:lnTo>
                  <a:lnTo>
                    <a:pt x="37648" y="1518792"/>
                  </a:lnTo>
                  <a:lnTo>
                    <a:pt x="17251" y="1475823"/>
                  </a:lnTo>
                  <a:lnTo>
                    <a:pt x="4442" y="1429165"/>
                  </a:lnTo>
                  <a:lnTo>
                    <a:pt x="0" y="1379601"/>
                  </a:lnTo>
                  <a:lnTo>
                    <a:pt x="0" y="275844"/>
                  </a:lnTo>
                  <a:close/>
                </a:path>
              </a:pathLst>
            </a:custGeom>
            <a:ln w="12700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2" name="object 12"/>
          <p:cNvSpPr txBox="1"/>
          <p:nvPr/>
        </p:nvSpPr>
        <p:spPr>
          <a:xfrm>
            <a:off x="6932294" y="2289683"/>
            <a:ext cx="3032760" cy="975994"/>
          </a:xfrm>
          <a:prstGeom prst="rect">
            <a:avLst/>
          </a:prstGeom>
        </p:spPr>
        <p:txBody>
          <a:bodyPr wrap="square" lIns="0" tIns="10160" rIns="0" bIns="0" rtlCol="0" vert="horz">
            <a:spAutoFit/>
          </a:bodyPr>
          <a:lstStyle/>
          <a:p>
            <a:pPr marL="12700" marR="15875">
              <a:lnSpc>
                <a:spcPct val="102400"/>
              </a:lnSpc>
              <a:spcBef>
                <a:spcPts val="80"/>
              </a:spcBef>
              <a:tabLst>
                <a:tab pos="900430" algn="l"/>
                <a:tab pos="1677670" algn="l"/>
                <a:tab pos="2364105" algn="l"/>
              </a:tabLst>
            </a:pPr>
            <a:r>
              <a:rPr dirty="0" sz="1350" spc="80">
                <a:solidFill>
                  <a:srgbClr val="FFFFFF"/>
                </a:solidFill>
                <a:latin typeface="Trebuchet MS"/>
                <a:cs typeface="Trebuchet MS"/>
              </a:rPr>
              <a:t>Asgari</a:t>
            </a:r>
            <a:r>
              <a:rPr dirty="0" sz="1350" spc="70">
                <a:solidFill>
                  <a:srgbClr val="FFFFFF"/>
                </a:solidFill>
                <a:latin typeface="Trebuchet MS"/>
                <a:cs typeface="Trebuchet MS"/>
              </a:rPr>
              <a:t>  </a:t>
            </a:r>
            <a:r>
              <a:rPr dirty="0" sz="1350" spc="-60">
                <a:solidFill>
                  <a:srgbClr val="FFFFFF"/>
                </a:solidFill>
                <a:latin typeface="Trebuchet MS"/>
                <a:cs typeface="Trebuchet MS"/>
              </a:rPr>
              <a:t>8</a:t>
            </a:r>
            <a:r>
              <a:rPr dirty="0" sz="1350">
                <a:solidFill>
                  <a:srgbClr val="FFFFFF"/>
                </a:solidFill>
                <a:latin typeface="Trebuchet MS"/>
                <a:cs typeface="Trebuchet MS"/>
              </a:rPr>
              <a:t>	</a:t>
            </a:r>
            <a:r>
              <a:rPr dirty="0" sz="1350" spc="-10">
                <a:solidFill>
                  <a:srgbClr val="FFFFFF"/>
                </a:solidFill>
                <a:latin typeface="Trebuchet MS"/>
                <a:cs typeface="Trebuchet MS"/>
              </a:rPr>
              <a:t>(sekiz)’li</a:t>
            </a:r>
            <a:r>
              <a:rPr dirty="0" sz="1350">
                <a:solidFill>
                  <a:srgbClr val="FFFFFF"/>
                </a:solidFill>
                <a:latin typeface="Trebuchet MS"/>
                <a:cs typeface="Trebuchet MS"/>
              </a:rPr>
              <a:t>	</a:t>
            </a:r>
            <a:r>
              <a:rPr dirty="0" sz="1350" spc="145">
                <a:solidFill>
                  <a:srgbClr val="FFFFFF"/>
                </a:solidFill>
                <a:latin typeface="Trebuchet MS"/>
                <a:cs typeface="Trebuchet MS"/>
              </a:rPr>
              <a:t>bazda</a:t>
            </a:r>
            <a:r>
              <a:rPr dirty="0" sz="1350">
                <a:solidFill>
                  <a:srgbClr val="FFFFFF"/>
                </a:solidFill>
                <a:latin typeface="Trebuchet MS"/>
                <a:cs typeface="Trebuchet MS"/>
              </a:rPr>
              <a:t>	</a:t>
            </a:r>
            <a:r>
              <a:rPr dirty="0" sz="1350" spc="80">
                <a:solidFill>
                  <a:srgbClr val="FFFFFF"/>
                </a:solidFill>
                <a:latin typeface="Trebuchet MS"/>
                <a:cs typeface="Trebuchet MS"/>
              </a:rPr>
              <a:t>gümrük </a:t>
            </a:r>
            <a:r>
              <a:rPr dirty="0" sz="1350">
                <a:solidFill>
                  <a:srgbClr val="FFFFFF"/>
                </a:solidFill>
                <a:latin typeface="Trebuchet MS"/>
                <a:cs typeface="Trebuchet MS"/>
              </a:rPr>
              <a:t>tarife </a:t>
            </a:r>
            <a:r>
              <a:rPr dirty="0" sz="1350" spc="-40">
                <a:solidFill>
                  <a:srgbClr val="FFFFFF"/>
                </a:solidFill>
                <a:latin typeface="Trebuchet MS"/>
                <a:cs typeface="Trebuchet MS"/>
              </a:rPr>
              <a:t>istatistik</a:t>
            </a:r>
            <a:r>
              <a:rPr dirty="0" sz="1350" spc="6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350" spc="40">
                <a:solidFill>
                  <a:srgbClr val="FFFFFF"/>
                </a:solidFill>
                <a:latin typeface="Trebuchet MS"/>
                <a:cs typeface="Trebuchet MS"/>
              </a:rPr>
              <a:t>pozisyonu</a:t>
            </a:r>
            <a:endParaRPr sz="135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900"/>
              </a:spcBef>
              <a:tabLst>
                <a:tab pos="589280" algn="l"/>
                <a:tab pos="1210945" algn="l"/>
                <a:tab pos="1870075" algn="l"/>
                <a:tab pos="2299970" algn="l"/>
              </a:tabLst>
            </a:pPr>
            <a:r>
              <a:rPr dirty="0" sz="1350" spc="75">
                <a:solidFill>
                  <a:srgbClr val="FFFFFF"/>
                </a:solidFill>
                <a:latin typeface="Trebuchet MS"/>
                <a:cs typeface="Trebuchet MS"/>
              </a:rPr>
              <a:t>Aynı</a:t>
            </a:r>
            <a:r>
              <a:rPr dirty="0" sz="1350">
                <a:solidFill>
                  <a:srgbClr val="FFFFFF"/>
                </a:solidFill>
                <a:latin typeface="Trebuchet MS"/>
                <a:cs typeface="Trebuchet MS"/>
              </a:rPr>
              <a:t>	</a:t>
            </a:r>
            <a:r>
              <a:rPr dirty="0" sz="1350" spc="-10">
                <a:solidFill>
                  <a:srgbClr val="FFFFFF"/>
                </a:solidFill>
                <a:latin typeface="Trebuchet MS"/>
                <a:cs typeface="Trebuchet MS"/>
              </a:rPr>
              <a:t>ticari</a:t>
            </a:r>
            <a:r>
              <a:rPr dirty="0" sz="1350">
                <a:solidFill>
                  <a:srgbClr val="FFFFFF"/>
                </a:solidFill>
                <a:latin typeface="Trebuchet MS"/>
                <a:cs typeface="Trebuchet MS"/>
              </a:rPr>
              <a:t>	</a:t>
            </a:r>
            <a:r>
              <a:rPr dirty="0" sz="1350" spc="-10">
                <a:solidFill>
                  <a:srgbClr val="FFFFFF"/>
                </a:solidFill>
                <a:latin typeface="Trebuchet MS"/>
                <a:cs typeface="Trebuchet MS"/>
              </a:rPr>
              <a:t>kalite</a:t>
            </a:r>
            <a:r>
              <a:rPr dirty="0" sz="1350">
                <a:solidFill>
                  <a:srgbClr val="FFFFFF"/>
                </a:solidFill>
                <a:latin typeface="Trebuchet MS"/>
                <a:cs typeface="Trebuchet MS"/>
              </a:rPr>
              <a:t>	</a:t>
            </a:r>
            <a:r>
              <a:rPr dirty="0" sz="1350" spc="180">
                <a:solidFill>
                  <a:srgbClr val="FFFFFF"/>
                </a:solidFill>
                <a:latin typeface="Trebuchet MS"/>
                <a:cs typeface="Trebuchet MS"/>
              </a:rPr>
              <a:t>ve</a:t>
            </a:r>
            <a:r>
              <a:rPr dirty="0" sz="1350">
                <a:solidFill>
                  <a:srgbClr val="FFFFFF"/>
                </a:solidFill>
                <a:latin typeface="Trebuchet MS"/>
                <a:cs typeface="Trebuchet MS"/>
              </a:rPr>
              <a:t>	</a:t>
            </a:r>
            <a:r>
              <a:rPr dirty="0" sz="1350" spc="-25">
                <a:solidFill>
                  <a:srgbClr val="FFFFFF"/>
                </a:solidFill>
                <a:latin typeface="Trebuchet MS"/>
                <a:cs typeface="Trebuchet MS"/>
              </a:rPr>
              <a:t>nitelikleri</a:t>
            </a:r>
            <a:endParaRPr sz="135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40"/>
              </a:spcBef>
            </a:pPr>
            <a:r>
              <a:rPr dirty="0" sz="1350" spc="55">
                <a:solidFill>
                  <a:srgbClr val="FFFFFF"/>
                </a:solidFill>
                <a:latin typeface="Trebuchet MS"/>
                <a:cs typeface="Trebuchet MS"/>
              </a:rPr>
              <a:t>taşıyan</a:t>
            </a:r>
            <a:r>
              <a:rPr dirty="0" sz="1350" spc="95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350">
                <a:solidFill>
                  <a:srgbClr val="FFFFFF"/>
                </a:solidFill>
                <a:latin typeface="Trebuchet MS"/>
                <a:cs typeface="Trebuchet MS"/>
              </a:rPr>
              <a:t>serbest</a:t>
            </a:r>
            <a:r>
              <a:rPr dirty="0" sz="1350" spc="285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350" spc="50">
                <a:solidFill>
                  <a:srgbClr val="FFFFFF"/>
                </a:solidFill>
                <a:latin typeface="Trebuchet MS"/>
                <a:cs typeface="Trebuchet MS"/>
              </a:rPr>
              <a:t>dolaşımdaki</a:t>
            </a:r>
            <a:r>
              <a:rPr dirty="0" sz="1350" spc="335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350" spc="80">
                <a:solidFill>
                  <a:srgbClr val="FFFFFF"/>
                </a:solidFill>
                <a:latin typeface="Trebuchet MS"/>
                <a:cs typeface="Trebuchet MS"/>
              </a:rPr>
              <a:t>eşya</a:t>
            </a:r>
            <a:endParaRPr sz="1350">
              <a:latin typeface="Trebuchet MS"/>
              <a:cs typeface="Trebuchet MS"/>
            </a:endParaRPr>
          </a:p>
        </p:txBody>
      </p:sp>
      <p:grpSp>
        <p:nvGrpSpPr>
          <p:cNvPr id="13" name="object 13"/>
          <p:cNvGrpSpPr/>
          <p:nvPr/>
        </p:nvGrpSpPr>
        <p:grpSpPr>
          <a:xfrm>
            <a:off x="1936750" y="4269485"/>
            <a:ext cx="3954145" cy="2070735"/>
            <a:chOff x="1936750" y="4269485"/>
            <a:chExt cx="3954145" cy="2070735"/>
          </a:xfrm>
        </p:grpSpPr>
        <p:sp>
          <p:nvSpPr>
            <p:cNvPr id="14" name="object 14"/>
            <p:cNvSpPr/>
            <p:nvPr/>
          </p:nvSpPr>
          <p:spPr>
            <a:xfrm>
              <a:off x="1943100" y="4275835"/>
              <a:ext cx="3941445" cy="2058035"/>
            </a:xfrm>
            <a:custGeom>
              <a:avLst/>
              <a:gdLst/>
              <a:ahLst/>
              <a:cxnLst/>
              <a:rect l="l" t="t" r="r" b="b"/>
              <a:pathLst>
                <a:path w="3941445" h="2058035">
                  <a:moveTo>
                    <a:pt x="3598164" y="0"/>
                  </a:moveTo>
                  <a:lnTo>
                    <a:pt x="342900" y="0"/>
                  </a:lnTo>
                  <a:lnTo>
                    <a:pt x="296375" y="3133"/>
                  </a:lnTo>
                  <a:lnTo>
                    <a:pt x="251751" y="12259"/>
                  </a:lnTo>
                  <a:lnTo>
                    <a:pt x="209436" y="26969"/>
                  </a:lnTo>
                  <a:lnTo>
                    <a:pt x="169841" y="46853"/>
                  </a:lnTo>
                  <a:lnTo>
                    <a:pt x="133373" y="71501"/>
                  </a:lnTo>
                  <a:lnTo>
                    <a:pt x="100441" y="100504"/>
                  </a:lnTo>
                  <a:lnTo>
                    <a:pt x="71454" y="133452"/>
                  </a:lnTo>
                  <a:lnTo>
                    <a:pt x="46820" y="169935"/>
                  </a:lnTo>
                  <a:lnTo>
                    <a:pt x="26949" y="209544"/>
                  </a:lnTo>
                  <a:lnTo>
                    <a:pt x="12250" y="251868"/>
                  </a:lnTo>
                  <a:lnTo>
                    <a:pt x="3130" y="296499"/>
                  </a:lnTo>
                  <a:lnTo>
                    <a:pt x="0" y="343026"/>
                  </a:lnTo>
                  <a:lnTo>
                    <a:pt x="0" y="1714969"/>
                  </a:lnTo>
                  <a:lnTo>
                    <a:pt x="3130" y="1761512"/>
                  </a:lnTo>
                  <a:lnTo>
                    <a:pt x="12250" y="1806152"/>
                  </a:lnTo>
                  <a:lnTo>
                    <a:pt x="26949" y="1848481"/>
                  </a:lnTo>
                  <a:lnTo>
                    <a:pt x="46820" y="1888088"/>
                  </a:lnTo>
                  <a:lnTo>
                    <a:pt x="71454" y="1924567"/>
                  </a:lnTo>
                  <a:lnTo>
                    <a:pt x="100441" y="1957508"/>
                  </a:lnTo>
                  <a:lnTo>
                    <a:pt x="133373" y="1986502"/>
                  </a:lnTo>
                  <a:lnTo>
                    <a:pt x="169841" y="2011141"/>
                  </a:lnTo>
                  <a:lnTo>
                    <a:pt x="209436" y="2031016"/>
                  </a:lnTo>
                  <a:lnTo>
                    <a:pt x="251751" y="2045719"/>
                  </a:lnTo>
                  <a:lnTo>
                    <a:pt x="296375" y="2054840"/>
                  </a:lnTo>
                  <a:lnTo>
                    <a:pt x="342900" y="2057971"/>
                  </a:lnTo>
                  <a:lnTo>
                    <a:pt x="3598164" y="2057971"/>
                  </a:lnTo>
                  <a:lnTo>
                    <a:pt x="3644688" y="2054840"/>
                  </a:lnTo>
                  <a:lnTo>
                    <a:pt x="3689312" y="2045719"/>
                  </a:lnTo>
                  <a:lnTo>
                    <a:pt x="3731627" y="2031016"/>
                  </a:lnTo>
                  <a:lnTo>
                    <a:pt x="3771222" y="2011141"/>
                  </a:lnTo>
                  <a:lnTo>
                    <a:pt x="3807690" y="1986502"/>
                  </a:lnTo>
                  <a:lnTo>
                    <a:pt x="3840622" y="1957508"/>
                  </a:lnTo>
                  <a:lnTo>
                    <a:pt x="3869609" y="1924567"/>
                  </a:lnTo>
                  <a:lnTo>
                    <a:pt x="3894243" y="1888088"/>
                  </a:lnTo>
                  <a:lnTo>
                    <a:pt x="3914114" y="1848481"/>
                  </a:lnTo>
                  <a:lnTo>
                    <a:pt x="3928813" y="1806152"/>
                  </a:lnTo>
                  <a:lnTo>
                    <a:pt x="3937933" y="1761512"/>
                  </a:lnTo>
                  <a:lnTo>
                    <a:pt x="3941064" y="1714969"/>
                  </a:lnTo>
                  <a:lnTo>
                    <a:pt x="3941064" y="343026"/>
                  </a:lnTo>
                  <a:lnTo>
                    <a:pt x="3937933" y="296499"/>
                  </a:lnTo>
                  <a:lnTo>
                    <a:pt x="3928813" y="251868"/>
                  </a:lnTo>
                  <a:lnTo>
                    <a:pt x="3914114" y="209544"/>
                  </a:lnTo>
                  <a:lnTo>
                    <a:pt x="3894243" y="169935"/>
                  </a:lnTo>
                  <a:lnTo>
                    <a:pt x="3869609" y="133452"/>
                  </a:lnTo>
                  <a:lnTo>
                    <a:pt x="3840622" y="100504"/>
                  </a:lnTo>
                  <a:lnTo>
                    <a:pt x="3807690" y="71501"/>
                  </a:lnTo>
                  <a:lnTo>
                    <a:pt x="3771222" y="46853"/>
                  </a:lnTo>
                  <a:lnTo>
                    <a:pt x="3731627" y="26969"/>
                  </a:lnTo>
                  <a:lnTo>
                    <a:pt x="3689312" y="12259"/>
                  </a:lnTo>
                  <a:lnTo>
                    <a:pt x="3644688" y="3133"/>
                  </a:lnTo>
                  <a:lnTo>
                    <a:pt x="3598164" y="0"/>
                  </a:lnTo>
                  <a:close/>
                </a:path>
              </a:pathLst>
            </a:custGeom>
            <a:solidFill>
              <a:srgbClr val="DAE2F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5" name="object 15"/>
            <p:cNvSpPr/>
            <p:nvPr/>
          </p:nvSpPr>
          <p:spPr>
            <a:xfrm>
              <a:off x="1943100" y="4275835"/>
              <a:ext cx="3941445" cy="2058035"/>
            </a:xfrm>
            <a:custGeom>
              <a:avLst/>
              <a:gdLst/>
              <a:ahLst/>
              <a:cxnLst/>
              <a:rect l="l" t="t" r="r" b="b"/>
              <a:pathLst>
                <a:path w="3941445" h="2058035">
                  <a:moveTo>
                    <a:pt x="0" y="343026"/>
                  </a:moveTo>
                  <a:lnTo>
                    <a:pt x="3130" y="296499"/>
                  </a:lnTo>
                  <a:lnTo>
                    <a:pt x="12250" y="251868"/>
                  </a:lnTo>
                  <a:lnTo>
                    <a:pt x="26949" y="209544"/>
                  </a:lnTo>
                  <a:lnTo>
                    <a:pt x="46820" y="169935"/>
                  </a:lnTo>
                  <a:lnTo>
                    <a:pt x="71454" y="133452"/>
                  </a:lnTo>
                  <a:lnTo>
                    <a:pt x="100441" y="100504"/>
                  </a:lnTo>
                  <a:lnTo>
                    <a:pt x="133373" y="71501"/>
                  </a:lnTo>
                  <a:lnTo>
                    <a:pt x="169841" y="46853"/>
                  </a:lnTo>
                  <a:lnTo>
                    <a:pt x="209436" y="26969"/>
                  </a:lnTo>
                  <a:lnTo>
                    <a:pt x="251751" y="12259"/>
                  </a:lnTo>
                  <a:lnTo>
                    <a:pt x="296375" y="3133"/>
                  </a:lnTo>
                  <a:lnTo>
                    <a:pt x="342900" y="0"/>
                  </a:lnTo>
                  <a:lnTo>
                    <a:pt x="3598164" y="0"/>
                  </a:lnTo>
                  <a:lnTo>
                    <a:pt x="3644688" y="3133"/>
                  </a:lnTo>
                  <a:lnTo>
                    <a:pt x="3689312" y="12259"/>
                  </a:lnTo>
                  <a:lnTo>
                    <a:pt x="3731627" y="26969"/>
                  </a:lnTo>
                  <a:lnTo>
                    <a:pt x="3771222" y="46853"/>
                  </a:lnTo>
                  <a:lnTo>
                    <a:pt x="3807690" y="71501"/>
                  </a:lnTo>
                  <a:lnTo>
                    <a:pt x="3840622" y="100504"/>
                  </a:lnTo>
                  <a:lnTo>
                    <a:pt x="3869609" y="133452"/>
                  </a:lnTo>
                  <a:lnTo>
                    <a:pt x="3894243" y="169935"/>
                  </a:lnTo>
                  <a:lnTo>
                    <a:pt x="3914114" y="209544"/>
                  </a:lnTo>
                  <a:lnTo>
                    <a:pt x="3928813" y="251868"/>
                  </a:lnTo>
                  <a:lnTo>
                    <a:pt x="3937933" y="296499"/>
                  </a:lnTo>
                  <a:lnTo>
                    <a:pt x="3941064" y="343026"/>
                  </a:lnTo>
                  <a:lnTo>
                    <a:pt x="3941064" y="1714969"/>
                  </a:lnTo>
                  <a:lnTo>
                    <a:pt x="3937933" y="1761512"/>
                  </a:lnTo>
                  <a:lnTo>
                    <a:pt x="3928813" y="1806152"/>
                  </a:lnTo>
                  <a:lnTo>
                    <a:pt x="3914114" y="1848481"/>
                  </a:lnTo>
                  <a:lnTo>
                    <a:pt x="3894243" y="1888088"/>
                  </a:lnTo>
                  <a:lnTo>
                    <a:pt x="3869609" y="1924567"/>
                  </a:lnTo>
                  <a:lnTo>
                    <a:pt x="3840622" y="1957508"/>
                  </a:lnTo>
                  <a:lnTo>
                    <a:pt x="3807690" y="1986502"/>
                  </a:lnTo>
                  <a:lnTo>
                    <a:pt x="3771222" y="2011141"/>
                  </a:lnTo>
                  <a:lnTo>
                    <a:pt x="3731627" y="2031016"/>
                  </a:lnTo>
                  <a:lnTo>
                    <a:pt x="3689312" y="2045719"/>
                  </a:lnTo>
                  <a:lnTo>
                    <a:pt x="3644688" y="2054840"/>
                  </a:lnTo>
                  <a:lnTo>
                    <a:pt x="3598164" y="2057971"/>
                  </a:lnTo>
                  <a:lnTo>
                    <a:pt x="342900" y="2057971"/>
                  </a:lnTo>
                  <a:lnTo>
                    <a:pt x="296375" y="2054840"/>
                  </a:lnTo>
                  <a:lnTo>
                    <a:pt x="251751" y="2045719"/>
                  </a:lnTo>
                  <a:lnTo>
                    <a:pt x="209436" y="2031016"/>
                  </a:lnTo>
                  <a:lnTo>
                    <a:pt x="169841" y="2011141"/>
                  </a:lnTo>
                  <a:lnTo>
                    <a:pt x="133373" y="1986502"/>
                  </a:lnTo>
                  <a:lnTo>
                    <a:pt x="100441" y="1957508"/>
                  </a:lnTo>
                  <a:lnTo>
                    <a:pt x="71454" y="1924567"/>
                  </a:lnTo>
                  <a:lnTo>
                    <a:pt x="46820" y="1888088"/>
                  </a:lnTo>
                  <a:lnTo>
                    <a:pt x="26949" y="1848481"/>
                  </a:lnTo>
                  <a:lnTo>
                    <a:pt x="12250" y="1806152"/>
                  </a:lnTo>
                  <a:lnTo>
                    <a:pt x="3130" y="1761512"/>
                  </a:lnTo>
                  <a:lnTo>
                    <a:pt x="0" y="1714969"/>
                  </a:lnTo>
                  <a:lnTo>
                    <a:pt x="0" y="343026"/>
                  </a:lnTo>
                  <a:close/>
                </a:path>
              </a:pathLst>
            </a:custGeom>
            <a:ln w="12700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6" name="object 16"/>
          <p:cNvSpPr txBox="1"/>
          <p:nvPr/>
        </p:nvSpPr>
        <p:spPr>
          <a:xfrm>
            <a:off x="2119757" y="4684839"/>
            <a:ext cx="3556000" cy="1238250"/>
          </a:xfrm>
          <a:prstGeom prst="rect">
            <a:avLst/>
          </a:prstGeom>
        </p:spPr>
        <p:txBody>
          <a:bodyPr wrap="square" lIns="0" tIns="1714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dirty="0" sz="1550" spc="60">
                <a:solidFill>
                  <a:srgbClr val="001F5F"/>
                </a:solidFill>
                <a:latin typeface="Trebuchet MS"/>
                <a:cs typeface="Trebuchet MS"/>
              </a:rPr>
              <a:t>İşlem</a:t>
            </a:r>
            <a:r>
              <a:rPr dirty="0" sz="1550" spc="5">
                <a:solidFill>
                  <a:srgbClr val="001F5F"/>
                </a:solidFill>
                <a:latin typeface="Trebuchet MS"/>
                <a:cs typeface="Trebuchet MS"/>
              </a:rPr>
              <a:t> </a:t>
            </a:r>
            <a:r>
              <a:rPr dirty="0" sz="1550" spc="114">
                <a:solidFill>
                  <a:srgbClr val="001F5F"/>
                </a:solidFill>
                <a:latin typeface="Trebuchet MS"/>
                <a:cs typeface="Trebuchet MS"/>
              </a:rPr>
              <a:t>görmüş</a:t>
            </a:r>
            <a:r>
              <a:rPr dirty="0" sz="1550" spc="-135">
                <a:solidFill>
                  <a:srgbClr val="001F5F"/>
                </a:solidFill>
                <a:latin typeface="Trebuchet MS"/>
                <a:cs typeface="Trebuchet MS"/>
              </a:rPr>
              <a:t> </a:t>
            </a:r>
            <a:r>
              <a:rPr dirty="0" sz="1550" spc="50">
                <a:solidFill>
                  <a:srgbClr val="001F5F"/>
                </a:solidFill>
                <a:latin typeface="Trebuchet MS"/>
                <a:cs typeface="Trebuchet MS"/>
              </a:rPr>
              <a:t>ürünün</a:t>
            </a:r>
            <a:r>
              <a:rPr dirty="0" sz="1550" spc="100">
                <a:solidFill>
                  <a:srgbClr val="001F5F"/>
                </a:solidFill>
                <a:latin typeface="Trebuchet MS"/>
                <a:cs typeface="Trebuchet MS"/>
              </a:rPr>
              <a:t> </a:t>
            </a:r>
            <a:r>
              <a:rPr dirty="0" sz="1550" spc="110">
                <a:solidFill>
                  <a:srgbClr val="001F5F"/>
                </a:solidFill>
                <a:latin typeface="Trebuchet MS"/>
                <a:cs typeface="Trebuchet MS"/>
              </a:rPr>
              <a:t>eşdeğer</a:t>
            </a:r>
            <a:endParaRPr sz="1550">
              <a:latin typeface="Trebuchet MS"/>
              <a:cs typeface="Trebuchet MS"/>
            </a:endParaRPr>
          </a:p>
          <a:p>
            <a:pPr marL="12700" marR="5080">
              <a:lnSpc>
                <a:spcPts val="1950"/>
              </a:lnSpc>
              <a:spcBef>
                <a:spcPts val="5"/>
              </a:spcBef>
            </a:pPr>
            <a:r>
              <a:rPr dirty="0" sz="1550" spc="165">
                <a:solidFill>
                  <a:srgbClr val="001F5F"/>
                </a:solidFill>
                <a:latin typeface="Trebuchet MS"/>
                <a:cs typeface="Trebuchet MS"/>
              </a:rPr>
              <a:t>eşyadan</a:t>
            </a:r>
            <a:r>
              <a:rPr dirty="0" sz="1550" spc="-60">
                <a:solidFill>
                  <a:srgbClr val="001F5F"/>
                </a:solidFill>
                <a:latin typeface="Trebuchet MS"/>
                <a:cs typeface="Trebuchet MS"/>
              </a:rPr>
              <a:t> </a:t>
            </a:r>
            <a:r>
              <a:rPr dirty="0" sz="1550" spc="125">
                <a:solidFill>
                  <a:srgbClr val="001F5F"/>
                </a:solidFill>
                <a:latin typeface="Trebuchet MS"/>
                <a:cs typeface="Trebuchet MS"/>
              </a:rPr>
              <a:t>elde</a:t>
            </a:r>
            <a:r>
              <a:rPr dirty="0" sz="1550" spc="-45">
                <a:solidFill>
                  <a:srgbClr val="001F5F"/>
                </a:solidFill>
                <a:latin typeface="Trebuchet MS"/>
                <a:cs typeface="Trebuchet MS"/>
              </a:rPr>
              <a:t> </a:t>
            </a:r>
            <a:r>
              <a:rPr dirty="0" sz="1550" spc="50">
                <a:solidFill>
                  <a:srgbClr val="001F5F"/>
                </a:solidFill>
                <a:latin typeface="Trebuchet MS"/>
                <a:cs typeface="Trebuchet MS"/>
              </a:rPr>
              <a:t>edildiği</a:t>
            </a:r>
            <a:r>
              <a:rPr dirty="0" sz="1550" spc="20">
                <a:solidFill>
                  <a:srgbClr val="001F5F"/>
                </a:solidFill>
                <a:latin typeface="Trebuchet MS"/>
                <a:cs typeface="Trebuchet MS"/>
              </a:rPr>
              <a:t> </a:t>
            </a:r>
            <a:r>
              <a:rPr dirty="0" sz="1550" spc="80">
                <a:solidFill>
                  <a:srgbClr val="001F5F"/>
                </a:solidFill>
                <a:latin typeface="Trebuchet MS"/>
                <a:cs typeface="Trebuchet MS"/>
              </a:rPr>
              <a:t>durumlarda, </a:t>
            </a:r>
            <a:r>
              <a:rPr dirty="0" sz="1550" spc="105">
                <a:solidFill>
                  <a:srgbClr val="001F5F"/>
                </a:solidFill>
                <a:latin typeface="Trebuchet MS"/>
                <a:cs typeface="Trebuchet MS"/>
              </a:rPr>
              <a:t>gümrük</a:t>
            </a:r>
            <a:r>
              <a:rPr dirty="0" sz="1550" spc="25">
                <a:solidFill>
                  <a:srgbClr val="001F5F"/>
                </a:solidFill>
                <a:latin typeface="Trebuchet MS"/>
                <a:cs typeface="Trebuchet MS"/>
              </a:rPr>
              <a:t> </a:t>
            </a:r>
            <a:r>
              <a:rPr dirty="0" sz="1550" spc="20">
                <a:solidFill>
                  <a:srgbClr val="001F5F"/>
                </a:solidFill>
                <a:latin typeface="Trebuchet MS"/>
                <a:cs typeface="Trebuchet MS"/>
              </a:rPr>
              <a:t>işlemlerinde</a:t>
            </a:r>
            <a:r>
              <a:rPr dirty="0" sz="1550" spc="-80">
                <a:solidFill>
                  <a:srgbClr val="001F5F"/>
                </a:solidFill>
                <a:latin typeface="Trebuchet MS"/>
                <a:cs typeface="Trebuchet MS"/>
              </a:rPr>
              <a:t> </a:t>
            </a:r>
            <a:r>
              <a:rPr dirty="0" sz="1550" spc="20">
                <a:solidFill>
                  <a:srgbClr val="001F5F"/>
                </a:solidFill>
                <a:latin typeface="Trebuchet MS"/>
                <a:cs typeface="Trebuchet MS"/>
              </a:rPr>
              <a:t>ithal</a:t>
            </a:r>
            <a:r>
              <a:rPr dirty="0" sz="1550" spc="70">
                <a:solidFill>
                  <a:srgbClr val="001F5F"/>
                </a:solidFill>
                <a:latin typeface="Trebuchet MS"/>
                <a:cs typeface="Trebuchet MS"/>
              </a:rPr>
              <a:t> eşyası</a:t>
            </a:r>
            <a:endParaRPr sz="1550">
              <a:latin typeface="Trebuchet MS"/>
              <a:cs typeface="Trebuchet MS"/>
            </a:endParaRPr>
          </a:p>
          <a:p>
            <a:pPr marL="12700" marR="5080">
              <a:lnSpc>
                <a:spcPts val="1870"/>
              </a:lnSpc>
              <a:spcBef>
                <a:spcPts val="60"/>
              </a:spcBef>
            </a:pPr>
            <a:r>
              <a:rPr dirty="0" sz="1550" spc="120">
                <a:solidFill>
                  <a:srgbClr val="001F5F"/>
                </a:solidFill>
                <a:latin typeface="Trebuchet MS"/>
                <a:cs typeface="Trebuchet MS"/>
              </a:rPr>
              <a:t>eşdeğer</a:t>
            </a:r>
            <a:r>
              <a:rPr dirty="0" sz="1550" spc="80">
                <a:solidFill>
                  <a:srgbClr val="001F5F"/>
                </a:solidFill>
                <a:latin typeface="Trebuchet MS"/>
                <a:cs typeface="Trebuchet MS"/>
              </a:rPr>
              <a:t> </a:t>
            </a:r>
            <a:r>
              <a:rPr dirty="0" sz="1550" spc="90">
                <a:solidFill>
                  <a:srgbClr val="001F5F"/>
                </a:solidFill>
                <a:latin typeface="Trebuchet MS"/>
                <a:cs typeface="Trebuchet MS"/>
              </a:rPr>
              <a:t>eşya,</a:t>
            </a:r>
            <a:r>
              <a:rPr dirty="0" sz="1550" spc="-105">
                <a:solidFill>
                  <a:srgbClr val="001F5F"/>
                </a:solidFill>
                <a:latin typeface="Trebuchet MS"/>
                <a:cs typeface="Trebuchet MS"/>
              </a:rPr>
              <a:t> </a:t>
            </a:r>
            <a:r>
              <a:rPr dirty="0" sz="1550" spc="120">
                <a:solidFill>
                  <a:srgbClr val="001F5F"/>
                </a:solidFill>
                <a:latin typeface="Trebuchet MS"/>
                <a:cs typeface="Trebuchet MS"/>
              </a:rPr>
              <a:t>eşdeğer</a:t>
            </a:r>
            <a:r>
              <a:rPr dirty="0" sz="1550" spc="85">
                <a:solidFill>
                  <a:srgbClr val="001F5F"/>
                </a:solidFill>
                <a:latin typeface="Trebuchet MS"/>
                <a:cs typeface="Trebuchet MS"/>
              </a:rPr>
              <a:t> </a:t>
            </a:r>
            <a:r>
              <a:rPr dirty="0" sz="1550" spc="145">
                <a:solidFill>
                  <a:srgbClr val="001F5F"/>
                </a:solidFill>
                <a:latin typeface="Trebuchet MS"/>
                <a:cs typeface="Trebuchet MS"/>
              </a:rPr>
              <a:t>eşya</a:t>
            </a:r>
            <a:r>
              <a:rPr dirty="0" sz="1550" spc="-25">
                <a:solidFill>
                  <a:srgbClr val="001F5F"/>
                </a:solidFill>
                <a:latin typeface="Trebuchet MS"/>
                <a:cs typeface="Trebuchet MS"/>
              </a:rPr>
              <a:t> </a:t>
            </a:r>
            <a:r>
              <a:rPr dirty="0" sz="1550">
                <a:solidFill>
                  <a:srgbClr val="001F5F"/>
                </a:solidFill>
                <a:latin typeface="Trebuchet MS"/>
                <a:cs typeface="Trebuchet MS"/>
              </a:rPr>
              <a:t>ise</a:t>
            </a:r>
            <a:r>
              <a:rPr dirty="0" sz="1550" spc="-40">
                <a:solidFill>
                  <a:srgbClr val="001F5F"/>
                </a:solidFill>
                <a:latin typeface="Trebuchet MS"/>
                <a:cs typeface="Trebuchet MS"/>
              </a:rPr>
              <a:t> </a:t>
            </a:r>
            <a:r>
              <a:rPr dirty="0" sz="1550" spc="-10">
                <a:solidFill>
                  <a:srgbClr val="001F5F"/>
                </a:solidFill>
                <a:latin typeface="Trebuchet MS"/>
                <a:cs typeface="Trebuchet MS"/>
              </a:rPr>
              <a:t>ithal </a:t>
            </a:r>
            <a:r>
              <a:rPr dirty="0" sz="1550" spc="80">
                <a:solidFill>
                  <a:srgbClr val="001F5F"/>
                </a:solidFill>
                <a:latin typeface="Trebuchet MS"/>
                <a:cs typeface="Trebuchet MS"/>
              </a:rPr>
              <a:t>eşyası</a:t>
            </a:r>
            <a:r>
              <a:rPr dirty="0" sz="1550" spc="-60">
                <a:solidFill>
                  <a:srgbClr val="001F5F"/>
                </a:solidFill>
                <a:latin typeface="Trebuchet MS"/>
                <a:cs typeface="Trebuchet MS"/>
              </a:rPr>
              <a:t> </a:t>
            </a:r>
            <a:r>
              <a:rPr dirty="0" sz="1550" spc="90">
                <a:solidFill>
                  <a:srgbClr val="001F5F"/>
                </a:solidFill>
                <a:latin typeface="Trebuchet MS"/>
                <a:cs typeface="Trebuchet MS"/>
              </a:rPr>
              <a:t>olarak</a:t>
            </a:r>
            <a:r>
              <a:rPr dirty="0" sz="1550" spc="-100">
                <a:solidFill>
                  <a:srgbClr val="001F5F"/>
                </a:solidFill>
                <a:latin typeface="Trebuchet MS"/>
                <a:cs typeface="Trebuchet MS"/>
              </a:rPr>
              <a:t> </a:t>
            </a:r>
            <a:r>
              <a:rPr dirty="0" sz="1550" spc="-10">
                <a:solidFill>
                  <a:srgbClr val="001F5F"/>
                </a:solidFill>
                <a:latin typeface="Trebuchet MS"/>
                <a:cs typeface="Trebuchet MS"/>
              </a:rPr>
              <a:t>değerlendirilir.</a:t>
            </a:r>
            <a:endParaRPr sz="1550">
              <a:latin typeface="Trebuchet MS"/>
              <a:cs typeface="Trebuchet MS"/>
            </a:endParaRPr>
          </a:p>
        </p:txBody>
      </p:sp>
      <p:grpSp>
        <p:nvGrpSpPr>
          <p:cNvPr id="17" name="object 17"/>
          <p:cNvGrpSpPr/>
          <p:nvPr/>
        </p:nvGrpSpPr>
        <p:grpSpPr>
          <a:xfrm>
            <a:off x="6298438" y="4269485"/>
            <a:ext cx="3835400" cy="2070735"/>
            <a:chOff x="6298438" y="4269485"/>
            <a:chExt cx="3835400" cy="2070735"/>
          </a:xfrm>
        </p:grpSpPr>
        <p:sp>
          <p:nvSpPr>
            <p:cNvPr id="18" name="object 18"/>
            <p:cNvSpPr/>
            <p:nvPr/>
          </p:nvSpPr>
          <p:spPr>
            <a:xfrm>
              <a:off x="6304788" y="4275835"/>
              <a:ext cx="3822700" cy="2058035"/>
            </a:xfrm>
            <a:custGeom>
              <a:avLst/>
              <a:gdLst/>
              <a:ahLst/>
              <a:cxnLst/>
              <a:rect l="l" t="t" r="r" b="b"/>
              <a:pathLst>
                <a:path w="3822700" h="2058035">
                  <a:moveTo>
                    <a:pt x="3479291" y="0"/>
                  </a:moveTo>
                  <a:lnTo>
                    <a:pt x="342900" y="0"/>
                  </a:lnTo>
                  <a:lnTo>
                    <a:pt x="296375" y="3133"/>
                  </a:lnTo>
                  <a:lnTo>
                    <a:pt x="251751" y="12259"/>
                  </a:lnTo>
                  <a:lnTo>
                    <a:pt x="209436" y="26969"/>
                  </a:lnTo>
                  <a:lnTo>
                    <a:pt x="169841" y="46853"/>
                  </a:lnTo>
                  <a:lnTo>
                    <a:pt x="133373" y="71501"/>
                  </a:lnTo>
                  <a:lnTo>
                    <a:pt x="100441" y="100504"/>
                  </a:lnTo>
                  <a:lnTo>
                    <a:pt x="71454" y="133452"/>
                  </a:lnTo>
                  <a:lnTo>
                    <a:pt x="46820" y="169935"/>
                  </a:lnTo>
                  <a:lnTo>
                    <a:pt x="26949" y="209544"/>
                  </a:lnTo>
                  <a:lnTo>
                    <a:pt x="12250" y="251868"/>
                  </a:lnTo>
                  <a:lnTo>
                    <a:pt x="3130" y="296499"/>
                  </a:lnTo>
                  <a:lnTo>
                    <a:pt x="0" y="343026"/>
                  </a:lnTo>
                  <a:lnTo>
                    <a:pt x="0" y="1714969"/>
                  </a:lnTo>
                  <a:lnTo>
                    <a:pt x="3130" y="1761512"/>
                  </a:lnTo>
                  <a:lnTo>
                    <a:pt x="12250" y="1806152"/>
                  </a:lnTo>
                  <a:lnTo>
                    <a:pt x="26949" y="1848481"/>
                  </a:lnTo>
                  <a:lnTo>
                    <a:pt x="46820" y="1888088"/>
                  </a:lnTo>
                  <a:lnTo>
                    <a:pt x="71454" y="1924567"/>
                  </a:lnTo>
                  <a:lnTo>
                    <a:pt x="100441" y="1957508"/>
                  </a:lnTo>
                  <a:lnTo>
                    <a:pt x="133373" y="1986502"/>
                  </a:lnTo>
                  <a:lnTo>
                    <a:pt x="169841" y="2011141"/>
                  </a:lnTo>
                  <a:lnTo>
                    <a:pt x="209436" y="2031016"/>
                  </a:lnTo>
                  <a:lnTo>
                    <a:pt x="251751" y="2045719"/>
                  </a:lnTo>
                  <a:lnTo>
                    <a:pt x="296375" y="2054840"/>
                  </a:lnTo>
                  <a:lnTo>
                    <a:pt x="342900" y="2057971"/>
                  </a:lnTo>
                  <a:lnTo>
                    <a:pt x="3479291" y="2057971"/>
                  </a:lnTo>
                  <a:lnTo>
                    <a:pt x="3525816" y="2054840"/>
                  </a:lnTo>
                  <a:lnTo>
                    <a:pt x="3570440" y="2045719"/>
                  </a:lnTo>
                  <a:lnTo>
                    <a:pt x="3612755" y="2031016"/>
                  </a:lnTo>
                  <a:lnTo>
                    <a:pt x="3652350" y="2011141"/>
                  </a:lnTo>
                  <a:lnTo>
                    <a:pt x="3688818" y="1986502"/>
                  </a:lnTo>
                  <a:lnTo>
                    <a:pt x="3721750" y="1957508"/>
                  </a:lnTo>
                  <a:lnTo>
                    <a:pt x="3750737" y="1924567"/>
                  </a:lnTo>
                  <a:lnTo>
                    <a:pt x="3775371" y="1888088"/>
                  </a:lnTo>
                  <a:lnTo>
                    <a:pt x="3795242" y="1848481"/>
                  </a:lnTo>
                  <a:lnTo>
                    <a:pt x="3809941" y="1806152"/>
                  </a:lnTo>
                  <a:lnTo>
                    <a:pt x="3819061" y="1761512"/>
                  </a:lnTo>
                  <a:lnTo>
                    <a:pt x="3822191" y="1714969"/>
                  </a:lnTo>
                  <a:lnTo>
                    <a:pt x="3822191" y="343026"/>
                  </a:lnTo>
                  <a:lnTo>
                    <a:pt x="3819061" y="296499"/>
                  </a:lnTo>
                  <a:lnTo>
                    <a:pt x="3809941" y="251868"/>
                  </a:lnTo>
                  <a:lnTo>
                    <a:pt x="3795242" y="209544"/>
                  </a:lnTo>
                  <a:lnTo>
                    <a:pt x="3775371" y="169935"/>
                  </a:lnTo>
                  <a:lnTo>
                    <a:pt x="3750737" y="133452"/>
                  </a:lnTo>
                  <a:lnTo>
                    <a:pt x="3721750" y="100504"/>
                  </a:lnTo>
                  <a:lnTo>
                    <a:pt x="3688818" y="71501"/>
                  </a:lnTo>
                  <a:lnTo>
                    <a:pt x="3652350" y="46853"/>
                  </a:lnTo>
                  <a:lnTo>
                    <a:pt x="3612755" y="26969"/>
                  </a:lnTo>
                  <a:lnTo>
                    <a:pt x="3570440" y="12259"/>
                  </a:lnTo>
                  <a:lnTo>
                    <a:pt x="3525816" y="3133"/>
                  </a:lnTo>
                  <a:lnTo>
                    <a:pt x="3479291" y="0"/>
                  </a:lnTo>
                  <a:close/>
                </a:path>
              </a:pathLst>
            </a:custGeom>
            <a:solidFill>
              <a:srgbClr val="DAE2F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9" name="object 19"/>
            <p:cNvSpPr/>
            <p:nvPr/>
          </p:nvSpPr>
          <p:spPr>
            <a:xfrm>
              <a:off x="6304788" y="4275835"/>
              <a:ext cx="3822700" cy="2058035"/>
            </a:xfrm>
            <a:custGeom>
              <a:avLst/>
              <a:gdLst/>
              <a:ahLst/>
              <a:cxnLst/>
              <a:rect l="l" t="t" r="r" b="b"/>
              <a:pathLst>
                <a:path w="3822700" h="2058035">
                  <a:moveTo>
                    <a:pt x="0" y="343026"/>
                  </a:moveTo>
                  <a:lnTo>
                    <a:pt x="3130" y="296499"/>
                  </a:lnTo>
                  <a:lnTo>
                    <a:pt x="12250" y="251868"/>
                  </a:lnTo>
                  <a:lnTo>
                    <a:pt x="26949" y="209544"/>
                  </a:lnTo>
                  <a:lnTo>
                    <a:pt x="46820" y="169935"/>
                  </a:lnTo>
                  <a:lnTo>
                    <a:pt x="71454" y="133452"/>
                  </a:lnTo>
                  <a:lnTo>
                    <a:pt x="100441" y="100504"/>
                  </a:lnTo>
                  <a:lnTo>
                    <a:pt x="133373" y="71501"/>
                  </a:lnTo>
                  <a:lnTo>
                    <a:pt x="169841" y="46853"/>
                  </a:lnTo>
                  <a:lnTo>
                    <a:pt x="209436" y="26969"/>
                  </a:lnTo>
                  <a:lnTo>
                    <a:pt x="251751" y="12259"/>
                  </a:lnTo>
                  <a:lnTo>
                    <a:pt x="296375" y="3133"/>
                  </a:lnTo>
                  <a:lnTo>
                    <a:pt x="342900" y="0"/>
                  </a:lnTo>
                  <a:lnTo>
                    <a:pt x="3479291" y="0"/>
                  </a:lnTo>
                  <a:lnTo>
                    <a:pt x="3525816" y="3133"/>
                  </a:lnTo>
                  <a:lnTo>
                    <a:pt x="3570440" y="12259"/>
                  </a:lnTo>
                  <a:lnTo>
                    <a:pt x="3612755" y="26969"/>
                  </a:lnTo>
                  <a:lnTo>
                    <a:pt x="3652350" y="46853"/>
                  </a:lnTo>
                  <a:lnTo>
                    <a:pt x="3688818" y="71501"/>
                  </a:lnTo>
                  <a:lnTo>
                    <a:pt x="3721750" y="100504"/>
                  </a:lnTo>
                  <a:lnTo>
                    <a:pt x="3750737" y="133452"/>
                  </a:lnTo>
                  <a:lnTo>
                    <a:pt x="3775371" y="169935"/>
                  </a:lnTo>
                  <a:lnTo>
                    <a:pt x="3795242" y="209544"/>
                  </a:lnTo>
                  <a:lnTo>
                    <a:pt x="3809941" y="251868"/>
                  </a:lnTo>
                  <a:lnTo>
                    <a:pt x="3819061" y="296499"/>
                  </a:lnTo>
                  <a:lnTo>
                    <a:pt x="3822191" y="343026"/>
                  </a:lnTo>
                  <a:lnTo>
                    <a:pt x="3822191" y="1714969"/>
                  </a:lnTo>
                  <a:lnTo>
                    <a:pt x="3819061" y="1761512"/>
                  </a:lnTo>
                  <a:lnTo>
                    <a:pt x="3809941" y="1806152"/>
                  </a:lnTo>
                  <a:lnTo>
                    <a:pt x="3795242" y="1848481"/>
                  </a:lnTo>
                  <a:lnTo>
                    <a:pt x="3775371" y="1888088"/>
                  </a:lnTo>
                  <a:lnTo>
                    <a:pt x="3750737" y="1924567"/>
                  </a:lnTo>
                  <a:lnTo>
                    <a:pt x="3721750" y="1957508"/>
                  </a:lnTo>
                  <a:lnTo>
                    <a:pt x="3688818" y="1986502"/>
                  </a:lnTo>
                  <a:lnTo>
                    <a:pt x="3652350" y="2011141"/>
                  </a:lnTo>
                  <a:lnTo>
                    <a:pt x="3612755" y="2031016"/>
                  </a:lnTo>
                  <a:lnTo>
                    <a:pt x="3570440" y="2045719"/>
                  </a:lnTo>
                  <a:lnTo>
                    <a:pt x="3525816" y="2054840"/>
                  </a:lnTo>
                  <a:lnTo>
                    <a:pt x="3479291" y="2057971"/>
                  </a:lnTo>
                  <a:lnTo>
                    <a:pt x="342900" y="2057971"/>
                  </a:lnTo>
                  <a:lnTo>
                    <a:pt x="296375" y="2054840"/>
                  </a:lnTo>
                  <a:lnTo>
                    <a:pt x="251751" y="2045719"/>
                  </a:lnTo>
                  <a:lnTo>
                    <a:pt x="209436" y="2031016"/>
                  </a:lnTo>
                  <a:lnTo>
                    <a:pt x="169841" y="2011141"/>
                  </a:lnTo>
                  <a:lnTo>
                    <a:pt x="133373" y="1986502"/>
                  </a:lnTo>
                  <a:lnTo>
                    <a:pt x="100441" y="1957508"/>
                  </a:lnTo>
                  <a:lnTo>
                    <a:pt x="71454" y="1924567"/>
                  </a:lnTo>
                  <a:lnTo>
                    <a:pt x="46820" y="1888088"/>
                  </a:lnTo>
                  <a:lnTo>
                    <a:pt x="26949" y="1848481"/>
                  </a:lnTo>
                  <a:lnTo>
                    <a:pt x="12250" y="1806152"/>
                  </a:lnTo>
                  <a:lnTo>
                    <a:pt x="3130" y="1761512"/>
                  </a:lnTo>
                  <a:lnTo>
                    <a:pt x="0" y="1714969"/>
                  </a:lnTo>
                  <a:lnTo>
                    <a:pt x="0" y="343026"/>
                  </a:lnTo>
                  <a:close/>
                </a:path>
              </a:pathLst>
            </a:custGeom>
            <a:ln w="12700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20" name="object 20"/>
          <p:cNvSpPr txBox="1"/>
          <p:nvPr/>
        </p:nvSpPr>
        <p:spPr>
          <a:xfrm>
            <a:off x="6486778" y="4684839"/>
            <a:ext cx="1217295" cy="505459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 marR="5080">
              <a:lnSpc>
                <a:spcPct val="100800"/>
              </a:lnSpc>
              <a:spcBef>
                <a:spcPts val="120"/>
              </a:spcBef>
            </a:pPr>
            <a:r>
              <a:rPr dirty="0" sz="1550" spc="95">
                <a:solidFill>
                  <a:srgbClr val="001F5F"/>
                </a:solidFill>
                <a:latin typeface="Trebuchet MS"/>
                <a:cs typeface="Trebuchet MS"/>
              </a:rPr>
              <a:t>Bakanlıkça </a:t>
            </a:r>
            <a:r>
              <a:rPr dirty="0" sz="1550" spc="75">
                <a:solidFill>
                  <a:srgbClr val="001F5F"/>
                </a:solidFill>
                <a:latin typeface="Trebuchet MS"/>
                <a:cs typeface="Trebuchet MS"/>
              </a:rPr>
              <a:t>Müdürlüğü),</a:t>
            </a:r>
            <a:endParaRPr sz="1550">
              <a:latin typeface="Trebuchet MS"/>
              <a:cs typeface="Trebuchet MS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8015096" y="4684839"/>
            <a:ext cx="843915" cy="505459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 marR="5080" indent="36195">
              <a:lnSpc>
                <a:spcPct val="100800"/>
              </a:lnSpc>
              <a:spcBef>
                <a:spcPts val="120"/>
              </a:spcBef>
            </a:pPr>
            <a:r>
              <a:rPr dirty="0" sz="1550" spc="65">
                <a:solidFill>
                  <a:srgbClr val="001F5F"/>
                </a:solidFill>
                <a:latin typeface="Trebuchet MS"/>
                <a:cs typeface="Trebuchet MS"/>
              </a:rPr>
              <a:t>(İhracat </a:t>
            </a:r>
            <a:r>
              <a:rPr dirty="0" sz="1550" spc="120">
                <a:solidFill>
                  <a:srgbClr val="001F5F"/>
                </a:solidFill>
                <a:latin typeface="Trebuchet MS"/>
                <a:cs typeface="Trebuchet MS"/>
              </a:rPr>
              <a:t>eşdeğer</a:t>
            </a:r>
            <a:endParaRPr sz="1550">
              <a:latin typeface="Trebuchet MS"/>
              <a:cs typeface="Trebuchet MS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9168130" y="4684839"/>
            <a:ext cx="788035" cy="505459"/>
          </a:xfrm>
          <a:prstGeom prst="rect">
            <a:avLst/>
          </a:prstGeom>
        </p:spPr>
        <p:txBody>
          <a:bodyPr wrap="square" lIns="0" tIns="17145" rIns="0" bIns="0" rtlCol="0" vert="horz">
            <a:spAutoFit/>
          </a:bodyPr>
          <a:lstStyle/>
          <a:p>
            <a:pPr algn="r" marR="22225">
              <a:lnSpc>
                <a:spcPct val="100000"/>
              </a:lnSpc>
              <a:spcBef>
                <a:spcPts val="135"/>
              </a:spcBef>
            </a:pPr>
            <a:r>
              <a:rPr dirty="0" sz="1550" spc="95">
                <a:solidFill>
                  <a:srgbClr val="001F5F"/>
                </a:solidFill>
                <a:latin typeface="Trebuchet MS"/>
                <a:cs typeface="Trebuchet MS"/>
              </a:rPr>
              <a:t>Genel</a:t>
            </a:r>
            <a:endParaRPr sz="1550">
              <a:latin typeface="Trebuchet MS"/>
              <a:cs typeface="Trebuchet MS"/>
            </a:endParaRPr>
          </a:p>
          <a:p>
            <a:pPr algn="r" marR="5080">
              <a:lnSpc>
                <a:spcPct val="100000"/>
              </a:lnSpc>
              <a:spcBef>
                <a:spcPts val="15"/>
              </a:spcBef>
            </a:pPr>
            <a:r>
              <a:rPr dirty="0" sz="1550" spc="100">
                <a:solidFill>
                  <a:srgbClr val="001F5F"/>
                </a:solidFill>
                <a:latin typeface="Trebuchet MS"/>
                <a:cs typeface="Trebuchet MS"/>
              </a:rPr>
              <a:t>eşyanın</a:t>
            </a:r>
            <a:endParaRPr sz="1550">
              <a:latin typeface="Trebuchet MS"/>
              <a:cs typeface="Trebuchet MS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6486778" y="5170106"/>
            <a:ext cx="3465829" cy="753110"/>
          </a:xfrm>
          <a:prstGeom prst="rect">
            <a:avLst/>
          </a:prstGeom>
        </p:spPr>
        <p:txBody>
          <a:bodyPr wrap="square" lIns="0" tIns="10795" rIns="0" bIns="0" rtlCol="0" vert="horz">
            <a:spAutoFit/>
          </a:bodyPr>
          <a:lstStyle/>
          <a:p>
            <a:pPr algn="just" marL="12700" marR="5080">
              <a:lnSpc>
                <a:spcPct val="102800"/>
              </a:lnSpc>
              <a:spcBef>
                <a:spcPts val="85"/>
              </a:spcBef>
            </a:pPr>
            <a:r>
              <a:rPr dirty="0" sz="1550" spc="60">
                <a:solidFill>
                  <a:srgbClr val="001F5F"/>
                </a:solidFill>
                <a:latin typeface="Trebuchet MS"/>
                <a:cs typeface="Trebuchet MS"/>
              </a:rPr>
              <a:t>kullanımına</a:t>
            </a:r>
            <a:r>
              <a:rPr dirty="0" sz="1550" spc="165">
                <a:solidFill>
                  <a:srgbClr val="001F5F"/>
                </a:solidFill>
                <a:latin typeface="Trebuchet MS"/>
                <a:cs typeface="Trebuchet MS"/>
              </a:rPr>
              <a:t> </a:t>
            </a:r>
            <a:r>
              <a:rPr dirty="0" sz="1550">
                <a:solidFill>
                  <a:srgbClr val="001F5F"/>
                </a:solidFill>
                <a:latin typeface="Trebuchet MS"/>
                <a:cs typeface="Trebuchet MS"/>
              </a:rPr>
              <a:t>süresiz</a:t>
            </a:r>
            <a:r>
              <a:rPr dirty="0" sz="1550" spc="160">
                <a:solidFill>
                  <a:srgbClr val="001F5F"/>
                </a:solidFill>
                <a:latin typeface="Trebuchet MS"/>
                <a:cs typeface="Trebuchet MS"/>
              </a:rPr>
              <a:t> </a:t>
            </a:r>
            <a:r>
              <a:rPr dirty="0" sz="1550" spc="185">
                <a:solidFill>
                  <a:srgbClr val="001F5F"/>
                </a:solidFill>
                <a:latin typeface="Trebuchet MS"/>
                <a:cs typeface="Trebuchet MS"/>
              </a:rPr>
              <a:t>veya</a:t>
            </a:r>
            <a:r>
              <a:rPr dirty="0" sz="1550" spc="170">
                <a:solidFill>
                  <a:srgbClr val="001F5F"/>
                </a:solidFill>
                <a:latin typeface="Trebuchet MS"/>
                <a:cs typeface="Trebuchet MS"/>
              </a:rPr>
              <a:t> </a:t>
            </a:r>
            <a:r>
              <a:rPr dirty="0" sz="1550" spc="105">
                <a:solidFill>
                  <a:srgbClr val="001F5F"/>
                </a:solidFill>
                <a:latin typeface="Trebuchet MS"/>
                <a:cs typeface="Trebuchet MS"/>
              </a:rPr>
              <a:t>dönemsel </a:t>
            </a:r>
            <a:r>
              <a:rPr dirty="0" sz="1550" spc="90">
                <a:solidFill>
                  <a:srgbClr val="001F5F"/>
                </a:solidFill>
                <a:latin typeface="Trebuchet MS"/>
                <a:cs typeface="Trebuchet MS"/>
              </a:rPr>
              <a:t>olarak</a:t>
            </a:r>
            <a:r>
              <a:rPr dirty="0" sz="1550" spc="40">
                <a:solidFill>
                  <a:srgbClr val="001F5F"/>
                </a:solidFill>
                <a:latin typeface="Trebuchet MS"/>
                <a:cs typeface="Trebuchet MS"/>
              </a:rPr>
              <a:t>  </a:t>
            </a:r>
            <a:r>
              <a:rPr dirty="0" sz="1550" spc="145">
                <a:solidFill>
                  <a:srgbClr val="001F5F"/>
                </a:solidFill>
                <a:latin typeface="Trebuchet MS"/>
                <a:cs typeface="Trebuchet MS"/>
              </a:rPr>
              <a:t>yasaklama</a:t>
            </a:r>
            <a:r>
              <a:rPr dirty="0" sz="1550" spc="50">
                <a:solidFill>
                  <a:srgbClr val="001F5F"/>
                </a:solidFill>
                <a:latin typeface="Trebuchet MS"/>
                <a:cs typeface="Trebuchet MS"/>
              </a:rPr>
              <a:t>  </a:t>
            </a:r>
            <a:r>
              <a:rPr dirty="0" sz="1550" spc="170">
                <a:solidFill>
                  <a:srgbClr val="001F5F"/>
                </a:solidFill>
                <a:latin typeface="Trebuchet MS"/>
                <a:cs typeface="Trebuchet MS"/>
              </a:rPr>
              <a:t>veya</a:t>
            </a:r>
            <a:r>
              <a:rPr dirty="0" sz="1550" spc="80">
                <a:solidFill>
                  <a:srgbClr val="001F5F"/>
                </a:solidFill>
                <a:latin typeface="Trebuchet MS"/>
                <a:cs typeface="Trebuchet MS"/>
              </a:rPr>
              <a:t>  </a:t>
            </a:r>
            <a:r>
              <a:rPr dirty="0" sz="1550" spc="-10">
                <a:solidFill>
                  <a:srgbClr val="001F5F"/>
                </a:solidFill>
                <a:latin typeface="Trebuchet MS"/>
                <a:cs typeface="Trebuchet MS"/>
              </a:rPr>
              <a:t>kısıtlama getirilebilir.</a:t>
            </a:r>
            <a:endParaRPr sz="1550">
              <a:latin typeface="Trebuchet MS"/>
              <a:cs typeface="Trebuchet MS"/>
            </a:endParaRPr>
          </a:p>
        </p:txBody>
      </p:sp>
      <p:sp>
        <p:nvSpPr>
          <p:cNvPr id="24" name="object 24"/>
          <p:cNvSpPr/>
          <p:nvPr/>
        </p:nvSpPr>
        <p:spPr>
          <a:xfrm>
            <a:off x="5884164" y="2737739"/>
            <a:ext cx="424815" cy="76200"/>
          </a:xfrm>
          <a:custGeom>
            <a:avLst/>
            <a:gdLst/>
            <a:ahLst/>
            <a:cxnLst/>
            <a:rect l="l" t="t" r="r" b="b"/>
            <a:pathLst>
              <a:path w="424814" h="76200">
                <a:moveTo>
                  <a:pt x="348361" y="0"/>
                </a:moveTo>
                <a:lnTo>
                  <a:pt x="348361" y="76200"/>
                </a:lnTo>
                <a:lnTo>
                  <a:pt x="418211" y="41275"/>
                </a:lnTo>
                <a:lnTo>
                  <a:pt x="361061" y="41275"/>
                </a:lnTo>
                <a:lnTo>
                  <a:pt x="361061" y="34925"/>
                </a:lnTo>
                <a:lnTo>
                  <a:pt x="418211" y="34925"/>
                </a:lnTo>
                <a:lnTo>
                  <a:pt x="348361" y="0"/>
                </a:lnTo>
                <a:close/>
              </a:path>
              <a:path w="424814" h="76200">
                <a:moveTo>
                  <a:pt x="348361" y="34925"/>
                </a:moveTo>
                <a:lnTo>
                  <a:pt x="0" y="34925"/>
                </a:lnTo>
                <a:lnTo>
                  <a:pt x="0" y="41275"/>
                </a:lnTo>
                <a:lnTo>
                  <a:pt x="348361" y="41275"/>
                </a:lnTo>
                <a:lnTo>
                  <a:pt x="348361" y="34925"/>
                </a:lnTo>
                <a:close/>
              </a:path>
              <a:path w="424814" h="76200">
                <a:moveTo>
                  <a:pt x="418211" y="34925"/>
                </a:moveTo>
                <a:lnTo>
                  <a:pt x="361061" y="34925"/>
                </a:lnTo>
                <a:lnTo>
                  <a:pt x="361061" y="41275"/>
                </a:lnTo>
                <a:lnTo>
                  <a:pt x="418211" y="41275"/>
                </a:lnTo>
                <a:lnTo>
                  <a:pt x="424561" y="38100"/>
                </a:lnTo>
                <a:lnTo>
                  <a:pt x="418211" y="34925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3965575" y="792860"/>
            <a:ext cx="4427220" cy="388620"/>
          </a:xfrm>
          <a:prstGeom prst="rect"/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pc="-180">
                <a:solidFill>
                  <a:srgbClr val="1F3863"/>
                </a:solidFill>
              </a:rPr>
              <a:t>DAHİLDE</a:t>
            </a:r>
            <a:r>
              <a:rPr dirty="0" spc="95">
                <a:solidFill>
                  <a:srgbClr val="1F3863"/>
                </a:solidFill>
              </a:rPr>
              <a:t> </a:t>
            </a:r>
            <a:r>
              <a:rPr dirty="0" spc="-250">
                <a:solidFill>
                  <a:srgbClr val="1F3863"/>
                </a:solidFill>
              </a:rPr>
              <a:t>İŞLEME</a:t>
            </a:r>
            <a:r>
              <a:rPr dirty="0" spc="10">
                <a:solidFill>
                  <a:srgbClr val="1F3863"/>
                </a:solidFill>
              </a:rPr>
              <a:t> </a:t>
            </a:r>
            <a:r>
              <a:rPr dirty="0" spc="-260">
                <a:solidFill>
                  <a:srgbClr val="1F3863"/>
                </a:solidFill>
              </a:rPr>
              <a:t>REJİMİ</a:t>
            </a:r>
            <a:r>
              <a:rPr dirty="0" spc="80">
                <a:solidFill>
                  <a:srgbClr val="1F3863"/>
                </a:solidFill>
              </a:rPr>
              <a:t> </a:t>
            </a:r>
            <a:r>
              <a:rPr dirty="0" spc="-175">
                <a:solidFill>
                  <a:srgbClr val="1F3863"/>
                </a:solidFill>
              </a:rPr>
              <a:t>NEDİR?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01600">
              <a:lnSpc>
                <a:spcPts val="980"/>
              </a:lnSpc>
            </a:pPr>
            <a:fld id="{81D60167-4931-47E6-BA6A-407CBD079E47}" type="slidenum">
              <a:rPr dirty="0" spc="-50"/>
              <a:t>2</a:t>
            </a:fld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1991614" y="2056129"/>
          <a:ext cx="8291195" cy="404558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637030"/>
                <a:gridCol w="1645920"/>
                <a:gridCol w="1637029"/>
                <a:gridCol w="1645920"/>
                <a:gridCol w="1637029"/>
              </a:tblGrid>
              <a:tr h="2109470">
                <a:tc gridSpan="5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35"/>
                        </a:spcBef>
                      </a:pPr>
                      <a:endParaRPr sz="2800">
                        <a:latin typeface="Times New Roman"/>
                        <a:cs typeface="Times New Roman"/>
                      </a:endParaRPr>
                    </a:p>
                    <a:p>
                      <a:pPr algn="ctr" marL="303530" marR="302260">
                        <a:lnSpc>
                          <a:spcPts val="3100"/>
                        </a:lnSpc>
                        <a:spcBef>
                          <a:spcPts val="5"/>
                        </a:spcBef>
                      </a:pPr>
                      <a:r>
                        <a:rPr dirty="0" sz="2800">
                          <a:solidFill>
                            <a:srgbClr val="E7E6E6"/>
                          </a:solidFill>
                          <a:latin typeface="Calibri"/>
                          <a:cs typeface="Calibri"/>
                        </a:rPr>
                        <a:t>İhraç</a:t>
                      </a:r>
                      <a:r>
                        <a:rPr dirty="0" sz="2800" spc="-160">
                          <a:solidFill>
                            <a:srgbClr val="E7E6E6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800">
                          <a:solidFill>
                            <a:srgbClr val="E7E6E6"/>
                          </a:solidFill>
                          <a:latin typeface="Calibri"/>
                          <a:cs typeface="Calibri"/>
                        </a:rPr>
                        <a:t>ürününün</a:t>
                      </a:r>
                      <a:r>
                        <a:rPr dirty="0" sz="2800" spc="-45">
                          <a:solidFill>
                            <a:srgbClr val="E7E6E6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800">
                          <a:solidFill>
                            <a:srgbClr val="E7E6E6"/>
                          </a:solidFill>
                          <a:latin typeface="Calibri"/>
                          <a:cs typeface="Calibri"/>
                        </a:rPr>
                        <a:t>elde</a:t>
                      </a:r>
                      <a:r>
                        <a:rPr dirty="0" sz="2800" spc="-75">
                          <a:solidFill>
                            <a:srgbClr val="E7E6E6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800">
                          <a:solidFill>
                            <a:srgbClr val="E7E6E6"/>
                          </a:solidFill>
                          <a:latin typeface="Calibri"/>
                          <a:cs typeface="Calibri"/>
                        </a:rPr>
                        <a:t>edilmesinde</a:t>
                      </a:r>
                      <a:r>
                        <a:rPr dirty="0" sz="2800" spc="-20">
                          <a:solidFill>
                            <a:srgbClr val="E7E6E6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800">
                          <a:solidFill>
                            <a:srgbClr val="E7E6E6"/>
                          </a:solidFill>
                          <a:latin typeface="Calibri"/>
                          <a:cs typeface="Calibri"/>
                        </a:rPr>
                        <a:t>kullanılan</a:t>
                      </a:r>
                      <a:r>
                        <a:rPr dirty="0" sz="2800" spc="-160">
                          <a:solidFill>
                            <a:srgbClr val="E7E6E6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800" spc="-10">
                          <a:solidFill>
                            <a:srgbClr val="E7E6E6"/>
                          </a:solidFill>
                          <a:latin typeface="Calibri"/>
                          <a:cs typeface="Calibri"/>
                        </a:rPr>
                        <a:t>girdilerin </a:t>
                      </a:r>
                      <a:r>
                        <a:rPr dirty="0" sz="2800">
                          <a:solidFill>
                            <a:srgbClr val="E7E6E6"/>
                          </a:solidFill>
                          <a:latin typeface="Calibri"/>
                          <a:cs typeface="Calibri"/>
                        </a:rPr>
                        <a:t>ticaret</a:t>
                      </a:r>
                      <a:r>
                        <a:rPr dirty="0" sz="2800" spc="-85">
                          <a:solidFill>
                            <a:srgbClr val="E7E6E6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800">
                          <a:solidFill>
                            <a:srgbClr val="E7E6E6"/>
                          </a:solidFill>
                          <a:latin typeface="Calibri"/>
                          <a:cs typeface="Calibri"/>
                        </a:rPr>
                        <a:t>politikası</a:t>
                      </a:r>
                      <a:r>
                        <a:rPr dirty="0" sz="2800" spc="-130">
                          <a:solidFill>
                            <a:srgbClr val="E7E6E6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800">
                          <a:solidFill>
                            <a:srgbClr val="E7E6E6"/>
                          </a:solidFill>
                          <a:latin typeface="Calibri"/>
                          <a:cs typeface="Calibri"/>
                        </a:rPr>
                        <a:t>önlemlerine</a:t>
                      </a:r>
                      <a:r>
                        <a:rPr dirty="0" sz="2800" spc="-40">
                          <a:solidFill>
                            <a:srgbClr val="E7E6E6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800">
                          <a:solidFill>
                            <a:srgbClr val="E7E6E6"/>
                          </a:solidFill>
                          <a:latin typeface="Calibri"/>
                          <a:cs typeface="Calibri"/>
                        </a:rPr>
                        <a:t>tabi</a:t>
                      </a:r>
                      <a:r>
                        <a:rPr dirty="0" sz="2800" spc="-130">
                          <a:solidFill>
                            <a:srgbClr val="E7E6E6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800" spc="-10">
                          <a:solidFill>
                            <a:srgbClr val="E7E6E6"/>
                          </a:solidFill>
                          <a:latin typeface="Calibri"/>
                          <a:cs typeface="Calibri"/>
                        </a:rPr>
                        <a:t>tutulmaksızın </a:t>
                      </a:r>
                      <a:r>
                        <a:rPr dirty="0" sz="2800">
                          <a:solidFill>
                            <a:srgbClr val="E7E6E6"/>
                          </a:solidFill>
                          <a:latin typeface="Calibri"/>
                          <a:cs typeface="Calibri"/>
                        </a:rPr>
                        <a:t>gümrük</a:t>
                      </a:r>
                      <a:r>
                        <a:rPr dirty="0" sz="2800" spc="-10">
                          <a:solidFill>
                            <a:srgbClr val="E7E6E6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800">
                          <a:solidFill>
                            <a:srgbClr val="E7E6E6"/>
                          </a:solidFill>
                          <a:latin typeface="Calibri"/>
                          <a:cs typeface="Calibri"/>
                        </a:rPr>
                        <a:t>muafiyetli</a:t>
                      </a:r>
                      <a:r>
                        <a:rPr dirty="0" sz="2800" spc="-80">
                          <a:solidFill>
                            <a:srgbClr val="E7E6E6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800">
                          <a:solidFill>
                            <a:srgbClr val="E7E6E6"/>
                          </a:solidFill>
                          <a:latin typeface="Calibri"/>
                          <a:cs typeface="Calibri"/>
                        </a:rPr>
                        <a:t>olarak</a:t>
                      </a:r>
                      <a:r>
                        <a:rPr dirty="0" sz="2800" spc="-135">
                          <a:solidFill>
                            <a:srgbClr val="E7E6E6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800">
                          <a:solidFill>
                            <a:srgbClr val="E7E6E6"/>
                          </a:solidFill>
                          <a:latin typeface="Calibri"/>
                          <a:cs typeface="Calibri"/>
                        </a:rPr>
                        <a:t>ithal</a:t>
                      </a:r>
                      <a:r>
                        <a:rPr dirty="0" sz="2800" spc="-20">
                          <a:solidFill>
                            <a:srgbClr val="E7E6E6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800" spc="-10">
                          <a:solidFill>
                            <a:srgbClr val="E7E6E6"/>
                          </a:solidFill>
                          <a:latin typeface="Calibri"/>
                          <a:cs typeface="Calibri"/>
                        </a:rPr>
                        <a:t>edilmesidir.</a:t>
                      </a:r>
                      <a:endParaRPr sz="2800">
                        <a:latin typeface="Calibri"/>
                        <a:cs typeface="Calibri"/>
                      </a:endParaRPr>
                    </a:p>
                  </a:txBody>
                  <a:tcPr marL="0" marR="0" marB="0" marT="80645">
                    <a:lnL w="12700">
                      <a:solidFill>
                        <a:srgbClr val="1F3863"/>
                      </a:solidFill>
                      <a:prstDash val="solid"/>
                    </a:lnL>
                    <a:lnR w="12700">
                      <a:solidFill>
                        <a:srgbClr val="1F3863"/>
                      </a:solidFill>
                      <a:prstDash val="solid"/>
                    </a:lnR>
                    <a:lnB w="12700">
                      <a:solidFill>
                        <a:srgbClr val="1F3863"/>
                      </a:solidFill>
                      <a:prstDash val="solid"/>
                    </a:lnB>
                    <a:solidFill>
                      <a:srgbClr val="1F3863"/>
                    </a:solidFill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</a:tr>
              <a:tr h="185673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950"/>
                        </a:spcBef>
                      </a:pPr>
                      <a:endParaRPr sz="2100">
                        <a:latin typeface="Times New Roman"/>
                        <a:cs typeface="Times New Roman"/>
                      </a:endParaRPr>
                    </a:p>
                    <a:p>
                      <a:pPr marL="190500">
                        <a:lnSpc>
                          <a:spcPct val="100000"/>
                        </a:lnSpc>
                      </a:pPr>
                      <a:r>
                        <a:rPr dirty="0" sz="2100" spc="-10">
                          <a:solidFill>
                            <a:srgbClr val="1F3863"/>
                          </a:solidFill>
                          <a:latin typeface="Calibri"/>
                          <a:cs typeface="Calibri"/>
                        </a:rPr>
                        <a:t>Hammadde</a:t>
                      </a:r>
                      <a:endParaRPr sz="21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L w="12700">
                      <a:solidFill>
                        <a:srgbClr val="CFD4EA"/>
                      </a:solidFill>
                      <a:prstDash val="solid"/>
                    </a:lnL>
                    <a:lnR w="12700">
                      <a:solidFill>
                        <a:srgbClr val="1F3863"/>
                      </a:solidFill>
                      <a:prstDash val="solid"/>
                    </a:lnR>
                    <a:lnT w="12700">
                      <a:solidFill>
                        <a:srgbClr val="CFD4EA"/>
                      </a:solidFill>
                      <a:prstDash val="solid"/>
                    </a:lnT>
                    <a:lnB w="12700">
                      <a:solidFill>
                        <a:srgbClr val="CFD4EA"/>
                      </a:solidFill>
                      <a:prstDash val="solid"/>
                    </a:lnB>
                    <a:solidFill>
                      <a:srgbClr val="FFFFFF">
                        <a:alpha val="9019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marL="150495" marR="143510" indent="-10160">
                        <a:lnSpc>
                          <a:spcPct val="91600"/>
                        </a:lnSpc>
                        <a:spcBef>
                          <a:spcPts val="220"/>
                        </a:spcBef>
                      </a:pPr>
                      <a:r>
                        <a:rPr dirty="0" sz="2100" spc="-10">
                          <a:solidFill>
                            <a:srgbClr val="1F3863"/>
                          </a:solidFill>
                          <a:latin typeface="Calibri"/>
                          <a:cs typeface="Calibri"/>
                        </a:rPr>
                        <a:t>Yardımcı </a:t>
                      </a:r>
                      <a:r>
                        <a:rPr dirty="0" sz="2100" spc="-10">
                          <a:solidFill>
                            <a:srgbClr val="001F5F"/>
                          </a:solidFill>
                          <a:latin typeface="Calibri"/>
                          <a:cs typeface="Calibri"/>
                        </a:rPr>
                        <a:t>Madde (Katalizör Olarak Kullanılanlar Dahil)</a:t>
                      </a:r>
                      <a:endParaRPr sz="2100">
                        <a:latin typeface="Calibri"/>
                        <a:cs typeface="Calibri"/>
                      </a:endParaRPr>
                    </a:p>
                  </a:txBody>
                  <a:tcPr marL="0" marR="0" marB="0" marT="27940">
                    <a:lnL w="12700">
                      <a:solidFill>
                        <a:srgbClr val="1F3863"/>
                      </a:solidFill>
                      <a:prstDash val="solid"/>
                    </a:lnL>
                    <a:lnR w="12700">
                      <a:solidFill>
                        <a:srgbClr val="1F3863"/>
                      </a:solidFill>
                      <a:prstDash val="solid"/>
                    </a:lnR>
                    <a:lnT w="12700">
                      <a:solidFill>
                        <a:srgbClr val="1F3863"/>
                      </a:solidFill>
                      <a:prstDash val="solid"/>
                    </a:lnT>
                    <a:lnB w="12700">
                      <a:solidFill>
                        <a:srgbClr val="1F3863"/>
                      </a:solidFill>
                      <a:prstDash val="solid"/>
                    </a:lnB>
                    <a:solidFill>
                      <a:srgbClr val="FFFFFF">
                        <a:alpha val="9019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2100">
                        <a:latin typeface="Times New Roman"/>
                        <a:cs typeface="Times New Roman"/>
                      </a:endParaRPr>
                    </a:p>
                    <a:p>
                      <a:pPr marL="431165" marR="161290" indent="-256540">
                        <a:lnSpc>
                          <a:spcPts val="2310"/>
                        </a:lnSpc>
                      </a:pPr>
                      <a:r>
                        <a:rPr dirty="0" sz="2100" spc="-10">
                          <a:solidFill>
                            <a:srgbClr val="001F5F"/>
                          </a:solidFill>
                          <a:latin typeface="Calibri"/>
                          <a:cs typeface="Calibri"/>
                        </a:rPr>
                        <a:t>Yarı</a:t>
                      </a:r>
                      <a:r>
                        <a:rPr dirty="0" sz="2100" spc="-105">
                          <a:solidFill>
                            <a:srgbClr val="001F5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2100" spc="-10">
                          <a:solidFill>
                            <a:srgbClr val="1F3863"/>
                          </a:solidFill>
                          <a:latin typeface="Calibri"/>
                          <a:cs typeface="Calibri"/>
                        </a:rPr>
                        <a:t>Mamul</a:t>
                      </a:r>
                      <a:r>
                        <a:rPr dirty="0" sz="2100" spc="-10">
                          <a:solidFill>
                            <a:srgbClr val="001F5F"/>
                          </a:solidFill>
                          <a:latin typeface="Calibri"/>
                          <a:cs typeface="Calibri"/>
                        </a:rPr>
                        <a:t>, Mamul</a:t>
                      </a:r>
                      <a:endParaRPr sz="21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L w="12700">
                      <a:solidFill>
                        <a:srgbClr val="1F3863"/>
                      </a:solidFill>
                      <a:prstDash val="solid"/>
                    </a:lnL>
                    <a:lnR w="12700">
                      <a:solidFill>
                        <a:srgbClr val="1F3863"/>
                      </a:solidFill>
                      <a:prstDash val="solid"/>
                    </a:lnR>
                    <a:lnT w="12700">
                      <a:solidFill>
                        <a:srgbClr val="1F3863"/>
                      </a:solidFill>
                      <a:prstDash val="solid"/>
                    </a:lnT>
                    <a:lnB w="12700">
                      <a:solidFill>
                        <a:srgbClr val="1F3863"/>
                      </a:solidFill>
                      <a:prstDash val="solid"/>
                    </a:lnB>
                    <a:solidFill>
                      <a:srgbClr val="FFFFFF">
                        <a:alpha val="9019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2100">
                        <a:latin typeface="Times New Roman"/>
                        <a:cs typeface="Times New Roman"/>
                      </a:endParaRPr>
                    </a:p>
                    <a:p>
                      <a:pPr marL="592455" marR="165735" indent="-421005">
                        <a:lnSpc>
                          <a:spcPts val="2310"/>
                        </a:lnSpc>
                      </a:pPr>
                      <a:r>
                        <a:rPr dirty="0" sz="2100" spc="-20">
                          <a:solidFill>
                            <a:srgbClr val="001F5F"/>
                          </a:solidFill>
                          <a:latin typeface="Calibri"/>
                          <a:cs typeface="Calibri"/>
                        </a:rPr>
                        <a:t>Değişmemiş Eşya</a:t>
                      </a:r>
                      <a:endParaRPr sz="21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L w="12700">
                      <a:solidFill>
                        <a:srgbClr val="1F3863"/>
                      </a:solidFill>
                      <a:prstDash val="solid"/>
                    </a:lnL>
                    <a:lnR w="12700">
                      <a:solidFill>
                        <a:srgbClr val="1F3863"/>
                      </a:solidFill>
                      <a:prstDash val="solid"/>
                    </a:lnR>
                    <a:lnT w="12700">
                      <a:solidFill>
                        <a:srgbClr val="1F3863"/>
                      </a:solidFill>
                      <a:prstDash val="solid"/>
                    </a:lnT>
                    <a:lnB w="12700">
                      <a:solidFill>
                        <a:srgbClr val="1F3863"/>
                      </a:solidFill>
                      <a:prstDash val="solid"/>
                    </a:lnB>
                    <a:solidFill>
                      <a:srgbClr val="FFFFFF">
                        <a:alpha val="9019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310"/>
                        </a:spcBef>
                      </a:pPr>
                      <a:endParaRPr sz="2100">
                        <a:latin typeface="Times New Roman"/>
                        <a:cs typeface="Times New Roman"/>
                      </a:endParaRPr>
                    </a:p>
                    <a:p>
                      <a:pPr algn="ctr" marL="222885" marR="204470">
                        <a:lnSpc>
                          <a:spcPts val="2310"/>
                        </a:lnSpc>
                      </a:pPr>
                      <a:r>
                        <a:rPr dirty="0" sz="2100">
                          <a:solidFill>
                            <a:srgbClr val="001F5F"/>
                          </a:solidFill>
                          <a:latin typeface="Calibri"/>
                          <a:cs typeface="Calibri"/>
                        </a:rPr>
                        <a:t>Ambalaj</a:t>
                      </a:r>
                      <a:r>
                        <a:rPr dirty="0" sz="2100" spc="-25">
                          <a:solidFill>
                            <a:srgbClr val="001F5F"/>
                          </a:solidFill>
                          <a:latin typeface="Calibri"/>
                          <a:cs typeface="Calibri"/>
                        </a:rPr>
                        <a:t> ve </a:t>
                      </a:r>
                      <a:r>
                        <a:rPr dirty="0" sz="2100" spc="-10">
                          <a:solidFill>
                            <a:srgbClr val="001F5F"/>
                          </a:solidFill>
                          <a:latin typeface="Calibri"/>
                          <a:cs typeface="Calibri"/>
                        </a:rPr>
                        <a:t>İşletme Malzemesi</a:t>
                      </a:r>
                      <a:endParaRPr sz="2100">
                        <a:latin typeface="Calibri"/>
                        <a:cs typeface="Calibri"/>
                      </a:endParaRPr>
                    </a:p>
                  </a:txBody>
                  <a:tcPr marL="0" marR="0" marB="0" marT="166370">
                    <a:lnL w="12700">
                      <a:solidFill>
                        <a:srgbClr val="1F3863"/>
                      </a:solidFill>
                      <a:prstDash val="solid"/>
                    </a:lnL>
                    <a:lnR w="12700">
                      <a:solidFill>
                        <a:srgbClr val="1F3863"/>
                      </a:solidFill>
                      <a:prstDash val="solid"/>
                    </a:lnR>
                    <a:lnT w="12700">
                      <a:solidFill>
                        <a:srgbClr val="1F3863"/>
                      </a:solidFill>
                      <a:prstDash val="solid"/>
                    </a:lnT>
                    <a:lnB w="12700">
                      <a:solidFill>
                        <a:srgbClr val="1F3863"/>
                      </a:solidFill>
                      <a:prstDash val="solid"/>
                    </a:lnB>
                    <a:solidFill>
                      <a:srgbClr val="FFFFFF">
                        <a:alpha val="90194"/>
                      </a:srgbClr>
                    </a:solidFill>
                  </a:tcPr>
                </a:tc>
              </a:tr>
              <a:tr h="7937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3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2700">
                      <a:solidFill>
                        <a:srgbClr val="1F3863"/>
                      </a:solidFill>
                      <a:prstDash val="solid"/>
                    </a:lnL>
                    <a:lnT w="12700">
                      <a:solidFill>
                        <a:srgbClr val="CFD4EA"/>
                      </a:solidFill>
                      <a:prstDash val="solid"/>
                    </a:lnT>
                    <a:solidFill>
                      <a:srgbClr val="1F386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3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T w="12700">
                      <a:solidFill>
                        <a:srgbClr val="1F3863"/>
                      </a:solidFill>
                      <a:prstDash val="solid"/>
                    </a:lnT>
                    <a:solidFill>
                      <a:srgbClr val="1F386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3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T w="12700">
                      <a:solidFill>
                        <a:srgbClr val="1F3863"/>
                      </a:solidFill>
                      <a:prstDash val="solid"/>
                    </a:lnT>
                    <a:solidFill>
                      <a:srgbClr val="1F386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3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T w="12700">
                      <a:solidFill>
                        <a:srgbClr val="1F3863"/>
                      </a:solidFill>
                      <a:prstDash val="solid"/>
                    </a:lnT>
                    <a:solidFill>
                      <a:srgbClr val="1F386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3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R w="12700">
                      <a:solidFill>
                        <a:srgbClr val="1F3863"/>
                      </a:solidFill>
                      <a:prstDash val="solid"/>
                    </a:lnR>
                    <a:lnT w="12700">
                      <a:solidFill>
                        <a:srgbClr val="1F3863"/>
                      </a:solidFill>
                      <a:prstDash val="solid"/>
                    </a:lnT>
                    <a:solidFill>
                      <a:srgbClr val="1F3863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11797" rIns="0" bIns="0" rtlCol="0" vert="horz">
            <a:spAutoFit/>
          </a:bodyPr>
          <a:lstStyle/>
          <a:p>
            <a:pPr algn="ctr">
              <a:lnSpc>
                <a:spcPts val="2705"/>
              </a:lnSpc>
              <a:spcBef>
                <a:spcPts val="125"/>
              </a:spcBef>
            </a:pPr>
            <a:r>
              <a:rPr dirty="0" spc="-290"/>
              <a:t>ŞARTLI</a:t>
            </a:r>
            <a:r>
              <a:rPr dirty="0" spc="70"/>
              <a:t> </a:t>
            </a:r>
            <a:r>
              <a:rPr dirty="0" spc="-190"/>
              <a:t>MUAFİYET</a:t>
            </a:r>
            <a:r>
              <a:rPr dirty="0" spc="80"/>
              <a:t> </a:t>
            </a:r>
            <a:r>
              <a:rPr dirty="0" spc="-320"/>
              <a:t>SİSTEMİ</a:t>
            </a:r>
          </a:p>
          <a:p>
            <a:pPr algn="ctr">
              <a:lnSpc>
                <a:spcPts val="2705"/>
              </a:lnSpc>
            </a:pPr>
            <a:r>
              <a:rPr dirty="0" spc="-155"/>
              <a:t>(EŞDEĞER</a:t>
            </a:r>
            <a:r>
              <a:rPr dirty="0" spc="-15"/>
              <a:t> </a:t>
            </a:r>
            <a:r>
              <a:rPr dirty="0" spc="-95"/>
              <a:t>EŞYA</a:t>
            </a:r>
            <a:r>
              <a:rPr dirty="0" spc="-25"/>
              <a:t> </a:t>
            </a:r>
            <a:r>
              <a:rPr dirty="0" spc="-180"/>
              <a:t>KULLANIMI)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872742" y="2275585"/>
            <a:ext cx="7894828" cy="3396894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4091432" y="2446464"/>
            <a:ext cx="1334135" cy="212725"/>
          </a:xfrm>
          <a:prstGeom prst="rect">
            <a:avLst/>
          </a:prstGeom>
        </p:spPr>
        <p:txBody>
          <a:bodyPr wrap="square" lIns="0" tIns="158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dirty="0" sz="1200" b="1">
                <a:solidFill>
                  <a:srgbClr val="1F3863"/>
                </a:solidFill>
                <a:latin typeface="Verdana"/>
                <a:cs typeface="Verdana"/>
              </a:rPr>
              <a:t>EŞDEĞER</a:t>
            </a:r>
            <a:r>
              <a:rPr dirty="0" sz="1200" spc="-20" b="1">
                <a:solidFill>
                  <a:srgbClr val="1F3863"/>
                </a:solidFill>
                <a:latin typeface="Verdana"/>
                <a:cs typeface="Verdana"/>
              </a:rPr>
              <a:t> EŞYA</a:t>
            </a:r>
            <a:endParaRPr sz="1200">
              <a:latin typeface="Verdana"/>
              <a:cs typeface="Verdana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087879" y="2355024"/>
            <a:ext cx="1125220" cy="395605"/>
          </a:xfrm>
          <a:prstGeom prst="rect">
            <a:avLst/>
          </a:prstGeom>
        </p:spPr>
        <p:txBody>
          <a:bodyPr wrap="square" lIns="0" tIns="15875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125"/>
              </a:spcBef>
            </a:pPr>
            <a:r>
              <a:rPr dirty="0" sz="1200" spc="-10" b="1">
                <a:solidFill>
                  <a:srgbClr val="1F3863"/>
                </a:solidFill>
                <a:latin typeface="Verdana"/>
                <a:cs typeface="Verdana"/>
              </a:rPr>
              <a:t>BELGE</a:t>
            </a:r>
            <a:endParaRPr sz="1200">
              <a:latin typeface="Verdana"/>
              <a:cs typeface="Verdana"/>
            </a:endParaRPr>
          </a:p>
          <a:p>
            <a:pPr algn="ctr">
              <a:lnSpc>
                <a:spcPct val="100000"/>
              </a:lnSpc>
            </a:pPr>
            <a:r>
              <a:rPr dirty="0" sz="1200" spc="-10" b="1">
                <a:solidFill>
                  <a:srgbClr val="1F3863"/>
                </a:solidFill>
                <a:latin typeface="Verdana"/>
                <a:cs typeface="Verdana"/>
              </a:rPr>
              <a:t>BAŞLANGICI</a:t>
            </a:r>
            <a:endParaRPr sz="1200">
              <a:latin typeface="Verdana"/>
              <a:cs typeface="Verdana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6515861" y="2446464"/>
            <a:ext cx="722630" cy="212725"/>
          </a:xfrm>
          <a:prstGeom prst="rect">
            <a:avLst/>
          </a:prstGeom>
        </p:spPr>
        <p:txBody>
          <a:bodyPr wrap="square" lIns="0" tIns="158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dirty="0" sz="1200" spc="-10" b="1">
                <a:solidFill>
                  <a:srgbClr val="1F3863"/>
                </a:solidFill>
                <a:latin typeface="Verdana"/>
                <a:cs typeface="Verdana"/>
              </a:rPr>
              <a:t>ÜRETİM</a:t>
            </a:r>
            <a:endParaRPr sz="1200">
              <a:latin typeface="Verdana"/>
              <a:cs typeface="Verdana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8583294" y="2446464"/>
            <a:ext cx="810260" cy="212725"/>
          </a:xfrm>
          <a:prstGeom prst="rect">
            <a:avLst/>
          </a:prstGeom>
        </p:spPr>
        <p:txBody>
          <a:bodyPr wrap="square" lIns="0" tIns="158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dirty="0" sz="1200" spc="-10" b="1">
                <a:solidFill>
                  <a:srgbClr val="1F3863"/>
                </a:solidFill>
                <a:latin typeface="Verdana"/>
                <a:cs typeface="Verdana"/>
              </a:rPr>
              <a:t>İHRACAT</a:t>
            </a:r>
            <a:endParaRPr sz="1200">
              <a:latin typeface="Verdana"/>
              <a:cs typeface="Verdana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6442709" y="5206301"/>
            <a:ext cx="868680" cy="395605"/>
          </a:xfrm>
          <a:prstGeom prst="rect">
            <a:avLst/>
          </a:prstGeom>
        </p:spPr>
        <p:txBody>
          <a:bodyPr wrap="square" lIns="0" tIns="15875" rIns="0" bIns="0" rtlCol="0" vert="horz">
            <a:spAutoFit/>
          </a:bodyPr>
          <a:lstStyle/>
          <a:p>
            <a:pPr marL="12700" marR="5080" indent="137160">
              <a:lnSpc>
                <a:spcPct val="100000"/>
              </a:lnSpc>
              <a:spcBef>
                <a:spcPts val="125"/>
              </a:spcBef>
            </a:pPr>
            <a:r>
              <a:rPr dirty="0" sz="1200" spc="-10" b="1">
                <a:solidFill>
                  <a:srgbClr val="1F3863"/>
                </a:solidFill>
                <a:latin typeface="Verdana"/>
                <a:cs typeface="Verdana"/>
              </a:rPr>
              <a:t>BELGE KAPATMA</a:t>
            </a:r>
            <a:endParaRPr sz="1200">
              <a:latin typeface="Verdana"/>
              <a:cs typeface="Verdana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4346194" y="5206301"/>
            <a:ext cx="826135" cy="395605"/>
          </a:xfrm>
          <a:prstGeom prst="rect">
            <a:avLst/>
          </a:prstGeom>
        </p:spPr>
        <p:txBody>
          <a:bodyPr wrap="square" lIns="0" tIns="15875" rIns="0" bIns="0" rtlCol="0" vert="horz">
            <a:spAutoFit/>
          </a:bodyPr>
          <a:lstStyle/>
          <a:p>
            <a:pPr marL="94615" marR="5080" indent="-82550">
              <a:lnSpc>
                <a:spcPct val="100000"/>
              </a:lnSpc>
              <a:spcBef>
                <a:spcPts val="125"/>
              </a:spcBef>
            </a:pPr>
            <a:r>
              <a:rPr dirty="0" sz="1200" spc="-10" b="1">
                <a:solidFill>
                  <a:srgbClr val="FFFFFF"/>
                </a:solidFill>
                <a:latin typeface="Verdana"/>
                <a:cs typeface="Verdana"/>
              </a:rPr>
              <a:t>TEMİNAT İADESİ</a:t>
            </a:r>
            <a:endParaRPr sz="1200">
              <a:latin typeface="Verdana"/>
              <a:cs typeface="Verdana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8592439" y="5297741"/>
            <a:ext cx="791845" cy="212725"/>
          </a:xfrm>
          <a:prstGeom prst="rect">
            <a:avLst/>
          </a:prstGeom>
        </p:spPr>
        <p:txBody>
          <a:bodyPr wrap="square" lIns="0" tIns="158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dirty="0" sz="1200" spc="-10" b="1">
                <a:solidFill>
                  <a:srgbClr val="1F3863"/>
                </a:solidFill>
                <a:latin typeface="Verdana"/>
                <a:cs typeface="Verdana"/>
              </a:rPr>
              <a:t>İTHALAT</a:t>
            </a:r>
            <a:endParaRPr sz="1200">
              <a:latin typeface="Verdana"/>
              <a:cs typeface="Verdana"/>
            </a:endParaRPr>
          </a:p>
        </p:txBody>
      </p:sp>
      <p:grpSp>
        <p:nvGrpSpPr>
          <p:cNvPr id="11" name="object 11"/>
          <p:cNvGrpSpPr/>
          <p:nvPr/>
        </p:nvGrpSpPr>
        <p:grpSpPr>
          <a:xfrm>
            <a:off x="9719881" y="3502850"/>
            <a:ext cx="622300" cy="1107440"/>
            <a:chOff x="9719881" y="3502850"/>
            <a:chExt cx="622300" cy="1107440"/>
          </a:xfrm>
        </p:grpSpPr>
        <p:sp>
          <p:nvSpPr>
            <p:cNvPr id="12" name="object 12"/>
            <p:cNvSpPr/>
            <p:nvPr/>
          </p:nvSpPr>
          <p:spPr>
            <a:xfrm>
              <a:off x="9724643" y="4158361"/>
              <a:ext cx="539750" cy="187960"/>
            </a:xfrm>
            <a:custGeom>
              <a:avLst/>
              <a:gdLst/>
              <a:ahLst/>
              <a:cxnLst/>
              <a:rect l="l" t="t" r="r" b="b"/>
              <a:pathLst>
                <a:path w="539750" h="187960">
                  <a:moveTo>
                    <a:pt x="137922" y="0"/>
                  </a:moveTo>
                  <a:lnTo>
                    <a:pt x="0" y="96900"/>
                  </a:lnTo>
                  <a:lnTo>
                    <a:pt x="137922" y="187578"/>
                  </a:lnTo>
                  <a:lnTo>
                    <a:pt x="137922" y="185165"/>
                  </a:lnTo>
                  <a:lnTo>
                    <a:pt x="205028" y="181177"/>
                  </a:lnTo>
                  <a:lnTo>
                    <a:pt x="267819" y="175760"/>
                  </a:lnTo>
                  <a:lnTo>
                    <a:pt x="325668" y="169021"/>
                  </a:lnTo>
                  <a:lnTo>
                    <a:pt x="377951" y="161067"/>
                  </a:lnTo>
                  <a:lnTo>
                    <a:pt x="424044" y="152007"/>
                  </a:lnTo>
                  <a:lnTo>
                    <a:pt x="463319" y="141946"/>
                  </a:lnTo>
                  <a:lnTo>
                    <a:pt x="518922" y="119252"/>
                  </a:lnTo>
                  <a:lnTo>
                    <a:pt x="539530" y="91791"/>
                  </a:lnTo>
                  <a:lnTo>
                    <a:pt x="532848" y="78361"/>
                  </a:lnTo>
                  <a:lnTo>
                    <a:pt x="488380" y="53009"/>
                  </a:lnTo>
                  <a:lnTo>
                    <a:pt x="451741" y="41448"/>
                  </a:lnTo>
                  <a:lnTo>
                    <a:pt x="406264" y="30871"/>
                  </a:lnTo>
                  <a:lnTo>
                    <a:pt x="352523" y="21461"/>
                  </a:lnTo>
                  <a:lnTo>
                    <a:pt x="291090" y="13397"/>
                  </a:lnTo>
                  <a:lnTo>
                    <a:pt x="222540" y="6860"/>
                  </a:lnTo>
                  <a:lnTo>
                    <a:pt x="147447" y="2031"/>
                  </a:lnTo>
                  <a:lnTo>
                    <a:pt x="137922" y="2412"/>
                  </a:lnTo>
                  <a:lnTo>
                    <a:pt x="137922" y="0"/>
                  </a:lnTo>
                  <a:close/>
                </a:path>
              </a:pathLst>
            </a:custGeom>
            <a:solidFill>
              <a:srgbClr val="1F386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" name="object 13"/>
            <p:cNvSpPr/>
            <p:nvPr/>
          </p:nvSpPr>
          <p:spPr>
            <a:xfrm>
              <a:off x="9724643" y="3974084"/>
              <a:ext cx="539750" cy="278130"/>
            </a:xfrm>
            <a:custGeom>
              <a:avLst/>
              <a:gdLst/>
              <a:ahLst/>
              <a:cxnLst/>
              <a:rect l="l" t="t" r="r" b="b"/>
              <a:pathLst>
                <a:path w="539750" h="278129">
                  <a:moveTo>
                    <a:pt x="0" y="0"/>
                  </a:moveTo>
                  <a:lnTo>
                    <a:pt x="0" y="182626"/>
                  </a:lnTo>
                  <a:lnTo>
                    <a:pt x="73203" y="183493"/>
                  </a:lnTo>
                  <a:lnTo>
                    <a:pt x="143414" y="186020"/>
                  </a:lnTo>
                  <a:lnTo>
                    <a:pt x="209990" y="190093"/>
                  </a:lnTo>
                  <a:lnTo>
                    <a:pt x="272287" y="195598"/>
                  </a:lnTo>
                  <a:lnTo>
                    <a:pt x="329664" y="202423"/>
                  </a:lnTo>
                  <a:lnTo>
                    <a:pt x="381476" y="210454"/>
                  </a:lnTo>
                  <a:lnTo>
                    <a:pt x="427081" y="219578"/>
                  </a:lnTo>
                  <a:lnTo>
                    <a:pt x="465835" y="229681"/>
                  </a:lnTo>
                  <a:lnTo>
                    <a:pt x="520223" y="252373"/>
                  </a:lnTo>
                  <a:lnTo>
                    <a:pt x="539496" y="277622"/>
                  </a:lnTo>
                  <a:lnTo>
                    <a:pt x="539496" y="94869"/>
                  </a:lnTo>
                  <a:lnTo>
                    <a:pt x="497097" y="57971"/>
                  </a:lnTo>
                  <a:lnTo>
                    <a:pt x="427081" y="36927"/>
                  </a:lnTo>
                  <a:lnTo>
                    <a:pt x="381476" y="27813"/>
                  </a:lnTo>
                  <a:lnTo>
                    <a:pt x="329664" y="19788"/>
                  </a:lnTo>
                  <a:lnTo>
                    <a:pt x="272288" y="12968"/>
                  </a:lnTo>
                  <a:lnTo>
                    <a:pt x="209990" y="7465"/>
                  </a:lnTo>
                  <a:lnTo>
                    <a:pt x="143414" y="3393"/>
                  </a:lnTo>
                  <a:lnTo>
                    <a:pt x="73203" y="8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A2C5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4" name="object 14"/>
            <p:cNvSpPr/>
            <p:nvPr/>
          </p:nvSpPr>
          <p:spPr>
            <a:xfrm>
              <a:off x="9724643" y="3974084"/>
              <a:ext cx="539750" cy="372110"/>
            </a:xfrm>
            <a:custGeom>
              <a:avLst/>
              <a:gdLst/>
              <a:ahLst/>
              <a:cxnLst/>
              <a:rect l="l" t="t" r="r" b="b"/>
              <a:pathLst>
                <a:path w="539750" h="372110">
                  <a:moveTo>
                    <a:pt x="539496" y="277622"/>
                  </a:moveTo>
                  <a:lnTo>
                    <a:pt x="497097" y="240651"/>
                  </a:lnTo>
                  <a:lnTo>
                    <a:pt x="427081" y="219578"/>
                  </a:lnTo>
                  <a:lnTo>
                    <a:pt x="381476" y="210454"/>
                  </a:lnTo>
                  <a:lnTo>
                    <a:pt x="329664" y="202423"/>
                  </a:lnTo>
                  <a:lnTo>
                    <a:pt x="272287" y="195598"/>
                  </a:lnTo>
                  <a:lnTo>
                    <a:pt x="209990" y="190093"/>
                  </a:lnTo>
                  <a:lnTo>
                    <a:pt x="143414" y="186020"/>
                  </a:lnTo>
                  <a:lnTo>
                    <a:pt x="73203" y="183493"/>
                  </a:lnTo>
                  <a:lnTo>
                    <a:pt x="0" y="182626"/>
                  </a:lnTo>
                  <a:lnTo>
                    <a:pt x="0" y="0"/>
                  </a:lnTo>
                  <a:lnTo>
                    <a:pt x="73203" y="867"/>
                  </a:lnTo>
                  <a:lnTo>
                    <a:pt x="143414" y="3393"/>
                  </a:lnTo>
                  <a:lnTo>
                    <a:pt x="209990" y="7465"/>
                  </a:lnTo>
                  <a:lnTo>
                    <a:pt x="272288" y="12968"/>
                  </a:lnTo>
                  <a:lnTo>
                    <a:pt x="329664" y="19788"/>
                  </a:lnTo>
                  <a:lnTo>
                    <a:pt x="381476" y="27813"/>
                  </a:lnTo>
                  <a:lnTo>
                    <a:pt x="427081" y="36927"/>
                  </a:lnTo>
                  <a:lnTo>
                    <a:pt x="465836" y="47018"/>
                  </a:lnTo>
                  <a:lnTo>
                    <a:pt x="520223" y="69673"/>
                  </a:lnTo>
                  <a:lnTo>
                    <a:pt x="539496" y="94869"/>
                  </a:lnTo>
                  <a:lnTo>
                    <a:pt x="539496" y="277622"/>
                  </a:lnTo>
                  <a:lnTo>
                    <a:pt x="487990" y="318106"/>
                  </a:lnTo>
                  <a:lnTo>
                    <a:pt x="449970" y="329991"/>
                  </a:lnTo>
                  <a:lnTo>
                    <a:pt x="402801" y="340779"/>
                  </a:lnTo>
                  <a:lnTo>
                    <a:pt x="347246" y="350294"/>
                  </a:lnTo>
                  <a:lnTo>
                    <a:pt x="284071" y="358360"/>
                  </a:lnTo>
                  <a:lnTo>
                    <a:pt x="214041" y="364801"/>
                  </a:lnTo>
                  <a:lnTo>
                    <a:pt x="137922" y="369443"/>
                  </a:lnTo>
                  <a:lnTo>
                    <a:pt x="137922" y="371856"/>
                  </a:lnTo>
                  <a:lnTo>
                    <a:pt x="0" y="281178"/>
                  </a:lnTo>
                  <a:lnTo>
                    <a:pt x="137922" y="184277"/>
                  </a:lnTo>
                  <a:lnTo>
                    <a:pt x="137922" y="186690"/>
                  </a:lnTo>
                  <a:lnTo>
                    <a:pt x="141097" y="186563"/>
                  </a:lnTo>
                  <a:lnTo>
                    <a:pt x="144272" y="186436"/>
                  </a:lnTo>
                  <a:lnTo>
                    <a:pt x="147447" y="186309"/>
                  </a:lnTo>
                </a:path>
              </a:pathLst>
            </a:custGeom>
            <a:ln w="9525">
              <a:solidFill>
                <a:srgbClr val="001F5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5" name="object 15"/>
            <p:cNvSpPr/>
            <p:nvPr/>
          </p:nvSpPr>
          <p:spPr>
            <a:xfrm>
              <a:off x="10026395" y="3507613"/>
              <a:ext cx="311150" cy="1097915"/>
            </a:xfrm>
            <a:custGeom>
              <a:avLst/>
              <a:gdLst/>
              <a:ahLst/>
              <a:cxnLst/>
              <a:rect l="l" t="t" r="r" b="b"/>
              <a:pathLst>
                <a:path w="311150" h="1097914">
                  <a:moveTo>
                    <a:pt x="259079" y="0"/>
                  </a:moveTo>
                  <a:lnTo>
                    <a:pt x="51815" y="0"/>
                  </a:lnTo>
                  <a:lnTo>
                    <a:pt x="31664" y="4077"/>
                  </a:lnTo>
                  <a:lnTo>
                    <a:pt x="15192" y="15192"/>
                  </a:lnTo>
                  <a:lnTo>
                    <a:pt x="4077" y="31664"/>
                  </a:lnTo>
                  <a:lnTo>
                    <a:pt x="0" y="51815"/>
                  </a:lnTo>
                  <a:lnTo>
                    <a:pt x="0" y="1045718"/>
                  </a:lnTo>
                  <a:lnTo>
                    <a:pt x="4077" y="1065869"/>
                  </a:lnTo>
                  <a:lnTo>
                    <a:pt x="15192" y="1082341"/>
                  </a:lnTo>
                  <a:lnTo>
                    <a:pt x="31664" y="1093456"/>
                  </a:lnTo>
                  <a:lnTo>
                    <a:pt x="51815" y="1097534"/>
                  </a:lnTo>
                  <a:lnTo>
                    <a:pt x="259079" y="1097534"/>
                  </a:lnTo>
                  <a:lnTo>
                    <a:pt x="279231" y="1093456"/>
                  </a:lnTo>
                  <a:lnTo>
                    <a:pt x="295703" y="1082341"/>
                  </a:lnTo>
                  <a:lnTo>
                    <a:pt x="306818" y="1065869"/>
                  </a:lnTo>
                  <a:lnTo>
                    <a:pt x="310896" y="1045718"/>
                  </a:lnTo>
                  <a:lnTo>
                    <a:pt x="310896" y="51815"/>
                  </a:lnTo>
                  <a:lnTo>
                    <a:pt x="306818" y="31664"/>
                  </a:lnTo>
                  <a:lnTo>
                    <a:pt x="295703" y="15192"/>
                  </a:lnTo>
                  <a:lnTo>
                    <a:pt x="279231" y="4077"/>
                  </a:lnTo>
                  <a:lnTo>
                    <a:pt x="259079" y="0"/>
                  </a:lnTo>
                  <a:close/>
                </a:path>
              </a:pathLst>
            </a:custGeom>
            <a:solidFill>
              <a:srgbClr val="1F386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6" name="object 16"/>
            <p:cNvSpPr/>
            <p:nvPr/>
          </p:nvSpPr>
          <p:spPr>
            <a:xfrm>
              <a:off x="10026395" y="3507613"/>
              <a:ext cx="311150" cy="1097915"/>
            </a:xfrm>
            <a:custGeom>
              <a:avLst/>
              <a:gdLst/>
              <a:ahLst/>
              <a:cxnLst/>
              <a:rect l="l" t="t" r="r" b="b"/>
              <a:pathLst>
                <a:path w="311150" h="1097914">
                  <a:moveTo>
                    <a:pt x="51815" y="1097534"/>
                  </a:moveTo>
                  <a:lnTo>
                    <a:pt x="31664" y="1093456"/>
                  </a:lnTo>
                  <a:lnTo>
                    <a:pt x="15192" y="1082341"/>
                  </a:lnTo>
                  <a:lnTo>
                    <a:pt x="4077" y="1065869"/>
                  </a:lnTo>
                  <a:lnTo>
                    <a:pt x="0" y="1045718"/>
                  </a:lnTo>
                  <a:lnTo>
                    <a:pt x="0" y="51815"/>
                  </a:lnTo>
                  <a:lnTo>
                    <a:pt x="4077" y="31664"/>
                  </a:lnTo>
                  <a:lnTo>
                    <a:pt x="15192" y="15192"/>
                  </a:lnTo>
                  <a:lnTo>
                    <a:pt x="31664" y="4077"/>
                  </a:lnTo>
                  <a:lnTo>
                    <a:pt x="51815" y="0"/>
                  </a:lnTo>
                  <a:lnTo>
                    <a:pt x="259079" y="0"/>
                  </a:lnTo>
                  <a:lnTo>
                    <a:pt x="279231" y="4077"/>
                  </a:lnTo>
                  <a:lnTo>
                    <a:pt x="295703" y="15192"/>
                  </a:lnTo>
                  <a:lnTo>
                    <a:pt x="306818" y="31664"/>
                  </a:lnTo>
                  <a:lnTo>
                    <a:pt x="310896" y="51815"/>
                  </a:lnTo>
                  <a:lnTo>
                    <a:pt x="310896" y="1045718"/>
                  </a:lnTo>
                  <a:lnTo>
                    <a:pt x="306818" y="1065869"/>
                  </a:lnTo>
                  <a:lnTo>
                    <a:pt x="295703" y="1082341"/>
                  </a:lnTo>
                  <a:lnTo>
                    <a:pt x="279231" y="1093456"/>
                  </a:lnTo>
                  <a:lnTo>
                    <a:pt x="259079" y="1097534"/>
                  </a:lnTo>
                  <a:lnTo>
                    <a:pt x="51815" y="1097534"/>
                  </a:lnTo>
                  <a:close/>
                </a:path>
              </a:pathLst>
            </a:custGeom>
            <a:ln w="9524">
              <a:solidFill>
                <a:srgbClr val="001F5F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7" name="object 17"/>
          <p:cNvSpPr txBox="1"/>
          <p:nvPr/>
        </p:nvSpPr>
        <p:spPr>
          <a:xfrm>
            <a:off x="10112882" y="3513137"/>
            <a:ext cx="147320" cy="109537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algn="just" marL="12700" marR="5080" indent="8890">
              <a:lnSpc>
                <a:spcPct val="100200"/>
              </a:lnSpc>
              <a:spcBef>
                <a:spcPts val="105"/>
              </a:spcBef>
            </a:pPr>
            <a:r>
              <a:rPr dirty="0" sz="1000" spc="-50" b="1">
                <a:solidFill>
                  <a:srgbClr val="FFFFFF"/>
                </a:solidFill>
                <a:latin typeface="Verdana"/>
                <a:cs typeface="Verdana"/>
              </a:rPr>
              <a:t>T E M İ N A T</a:t>
            </a:r>
            <a:endParaRPr sz="10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481573" y="825690"/>
            <a:ext cx="1233170" cy="387985"/>
          </a:xfrm>
          <a:prstGeom prst="rect">
            <a:avLst/>
          </a:prstGeom>
        </p:spPr>
        <p:txBody>
          <a:bodyPr wrap="square" lIns="0" tIns="158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dirty="0" sz="2350" spc="-210" b="1">
                <a:solidFill>
                  <a:srgbClr val="082F47"/>
                </a:solidFill>
                <a:latin typeface="Tahoma"/>
                <a:cs typeface="Tahoma"/>
              </a:rPr>
              <a:t>TEMİNAT</a:t>
            </a:r>
            <a:endParaRPr sz="2350">
              <a:latin typeface="Tahoma"/>
              <a:cs typeface="Tahoma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1772157" y="2056129"/>
            <a:ext cx="3688715" cy="3900170"/>
            <a:chOff x="1772157" y="2056129"/>
            <a:chExt cx="3688715" cy="3900170"/>
          </a:xfrm>
        </p:grpSpPr>
        <p:sp>
          <p:nvSpPr>
            <p:cNvPr id="4" name="object 4"/>
            <p:cNvSpPr/>
            <p:nvPr/>
          </p:nvSpPr>
          <p:spPr>
            <a:xfrm>
              <a:off x="1778507" y="2062479"/>
              <a:ext cx="3676015" cy="3887470"/>
            </a:xfrm>
            <a:custGeom>
              <a:avLst/>
              <a:gdLst/>
              <a:ahLst/>
              <a:cxnLst/>
              <a:rect l="l" t="t" r="r" b="b"/>
              <a:pathLst>
                <a:path w="3676015" h="3887470">
                  <a:moveTo>
                    <a:pt x="3063240" y="0"/>
                  </a:moveTo>
                  <a:lnTo>
                    <a:pt x="612648" y="0"/>
                  </a:lnTo>
                  <a:lnTo>
                    <a:pt x="564773" y="1843"/>
                  </a:lnTo>
                  <a:lnTo>
                    <a:pt x="517906" y="7282"/>
                  </a:lnTo>
                  <a:lnTo>
                    <a:pt x="472182" y="16182"/>
                  </a:lnTo>
                  <a:lnTo>
                    <a:pt x="427737" y="28405"/>
                  </a:lnTo>
                  <a:lnTo>
                    <a:pt x="384709" y="43816"/>
                  </a:lnTo>
                  <a:lnTo>
                    <a:pt x="343233" y="62278"/>
                  </a:lnTo>
                  <a:lnTo>
                    <a:pt x="303445" y="83655"/>
                  </a:lnTo>
                  <a:lnTo>
                    <a:pt x="265482" y="107811"/>
                  </a:lnTo>
                  <a:lnTo>
                    <a:pt x="229479" y="134610"/>
                  </a:lnTo>
                  <a:lnTo>
                    <a:pt x="195574" y="163916"/>
                  </a:lnTo>
                  <a:lnTo>
                    <a:pt x="163902" y="195592"/>
                  </a:lnTo>
                  <a:lnTo>
                    <a:pt x="134600" y="229503"/>
                  </a:lnTo>
                  <a:lnTo>
                    <a:pt x="107804" y="265512"/>
                  </a:lnTo>
                  <a:lnTo>
                    <a:pt x="83650" y="303482"/>
                  </a:lnTo>
                  <a:lnTo>
                    <a:pt x="62275" y="343279"/>
                  </a:lnTo>
                  <a:lnTo>
                    <a:pt x="43814" y="384765"/>
                  </a:lnTo>
                  <a:lnTo>
                    <a:pt x="28404" y="427805"/>
                  </a:lnTo>
                  <a:lnTo>
                    <a:pt x="16181" y="472262"/>
                  </a:lnTo>
                  <a:lnTo>
                    <a:pt x="7282" y="518000"/>
                  </a:lnTo>
                  <a:lnTo>
                    <a:pt x="1843" y="564883"/>
                  </a:lnTo>
                  <a:lnTo>
                    <a:pt x="0" y="612775"/>
                  </a:lnTo>
                  <a:lnTo>
                    <a:pt x="0" y="3274314"/>
                  </a:lnTo>
                  <a:lnTo>
                    <a:pt x="1843" y="3322212"/>
                  </a:lnTo>
                  <a:lnTo>
                    <a:pt x="7282" y="3369102"/>
                  </a:lnTo>
                  <a:lnTo>
                    <a:pt x="16181" y="3414847"/>
                  </a:lnTo>
                  <a:lnTo>
                    <a:pt x="28404" y="3459311"/>
                  </a:lnTo>
                  <a:lnTo>
                    <a:pt x="43814" y="3502357"/>
                  </a:lnTo>
                  <a:lnTo>
                    <a:pt x="62275" y="3543849"/>
                  </a:lnTo>
                  <a:lnTo>
                    <a:pt x="83650" y="3583651"/>
                  </a:lnTo>
                  <a:lnTo>
                    <a:pt x="107804" y="3621627"/>
                  </a:lnTo>
                  <a:lnTo>
                    <a:pt x="134600" y="3657641"/>
                  </a:lnTo>
                  <a:lnTo>
                    <a:pt x="163902" y="3691557"/>
                  </a:lnTo>
                  <a:lnTo>
                    <a:pt x="195574" y="3723238"/>
                  </a:lnTo>
                  <a:lnTo>
                    <a:pt x="229479" y="3752548"/>
                  </a:lnTo>
                  <a:lnTo>
                    <a:pt x="265482" y="3779351"/>
                  </a:lnTo>
                  <a:lnTo>
                    <a:pt x="303445" y="3803510"/>
                  </a:lnTo>
                  <a:lnTo>
                    <a:pt x="343233" y="3824891"/>
                  </a:lnTo>
                  <a:lnTo>
                    <a:pt x="384709" y="3843355"/>
                  </a:lnTo>
                  <a:lnTo>
                    <a:pt x="427737" y="3858768"/>
                  </a:lnTo>
                  <a:lnTo>
                    <a:pt x="472182" y="3870993"/>
                  </a:lnTo>
                  <a:lnTo>
                    <a:pt x="517906" y="3879893"/>
                  </a:lnTo>
                  <a:lnTo>
                    <a:pt x="564773" y="3885334"/>
                  </a:lnTo>
                  <a:lnTo>
                    <a:pt x="612648" y="3887177"/>
                  </a:lnTo>
                  <a:lnTo>
                    <a:pt x="3063240" y="3887177"/>
                  </a:lnTo>
                  <a:lnTo>
                    <a:pt x="3111114" y="3885334"/>
                  </a:lnTo>
                  <a:lnTo>
                    <a:pt x="3157981" y="3879893"/>
                  </a:lnTo>
                  <a:lnTo>
                    <a:pt x="3203705" y="3870993"/>
                  </a:lnTo>
                  <a:lnTo>
                    <a:pt x="3248150" y="3858768"/>
                  </a:lnTo>
                  <a:lnTo>
                    <a:pt x="3291178" y="3843355"/>
                  </a:lnTo>
                  <a:lnTo>
                    <a:pt x="3332654" y="3824891"/>
                  </a:lnTo>
                  <a:lnTo>
                    <a:pt x="3372442" y="3803510"/>
                  </a:lnTo>
                  <a:lnTo>
                    <a:pt x="3410405" y="3779351"/>
                  </a:lnTo>
                  <a:lnTo>
                    <a:pt x="3446408" y="3752548"/>
                  </a:lnTo>
                  <a:lnTo>
                    <a:pt x="3480313" y="3723238"/>
                  </a:lnTo>
                  <a:lnTo>
                    <a:pt x="3511985" y="3691557"/>
                  </a:lnTo>
                  <a:lnTo>
                    <a:pt x="3541287" y="3657641"/>
                  </a:lnTo>
                  <a:lnTo>
                    <a:pt x="3568083" y="3621627"/>
                  </a:lnTo>
                  <a:lnTo>
                    <a:pt x="3592237" y="3583651"/>
                  </a:lnTo>
                  <a:lnTo>
                    <a:pt x="3613612" y="3543849"/>
                  </a:lnTo>
                  <a:lnTo>
                    <a:pt x="3632073" y="3502357"/>
                  </a:lnTo>
                  <a:lnTo>
                    <a:pt x="3647483" y="3459311"/>
                  </a:lnTo>
                  <a:lnTo>
                    <a:pt x="3659706" y="3414847"/>
                  </a:lnTo>
                  <a:lnTo>
                    <a:pt x="3668605" y="3369102"/>
                  </a:lnTo>
                  <a:lnTo>
                    <a:pt x="3674044" y="3322212"/>
                  </a:lnTo>
                  <a:lnTo>
                    <a:pt x="3675888" y="3274314"/>
                  </a:lnTo>
                  <a:lnTo>
                    <a:pt x="3675888" y="612775"/>
                  </a:lnTo>
                  <a:lnTo>
                    <a:pt x="3674044" y="564883"/>
                  </a:lnTo>
                  <a:lnTo>
                    <a:pt x="3668605" y="518000"/>
                  </a:lnTo>
                  <a:lnTo>
                    <a:pt x="3659706" y="472262"/>
                  </a:lnTo>
                  <a:lnTo>
                    <a:pt x="3647483" y="427805"/>
                  </a:lnTo>
                  <a:lnTo>
                    <a:pt x="3632073" y="384765"/>
                  </a:lnTo>
                  <a:lnTo>
                    <a:pt x="3613612" y="343279"/>
                  </a:lnTo>
                  <a:lnTo>
                    <a:pt x="3592237" y="303482"/>
                  </a:lnTo>
                  <a:lnTo>
                    <a:pt x="3568083" y="265512"/>
                  </a:lnTo>
                  <a:lnTo>
                    <a:pt x="3541287" y="229503"/>
                  </a:lnTo>
                  <a:lnTo>
                    <a:pt x="3511985" y="195592"/>
                  </a:lnTo>
                  <a:lnTo>
                    <a:pt x="3480313" y="163916"/>
                  </a:lnTo>
                  <a:lnTo>
                    <a:pt x="3446408" y="134610"/>
                  </a:lnTo>
                  <a:lnTo>
                    <a:pt x="3410405" y="107811"/>
                  </a:lnTo>
                  <a:lnTo>
                    <a:pt x="3372442" y="83655"/>
                  </a:lnTo>
                  <a:lnTo>
                    <a:pt x="3332654" y="62278"/>
                  </a:lnTo>
                  <a:lnTo>
                    <a:pt x="3291178" y="43816"/>
                  </a:lnTo>
                  <a:lnTo>
                    <a:pt x="3248150" y="28405"/>
                  </a:lnTo>
                  <a:lnTo>
                    <a:pt x="3203705" y="16182"/>
                  </a:lnTo>
                  <a:lnTo>
                    <a:pt x="3157981" y="7282"/>
                  </a:lnTo>
                  <a:lnTo>
                    <a:pt x="3111114" y="1843"/>
                  </a:lnTo>
                  <a:lnTo>
                    <a:pt x="3063240" y="0"/>
                  </a:lnTo>
                  <a:close/>
                </a:path>
              </a:pathLst>
            </a:custGeom>
            <a:solidFill>
              <a:srgbClr val="1F386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/>
            <p:cNvSpPr/>
            <p:nvPr/>
          </p:nvSpPr>
          <p:spPr>
            <a:xfrm>
              <a:off x="1778507" y="2062479"/>
              <a:ext cx="3676015" cy="3887470"/>
            </a:xfrm>
            <a:custGeom>
              <a:avLst/>
              <a:gdLst/>
              <a:ahLst/>
              <a:cxnLst/>
              <a:rect l="l" t="t" r="r" b="b"/>
              <a:pathLst>
                <a:path w="3676015" h="3887470">
                  <a:moveTo>
                    <a:pt x="0" y="612775"/>
                  </a:moveTo>
                  <a:lnTo>
                    <a:pt x="1843" y="564883"/>
                  </a:lnTo>
                  <a:lnTo>
                    <a:pt x="7282" y="518000"/>
                  </a:lnTo>
                  <a:lnTo>
                    <a:pt x="16181" y="472262"/>
                  </a:lnTo>
                  <a:lnTo>
                    <a:pt x="28404" y="427805"/>
                  </a:lnTo>
                  <a:lnTo>
                    <a:pt x="43814" y="384765"/>
                  </a:lnTo>
                  <a:lnTo>
                    <a:pt x="62275" y="343279"/>
                  </a:lnTo>
                  <a:lnTo>
                    <a:pt x="83650" y="303482"/>
                  </a:lnTo>
                  <a:lnTo>
                    <a:pt x="107804" y="265512"/>
                  </a:lnTo>
                  <a:lnTo>
                    <a:pt x="134600" y="229503"/>
                  </a:lnTo>
                  <a:lnTo>
                    <a:pt x="163902" y="195592"/>
                  </a:lnTo>
                  <a:lnTo>
                    <a:pt x="195574" y="163916"/>
                  </a:lnTo>
                  <a:lnTo>
                    <a:pt x="229479" y="134610"/>
                  </a:lnTo>
                  <a:lnTo>
                    <a:pt x="265482" y="107811"/>
                  </a:lnTo>
                  <a:lnTo>
                    <a:pt x="303445" y="83655"/>
                  </a:lnTo>
                  <a:lnTo>
                    <a:pt x="343233" y="62278"/>
                  </a:lnTo>
                  <a:lnTo>
                    <a:pt x="384709" y="43816"/>
                  </a:lnTo>
                  <a:lnTo>
                    <a:pt x="427737" y="28405"/>
                  </a:lnTo>
                  <a:lnTo>
                    <a:pt x="472182" y="16182"/>
                  </a:lnTo>
                  <a:lnTo>
                    <a:pt x="517906" y="7282"/>
                  </a:lnTo>
                  <a:lnTo>
                    <a:pt x="564773" y="1843"/>
                  </a:lnTo>
                  <a:lnTo>
                    <a:pt x="612648" y="0"/>
                  </a:lnTo>
                  <a:lnTo>
                    <a:pt x="3063240" y="0"/>
                  </a:lnTo>
                  <a:lnTo>
                    <a:pt x="3111114" y="1843"/>
                  </a:lnTo>
                  <a:lnTo>
                    <a:pt x="3157981" y="7282"/>
                  </a:lnTo>
                  <a:lnTo>
                    <a:pt x="3203705" y="16182"/>
                  </a:lnTo>
                  <a:lnTo>
                    <a:pt x="3248150" y="28405"/>
                  </a:lnTo>
                  <a:lnTo>
                    <a:pt x="3291178" y="43816"/>
                  </a:lnTo>
                  <a:lnTo>
                    <a:pt x="3332654" y="62278"/>
                  </a:lnTo>
                  <a:lnTo>
                    <a:pt x="3372442" y="83655"/>
                  </a:lnTo>
                  <a:lnTo>
                    <a:pt x="3410405" y="107811"/>
                  </a:lnTo>
                  <a:lnTo>
                    <a:pt x="3446408" y="134610"/>
                  </a:lnTo>
                  <a:lnTo>
                    <a:pt x="3480313" y="163916"/>
                  </a:lnTo>
                  <a:lnTo>
                    <a:pt x="3511985" y="195592"/>
                  </a:lnTo>
                  <a:lnTo>
                    <a:pt x="3541287" y="229503"/>
                  </a:lnTo>
                  <a:lnTo>
                    <a:pt x="3568083" y="265512"/>
                  </a:lnTo>
                  <a:lnTo>
                    <a:pt x="3592237" y="303482"/>
                  </a:lnTo>
                  <a:lnTo>
                    <a:pt x="3613612" y="343279"/>
                  </a:lnTo>
                  <a:lnTo>
                    <a:pt x="3632073" y="384765"/>
                  </a:lnTo>
                  <a:lnTo>
                    <a:pt x="3647483" y="427805"/>
                  </a:lnTo>
                  <a:lnTo>
                    <a:pt x="3659706" y="472262"/>
                  </a:lnTo>
                  <a:lnTo>
                    <a:pt x="3668605" y="518000"/>
                  </a:lnTo>
                  <a:lnTo>
                    <a:pt x="3674044" y="564883"/>
                  </a:lnTo>
                  <a:lnTo>
                    <a:pt x="3675888" y="612775"/>
                  </a:lnTo>
                  <a:lnTo>
                    <a:pt x="3675888" y="3274314"/>
                  </a:lnTo>
                  <a:lnTo>
                    <a:pt x="3674044" y="3322212"/>
                  </a:lnTo>
                  <a:lnTo>
                    <a:pt x="3668605" y="3369102"/>
                  </a:lnTo>
                  <a:lnTo>
                    <a:pt x="3659706" y="3414847"/>
                  </a:lnTo>
                  <a:lnTo>
                    <a:pt x="3647483" y="3459311"/>
                  </a:lnTo>
                  <a:lnTo>
                    <a:pt x="3632073" y="3502357"/>
                  </a:lnTo>
                  <a:lnTo>
                    <a:pt x="3613612" y="3543849"/>
                  </a:lnTo>
                  <a:lnTo>
                    <a:pt x="3592237" y="3583651"/>
                  </a:lnTo>
                  <a:lnTo>
                    <a:pt x="3568083" y="3621627"/>
                  </a:lnTo>
                  <a:lnTo>
                    <a:pt x="3541287" y="3657641"/>
                  </a:lnTo>
                  <a:lnTo>
                    <a:pt x="3511985" y="3691557"/>
                  </a:lnTo>
                  <a:lnTo>
                    <a:pt x="3480313" y="3723238"/>
                  </a:lnTo>
                  <a:lnTo>
                    <a:pt x="3446408" y="3752548"/>
                  </a:lnTo>
                  <a:lnTo>
                    <a:pt x="3410405" y="3779351"/>
                  </a:lnTo>
                  <a:lnTo>
                    <a:pt x="3372442" y="3803510"/>
                  </a:lnTo>
                  <a:lnTo>
                    <a:pt x="3332654" y="3824891"/>
                  </a:lnTo>
                  <a:lnTo>
                    <a:pt x="3291178" y="3843355"/>
                  </a:lnTo>
                  <a:lnTo>
                    <a:pt x="3248150" y="3858768"/>
                  </a:lnTo>
                  <a:lnTo>
                    <a:pt x="3203705" y="3870993"/>
                  </a:lnTo>
                  <a:lnTo>
                    <a:pt x="3157981" y="3879893"/>
                  </a:lnTo>
                  <a:lnTo>
                    <a:pt x="3111114" y="3885334"/>
                  </a:lnTo>
                  <a:lnTo>
                    <a:pt x="3063240" y="3887177"/>
                  </a:lnTo>
                  <a:lnTo>
                    <a:pt x="612648" y="3887177"/>
                  </a:lnTo>
                  <a:lnTo>
                    <a:pt x="564773" y="3885334"/>
                  </a:lnTo>
                  <a:lnTo>
                    <a:pt x="517906" y="3879893"/>
                  </a:lnTo>
                  <a:lnTo>
                    <a:pt x="472182" y="3870993"/>
                  </a:lnTo>
                  <a:lnTo>
                    <a:pt x="427737" y="3858768"/>
                  </a:lnTo>
                  <a:lnTo>
                    <a:pt x="384709" y="3843355"/>
                  </a:lnTo>
                  <a:lnTo>
                    <a:pt x="343233" y="3824891"/>
                  </a:lnTo>
                  <a:lnTo>
                    <a:pt x="303445" y="3803510"/>
                  </a:lnTo>
                  <a:lnTo>
                    <a:pt x="265482" y="3779351"/>
                  </a:lnTo>
                  <a:lnTo>
                    <a:pt x="229479" y="3752548"/>
                  </a:lnTo>
                  <a:lnTo>
                    <a:pt x="195574" y="3723238"/>
                  </a:lnTo>
                  <a:lnTo>
                    <a:pt x="163902" y="3691557"/>
                  </a:lnTo>
                  <a:lnTo>
                    <a:pt x="134600" y="3657641"/>
                  </a:lnTo>
                  <a:lnTo>
                    <a:pt x="107804" y="3621627"/>
                  </a:lnTo>
                  <a:lnTo>
                    <a:pt x="83650" y="3583651"/>
                  </a:lnTo>
                  <a:lnTo>
                    <a:pt x="62275" y="3543849"/>
                  </a:lnTo>
                  <a:lnTo>
                    <a:pt x="43814" y="3502357"/>
                  </a:lnTo>
                  <a:lnTo>
                    <a:pt x="28404" y="3459311"/>
                  </a:lnTo>
                  <a:lnTo>
                    <a:pt x="16181" y="3414847"/>
                  </a:lnTo>
                  <a:lnTo>
                    <a:pt x="7282" y="3369102"/>
                  </a:lnTo>
                  <a:lnTo>
                    <a:pt x="1843" y="3322212"/>
                  </a:lnTo>
                  <a:lnTo>
                    <a:pt x="0" y="3274314"/>
                  </a:lnTo>
                  <a:lnTo>
                    <a:pt x="0" y="612775"/>
                  </a:lnTo>
                  <a:close/>
                </a:path>
              </a:pathLst>
            </a:custGeom>
            <a:ln w="12699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6" name="object 6"/>
          <p:cNvSpPr txBox="1"/>
          <p:nvPr/>
        </p:nvSpPr>
        <p:spPr>
          <a:xfrm>
            <a:off x="2034920" y="2606293"/>
            <a:ext cx="3164205" cy="2779395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algn="ctr">
              <a:lnSpc>
                <a:spcPts val="2390"/>
              </a:lnSpc>
              <a:spcBef>
                <a:spcPts val="120"/>
              </a:spcBef>
            </a:pP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Şartlı</a:t>
            </a:r>
            <a:r>
              <a:rPr dirty="0" sz="2000" spc="-4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muafiyet</a:t>
            </a:r>
            <a:r>
              <a:rPr dirty="0" sz="2000" spc="-1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 spc="-10">
                <a:solidFill>
                  <a:srgbClr val="FFFFFF"/>
                </a:solidFill>
                <a:latin typeface="Calibri"/>
                <a:cs typeface="Calibri"/>
              </a:rPr>
              <a:t>sistemi</a:t>
            </a:r>
            <a:endParaRPr sz="2000">
              <a:latin typeface="Calibri"/>
              <a:cs typeface="Calibri"/>
            </a:endParaRPr>
          </a:p>
          <a:p>
            <a:pPr algn="ctr" marR="5715">
              <a:lnSpc>
                <a:spcPts val="2390"/>
              </a:lnSpc>
            </a:pP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çerçevesinde</a:t>
            </a:r>
            <a:r>
              <a:rPr dirty="0" sz="2000" spc="-12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 spc="-10">
                <a:solidFill>
                  <a:srgbClr val="FFFFFF"/>
                </a:solidFill>
                <a:latin typeface="Calibri"/>
                <a:cs typeface="Calibri"/>
              </a:rPr>
              <a:t>dahilde</a:t>
            </a:r>
            <a:r>
              <a:rPr dirty="0" sz="2000" spc="-3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 spc="-10">
                <a:solidFill>
                  <a:srgbClr val="FFFFFF"/>
                </a:solidFill>
                <a:latin typeface="Calibri"/>
                <a:cs typeface="Calibri"/>
              </a:rPr>
              <a:t>işleme</a:t>
            </a:r>
            <a:endParaRPr sz="2000">
              <a:latin typeface="Calibri"/>
              <a:cs typeface="Calibri"/>
            </a:endParaRPr>
          </a:p>
          <a:p>
            <a:pPr algn="ctr" marL="131445" marR="144145" indent="-1905">
              <a:lnSpc>
                <a:spcPct val="99800"/>
              </a:lnSpc>
              <a:spcBef>
                <a:spcPts val="55"/>
              </a:spcBef>
            </a:pP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izin</a:t>
            </a:r>
            <a:r>
              <a:rPr dirty="0" sz="2000" spc="7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 spc="-10">
                <a:solidFill>
                  <a:srgbClr val="FFFFFF"/>
                </a:solidFill>
                <a:latin typeface="Calibri"/>
                <a:cs typeface="Calibri"/>
              </a:rPr>
              <a:t>belgesi/dahilde</a:t>
            </a:r>
            <a:r>
              <a:rPr dirty="0" sz="2000" spc="-8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 spc="-10">
                <a:solidFill>
                  <a:srgbClr val="FFFFFF"/>
                </a:solidFill>
                <a:latin typeface="Calibri"/>
                <a:cs typeface="Calibri"/>
              </a:rPr>
              <a:t>işleme 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izni</a:t>
            </a:r>
            <a:r>
              <a:rPr dirty="0" sz="2000" spc="5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 spc="-10">
                <a:solidFill>
                  <a:srgbClr val="FFFFFF"/>
                </a:solidFill>
                <a:latin typeface="Calibri"/>
                <a:cs typeface="Calibri"/>
              </a:rPr>
              <a:t>kapsamında</a:t>
            </a:r>
            <a:r>
              <a:rPr dirty="0" sz="2000" spc="-1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 spc="-10">
                <a:solidFill>
                  <a:srgbClr val="FFFFFF"/>
                </a:solidFill>
                <a:latin typeface="Calibri"/>
                <a:cs typeface="Calibri"/>
              </a:rPr>
              <a:t>yapılacak ithalattan</a:t>
            </a:r>
            <a:r>
              <a:rPr dirty="0" sz="2000" spc="3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 spc="-10">
                <a:solidFill>
                  <a:srgbClr val="FFFFFF"/>
                </a:solidFill>
                <a:latin typeface="Calibri"/>
                <a:cs typeface="Calibri"/>
              </a:rPr>
              <a:t>doğan</a:t>
            </a:r>
            <a:r>
              <a:rPr dirty="0" sz="2000" spc="-10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vergi,</a:t>
            </a:r>
            <a:r>
              <a:rPr dirty="0" sz="2000" spc="-11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 spc="-20">
                <a:solidFill>
                  <a:srgbClr val="FFFFFF"/>
                </a:solidFill>
                <a:latin typeface="Calibri"/>
                <a:cs typeface="Calibri"/>
              </a:rPr>
              <a:t>6183 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sayılı</a:t>
            </a:r>
            <a:r>
              <a:rPr dirty="0" sz="2000" spc="-2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Amme</a:t>
            </a:r>
            <a:r>
              <a:rPr dirty="0" sz="2000" spc="-5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 spc="-10">
                <a:solidFill>
                  <a:srgbClr val="FFFFFF"/>
                </a:solidFill>
                <a:latin typeface="Calibri"/>
                <a:cs typeface="Calibri"/>
              </a:rPr>
              <a:t>Alacaklarının </a:t>
            </a:r>
            <a:r>
              <a:rPr dirty="0" sz="2000" spc="-25">
                <a:solidFill>
                  <a:srgbClr val="FFFFFF"/>
                </a:solidFill>
                <a:latin typeface="Calibri"/>
                <a:cs typeface="Calibri"/>
              </a:rPr>
              <a:t>Tahsil</a:t>
            </a:r>
            <a:r>
              <a:rPr dirty="0" sz="2000" spc="-6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Usulü</a:t>
            </a:r>
            <a:r>
              <a:rPr dirty="0" sz="2000" spc="-1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 spc="-10">
                <a:solidFill>
                  <a:srgbClr val="FFFFFF"/>
                </a:solidFill>
                <a:latin typeface="Calibri"/>
                <a:cs typeface="Calibri"/>
              </a:rPr>
              <a:t>Hakkında Kanun’da</a:t>
            </a:r>
            <a:r>
              <a:rPr dirty="0" sz="2000" spc="-19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belirtilen</a:t>
            </a:r>
            <a:r>
              <a:rPr dirty="0" sz="2000" spc="-3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 spc="-10">
                <a:solidFill>
                  <a:srgbClr val="FFFFFF"/>
                </a:solidFill>
                <a:latin typeface="Calibri"/>
                <a:cs typeface="Calibri"/>
              </a:rPr>
              <a:t>esaslar</a:t>
            </a:r>
            <a:endParaRPr sz="20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  <a:spcBef>
                <a:spcPts val="50"/>
              </a:spcBef>
            </a:pP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çerçevesinde</a:t>
            </a:r>
            <a:r>
              <a:rPr dirty="0" sz="2000" spc="-8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 b="1">
                <a:solidFill>
                  <a:srgbClr val="FFFFFF"/>
                </a:solidFill>
                <a:latin typeface="Calibri"/>
                <a:cs typeface="Calibri"/>
              </a:rPr>
              <a:t>teminata</a:t>
            </a:r>
            <a:r>
              <a:rPr dirty="0" sz="2000" spc="10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 spc="-10">
                <a:solidFill>
                  <a:srgbClr val="FFFFFF"/>
                </a:solidFill>
                <a:latin typeface="Calibri"/>
                <a:cs typeface="Calibri"/>
              </a:rPr>
              <a:t>tabidir.</a:t>
            </a:r>
            <a:endParaRPr sz="2000">
              <a:latin typeface="Calibri"/>
              <a:cs typeface="Calibri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5731509" y="2595752"/>
            <a:ext cx="4841240" cy="2820670"/>
            <a:chOff x="5731509" y="2595752"/>
            <a:chExt cx="4841240" cy="2820670"/>
          </a:xfrm>
        </p:grpSpPr>
        <p:sp>
          <p:nvSpPr>
            <p:cNvPr id="8" name="object 8"/>
            <p:cNvSpPr/>
            <p:nvPr/>
          </p:nvSpPr>
          <p:spPr>
            <a:xfrm>
              <a:off x="5737859" y="2602102"/>
              <a:ext cx="4828540" cy="2807970"/>
            </a:xfrm>
            <a:custGeom>
              <a:avLst/>
              <a:gdLst/>
              <a:ahLst/>
              <a:cxnLst/>
              <a:rect l="l" t="t" r="r" b="b"/>
              <a:pathLst>
                <a:path w="4828540" h="2807970">
                  <a:moveTo>
                    <a:pt x="4360164" y="0"/>
                  </a:moveTo>
                  <a:lnTo>
                    <a:pt x="467867" y="0"/>
                  </a:lnTo>
                  <a:lnTo>
                    <a:pt x="420023" y="2416"/>
                  </a:lnTo>
                  <a:lnTo>
                    <a:pt x="373562" y="9508"/>
                  </a:lnTo>
                  <a:lnTo>
                    <a:pt x="328720" y="21041"/>
                  </a:lnTo>
                  <a:lnTo>
                    <a:pt x="285732" y="36780"/>
                  </a:lnTo>
                  <a:lnTo>
                    <a:pt x="244832" y="56488"/>
                  </a:lnTo>
                  <a:lnTo>
                    <a:pt x="206257" y="79931"/>
                  </a:lnTo>
                  <a:lnTo>
                    <a:pt x="170240" y="106874"/>
                  </a:lnTo>
                  <a:lnTo>
                    <a:pt x="137017" y="137080"/>
                  </a:lnTo>
                  <a:lnTo>
                    <a:pt x="106822" y="170315"/>
                  </a:lnTo>
                  <a:lnTo>
                    <a:pt x="79891" y="206343"/>
                  </a:lnTo>
                  <a:lnTo>
                    <a:pt x="56459" y="244930"/>
                  </a:lnTo>
                  <a:lnTo>
                    <a:pt x="36760" y="285839"/>
                  </a:lnTo>
                  <a:lnTo>
                    <a:pt x="21030" y="328835"/>
                  </a:lnTo>
                  <a:lnTo>
                    <a:pt x="9503" y="373683"/>
                  </a:lnTo>
                  <a:lnTo>
                    <a:pt x="2415" y="420148"/>
                  </a:lnTo>
                  <a:lnTo>
                    <a:pt x="0" y="467995"/>
                  </a:lnTo>
                  <a:lnTo>
                    <a:pt x="0" y="2339975"/>
                  </a:lnTo>
                  <a:lnTo>
                    <a:pt x="2415" y="2387821"/>
                  </a:lnTo>
                  <a:lnTo>
                    <a:pt x="9503" y="2434286"/>
                  </a:lnTo>
                  <a:lnTo>
                    <a:pt x="21030" y="2479134"/>
                  </a:lnTo>
                  <a:lnTo>
                    <a:pt x="36760" y="2522130"/>
                  </a:lnTo>
                  <a:lnTo>
                    <a:pt x="56459" y="2563039"/>
                  </a:lnTo>
                  <a:lnTo>
                    <a:pt x="79891" y="2601626"/>
                  </a:lnTo>
                  <a:lnTo>
                    <a:pt x="106822" y="2637654"/>
                  </a:lnTo>
                  <a:lnTo>
                    <a:pt x="137017" y="2670889"/>
                  </a:lnTo>
                  <a:lnTo>
                    <a:pt x="170240" y="2701095"/>
                  </a:lnTo>
                  <a:lnTo>
                    <a:pt x="206257" y="2728038"/>
                  </a:lnTo>
                  <a:lnTo>
                    <a:pt x="244832" y="2751481"/>
                  </a:lnTo>
                  <a:lnTo>
                    <a:pt x="285732" y="2771189"/>
                  </a:lnTo>
                  <a:lnTo>
                    <a:pt x="328720" y="2786928"/>
                  </a:lnTo>
                  <a:lnTo>
                    <a:pt x="373562" y="2798461"/>
                  </a:lnTo>
                  <a:lnTo>
                    <a:pt x="420023" y="2805553"/>
                  </a:lnTo>
                  <a:lnTo>
                    <a:pt x="467867" y="2807970"/>
                  </a:lnTo>
                  <a:lnTo>
                    <a:pt x="4360164" y="2807970"/>
                  </a:lnTo>
                  <a:lnTo>
                    <a:pt x="4408008" y="2805553"/>
                  </a:lnTo>
                  <a:lnTo>
                    <a:pt x="4454469" y="2798461"/>
                  </a:lnTo>
                  <a:lnTo>
                    <a:pt x="4499311" y="2786928"/>
                  </a:lnTo>
                  <a:lnTo>
                    <a:pt x="4542299" y="2771189"/>
                  </a:lnTo>
                  <a:lnTo>
                    <a:pt x="4583199" y="2751481"/>
                  </a:lnTo>
                  <a:lnTo>
                    <a:pt x="4621774" y="2728038"/>
                  </a:lnTo>
                  <a:lnTo>
                    <a:pt x="4657791" y="2701095"/>
                  </a:lnTo>
                  <a:lnTo>
                    <a:pt x="4691014" y="2670889"/>
                  </a:lnTo>
                  <a:lnTo>
                    <a:pt x="4721209" y="2637654"/>
                  </a:lnTo>
                  <a:lnTo>
                    <a:pt x="4748140" y="2601626"/>
                  </a:lnTo>
                  <a:lnTo>
                    <a:pt x="4771572" y="2563039"/>
                  </a:lnTo>
                  <a:lnTo>
                    <a:pt x="4791271" y="2522130"/>
                  </a:lnTo>
                  <a:lnTo>
                    <a:pt x="4807001" y="2479134"/>
                  </a:lnTo>
                  <a:lnTo>
                    <a:pt x="4818528" y="2434286"/>
                  </a:lnTo>
                  <a:lnTo>
                    <a:pt x="4825616" y="2387821"/>
                  </a:lnTo>
                  <a:lnTo>
                    <a:pt x="4828032" y="2339975"/>
                  </a:lnTo>
                  <a:lnTo>
                    <a:pt x="4828032" y="467995"/>
                  </a:lnTo>
                  <a:lnTo>
                    <a:pt x="4825616" y="420148"/>
                  </a:lnTo>
                  <a:lnTo>
                    <a:pt x="4818528" y="373683"/>
                  </a:lnTo>
                  <a:lnTo>
                    <a:pt x="4807001" y="328835"/>
                  </a:lnTo>
                  <a:lnTo>
                    <a:pt x="4791271" y="285839"/>
                  </a:lnTo>
                  <a:lnTo>
                    <a:pt x="4771572" y="244930"/>
                  </a:lnTo>
                  <a:lnTo>
                    <a:pt x="4748140" y="206343"/>
                  </a:lnTo>
                  <a:lnTo>
                    <a:pt x="4721209" y="170315"/>
                  </a:lnTo>
                  <a:lnTo>
                    <a:pt x="4691014" y="137080"/>
                  </a:lnTo>
                  <a:lnTo>
                    <a:pt x="4657791" y="106874"/>
                  </a:lnTo>
                  <a:lnTo>
                    <a:pt x="4621774" y="79931"/>
                  </a:lnTo>
                  <a:lnTo>
                    <a:pt x="4583199" y="56488"/>
                  </a:lnTo>
                  <a:lnTo>
                    <a:pt x="4542299" y="36780"/>
                  </a:lnTo>
                  <a:lnTo>
                    <a:pt x="4499311" y="21041"/>
                  </a:lnTo>
                  <a:lnTo>
                    <a:pt x="4454469" y="9508"/>
                  </a:lnTo>
                  <a:lnTo>
                    <a:pt x="4408008" y="2416"/>
                  </a:lnTo>
                  <a:lnTo>
                    <a:pt x="436016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" name="object 9"/>
            <p:cNvSpPr/>
            <p:nvPr/>
          </p:nvSpPr>
          <p:spPr>
            <a:xfrm>
              <a:off x="5737859" y="2602102"/>
              <a:ext cx="4828540" cy="2807970"/>
            </a:xfrm>
            <a:custGeom>
              <a:avLst/>
              <a:gdLst/>
              <a:ahLst/>
              <a:cxnLst/>
              <a:rect l="l" t="t" r="r" b="b"/>
              <a:pathLst>
                <a:path w="4828540" h="2807970">
                  <a:moveTo>
                    <a:pt x="0" y="467995"/>
                  </a:moveTo>
                  <a:lnTo>
                    <a:pt x="2415" y="420148"/>
                  </a:lnTo>
                  <a:lnTo>
                    <a:pt x="9503" y="373683"/>
                  </a:lnTo>
                  <a:lnTo>
                    <a:pt x="21030" y="328835"/>
                  </a:lnTo>
                  <a:lnTo>
                    <a:pt x="36760" y="285839"/>
                  </a:lnTo>
                  <a:lnTo>
                    <a:pt x="56459" y="244930"/>
                  </a:lnTo>
                  <a:lnTo>
                    <a:pt x="79891" y="206343"/>
                  </a:lnTo>
                  <a:lnTo>
                    <a:pt x="106822" y="170315"/>
                  </a:lnTo>
                  <a:lnTo>
                    <a:pt x="137017" y="137080"/>
                  </a:lnTo>
                  <a:lnTo>
                    <a:pt x="170240" y="106874"/>
                  </a:lnTo>
                  <a:lnTo>
                    <a:pt x="206257" y="79931"/>
                  </a:lnTo>
                  <a:lnTo>
                    <a:pt x="244832" y="56488"/>
                  </a:lnTo>
                  <a:lnTo>
                    <a:pt x="285732" y="36780"/>
                  </a:lnTo>
                  <a:lnTo>
                    <a:pt x="328720" y="21041"/>
                  </a:lnTo>
                  <a:lnTo>
                    <a:pt x="373562" y="9508"/>
                  </a:lnTo>
                  <a:lnTo>
                    <a:pt x="420023" y="2416"/>
                  </a:lnTo>
                  <a:lnTo>
                    <a:pt x="467867" y="0"/>
                  </a:lnTo>
                  <a:lnTo>
                    <a:pt x="4360164" y="0"/>
                  </a:lnTo>
                  <a:lnTo>
                    <a:pt x="4408008" y="2416"/>
                  </a:lnTo>
                  <a:lnTo>
                    <a:pt x="4454469" y="9508"/>
                  </a:lnTo>
                  <a:lnTo>
                    <a:pt x="4499311" y="21041"/>
                  </a:lnTo>
                  <a:lnTo>
                    <a:pt x="4542299" y="36780"/>
                  </a:lnTo>
                  <a:lnTo>
                    <a:pt x="4583199" y="56488"/>
                  </a:lnTo>
                  <a:lnTo>
                    <a:pt x="4621774" y="79931"/>
                  </a:lnTo>
                  <a:lnTo>
                    <a:pt x="4657791" y="106874"/>
                  </a:lnTo>
                  <a:lnTo>
                    <a:pt x="4691014" y="137080"/>
                  </a:lnTo>
                  <a:lnTo>
                    <a:pt x="4721209" y="170315"/>
                  </a:lnTo>
                  <a:lnTo>
                    <a:pt x="4748140" y="206343"/>
                  </a:lnTo>
                  <a:lnTo>
                    <a:pt x="4771572" y="244930"/>
                  </a:lnTo>
                  <a:lnTo>
                    <a:pt x="4791271" y="285839"/>
                  </a:lnTo>
                  <a:lnTo>
                    <a:pt x="4807001" y="328835"/>
                  </a:lnTo>
                  <a:lnTo>
                    <a:pt x="4818528" y="373683"/>
                  </a:lnTo>
                  <a:lnTo>
                    <a:pt x="4825616" y="420148"/>
                  </a:lnTo>
                  <a:lnTo>
                    <a:pt x="4828032" y="467995"/>
                  </a:lnTo>
                  <a:lnTo>
                    <a:pt x="4828032" y="2339975"/>
                  </a:lnTo>
                  <a:lnTo>
                    <a:pt x="4825616" y="2387821"/>
                  </a:lnTo>
                  <a:lnTo>
                    <a:pt x="4818528" y="2434286"/>
                  </a:lnTo>
                  <a:lnTo>
                    <a:pt x="4807001" y="2479134"/>
                  </a:lnTo>
                  <a:lnTo>
                    <a:pt x="4791271" y="2522130"/>
                  </a:lnTo>
                  <a:lnTo>
                    <a:pt x="4771572" y="2563039"/>
                  </a:lnTo>
                  <a:lnTo>
                    <a:pt x="4748140" y="2601626"/>
                  </a:lnTo>
                  <a:lnTo>
                    <a:pt x="4721209" y="2637654"/>
                  </a:lnTo>
                  <a:lnTo>
                    <a:pt x="4691014" y="2670889"/>
                  </a:lnTo>
                  <a:lnTo>
                    <a:pt x="4657791" y="2701095"/>
                  </a:lnTo>
                  <a:lnTo>
                    <a:pt x="4621774" y="2728038"/>
                  </a:lnTo>
                  <a:lnTo>
                    <a:pt x="4583199" y="2751481"/>
                  </a:lnTo>
                  <a:lnTo>
                    <a:pt x="4542299" y="2771189"/>
                  </a:lnTo>
                  <a:lnTo>
                    <a:pt x="4499311" y="2786928"/>
                  </a:lnTo>
                  <a:lnTo>
                    <a:pt x="4454469" y="2798461"/>
                  </a:lnTo>
                  <a:lnTo>
                    <a:pt x="4408008" y="2805553"/>
                  </a:lnTo>
                  <a:lnTo>
                    <a:pt x="4360164" y="2807970"/>
                  </a:lnTo>
                  <a:lnTo>
                    <a:pt x="467867" y="2807970"/>
                  </a:lnTo>
                  <a:lnTo>
                    <a:pt x="420023" y="2805553"/>
                  </a:lnTo>
                  <a:lnTo>
                    <a:pt x="373562" y="2798461"/>
                  </a:lnTo>
                  <a:lnTo>
                    <a:pt x="328720" y="2786928"/>
                  </a:lnTo>
                  <a:lnTo>
                    <a:pt x="285732" y="2771189"/>
                  </a:lnTo>
                  <a:lnTo>
                    <a:pt x="244832" y="2751481"/>
                  </a:lnTo>
                  <a:lnTo>
                    <a:pt x="206257" y="2728038"/>
                  </a:lnTo>
                  <a:lnTo>
                    <a:pt x="170240" y="2701095"/>
                  </a:lnTo>
                  <a:lnTo>
                    <a:pt x="137017" y="2670889"/>
                  </a:lnTo>
                  <a:lnTo>
                    <a:pt x="106822" y="2637654"/>
                  </a:lnTo>
                  <a:lnTo>
                    <a:pt x="79891" y="2601626"/>
                  </a:lnTo>
                  <a:lnTo>
                    <a:pt x="56459" y="2563039"/>
                  </a:lnTo>
                  <a:lnTo>
                    <a:pt x="36760" y="2522130"/>
                  </a:lnTo>
                  <a:lnTo>
                    <a:pt x="21030" y="2479134"/>
                  </a:lnTo>
                  <a:lnTo>
                    <a:pt x="9503" y="2434286"/>
                  </a:lnTo>
                  <a:lnTo>
                    <a:pt x="2415" y="2387821"/>
                  </a:lnTo>
                  <a:lnTo>
                    <a:pt x="0" y="2339975"/>
                  </a:lnTo>
                  <a:lnTo>
                    <a:pt x="0" y="467995"/>
                  </a:lnTo>
                  <a:close/>
                </a:path>
              </a:pathLst>
            </a:custGeom>
            <a:ln w="12700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0" name="object 10"/>
          <p:cNvSpPr txBox="1"/>
          <p:nvPr/>
        </p:nvSpPr>
        <p:spPr>
          <a:xfrm>
            <a:off x="6412357" y="3329940"/>
            <a:ext cx="3944620" cy="1315720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377825" indent="-365125">
              <a:lnSpc>
                <a:spcPct val="100000"/>
              </a:lnSpc>
              <a:spcBef>
                <a:spcPts val="110"/>
              </a:spcBef>
              <a:buFont typeface="Wingdings"/>
              <a:buChar char=""/>
              <a:tabLst>
                <a:tab pos="377825" algn="l"/>
              </a:tabLst>
            </a:pPr>
            <a:r>
              <a:rPr dirty="0" sz="2800" spc="-20">
                <a:solidFill>
                  <a:srgbClr val="001F5F"/>
                </a:solidFill>
                <a:latin typeface="Calibri"/>
                <a:cs typeface="Calibri"/>
              </a:rPr>
              <a:t>Para</a:t>
            </a:r>
            <a:endParaRPr sz="2800">
              <a:latin typeface="Calibri"/>
              <a:cs typeface="Calibri"/>
            </a:endParaRPr>
          </a:p>
          <a:p>
            <a:pPr marL="378460" indent="-365760">
              <a:lnSpc>
                <a:spcPct val="100000"/>
              </a:lnSpc>
              <a:spcBef>
                <a:spcPts val="35"/>
              </a:spcBef>
              <a:buFont typeface="Wingdings"/>
              <a:buChar char=""/>
              <a:tabLst>
                <a:tab pos="378460" algn="l"/>
              </a:tabLst>
            </a:pPr>
            <a:r>
              <a:rPr dirty="0" sz="2800" spc="-35">
                <a:solidFill>
                  <a:srgbClr val="001F5F"/>
                </a:solidFill>
                <a:latin typeface="Calibri"/>
                <a:cs typeface="Calibri"/>
              </a:rPr>
              <a:t>Teminat</a:t>
            </a:r>
            <a:r>
              <a:rPr dirty="0" sz="2800" spc="-11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dirty="0" sz="2800" spc="-10">
                <a:solidFill>
                  <a:srgbClr val="001F5F"/>
                </a:solidFill>
                <a:latin typeface="Calibri"/>
                <a:cs typeface="Calibri"/>
              </a:rPr>
              <a:t>mektubu</a:t>
            </a:r>
            <a:endParaRPr sz="2800">
              <a:latin typeface="Calibri"/>
              <a:cs typeface="Calibri"/>
            </a:endParaRPr>
          </a:p>
          <a:p>
            <a:pPr marL="378460" indent="-365760">
              <a:lnSpc>
                <a:spcPct val="100000"/>
              </a:lnSpc>
              <a:spcBef>
                <a:spcPts val="25"/>
              </a:spcBef>
              <a:buFont typeface="Wingdings"/>
              <a:buChar char=""/>
              <a:tabLst>
                <a:tab pos="378460" algn="l"/>
              </a:tabLst>
            </a:pPr>
            <a:r>
              <a:rPr dirty="0" sz="2800">
                <a:solidFill>
                  <a:srgbClr val="001F5F"/>
                </a:solidFill>
                <a:latin typeface="Calibri"/>
                <a:cs typeface="Calibri"/>
              </a:rPr>
              <a:t>Hazine</a:t>
            </a:r>
            <a:r>
              <a:rPr dirty="0" sz="2800" spc="-65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dirty="0" sz="2800">
                <a:solidFill>
                  <a:srgbClr val="001F5F"/>
                </a:solidFill>
                <a:latin typeface="Calibri"/>
                <a:cs typeface="Calibri"/>
              </a:rPr>
              <a:t>tahvil</a:t>
            </a:r>
            <a:r>
              <a:rPr dirty="0" sz="2800" spc="-35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dirty="0" sz="2800">
                <a:solidFill>
                  <a:srgbClr val="001F5F"/>
                </a:solidFill>
                <a:latin typeface="Calibri"/>
                <a:cs typeface="Calibri"/>
              </a:rPr>
              <a:t>ve</a:t>
            </a:r>
            <a:r>
              <a:rPr dirty="0" sz="2800" spc="-13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dirty="0" sz="2800" spc="-10">
                <a:solidFill>
                  <a:srgbClr val="001F5F"/>
                </a:solidFill>
                <a:latin typeface="Calibri"/>
                <a:cs typeface="Calibri"/>
              </a:rPr>
              <a:t>bonoları</a:t>
            </a:r>
            <a:endParaRPr sz="2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263816" rIns="0" bIns="0" rtlCol="0" vert="horz">
            <a:spAutoFit/>
          </a:bodyPr>
          <a:lstStyle/>
          <a:p>
            <a:pPr marL="2292985">
              <a:lnSpc>
                <a:spcPct val="100000"/>
              </a:lnSpc>
              <a:spcBef>
                <a:spcPts val="125"/>
              </a:spcBef>
            </a:pPr>
            <a:r>
              <a:rPr dirty="0" spc="-315"/>
              <a:t>İNDİRİMLİ</a:t>
            </a:r>
            <a:r>
              <a:rPr dirty="0" spc="180"/>
              <a:t> </a:t>
            </a:r>
            <a:r>
              <a:rPr dirty="0" spc="-200"/>
              <a:t>TEMİNAT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1682495" y="4434840"/>
            <a:ext cx="8874760" cy="2080260"/>
            <a:chOff x="1682495" y="4434840"/>
            <a:chExt cx="8874760" cy="208026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682495" y="4434840"/>
              <a:ext cx="8855964" cy="1019556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691639" y="5257800"/>
              <a:ext cx="8865108" cy="1257300"/>
            </a:xfrm>
            <a:prstGeom prst="rect">
              <a:avLst/>
            </a:prstGeom>
          </p:spPr>
        </p:pic>
      </p:grpSp>
      <p:sp>
        <p:nvSpPr>
          <p:cNvPr id="6" name="object 6"/>
          <p:cNvSpPr txBox="1"/>
          <p:nvPr/>
        </p:nvSpPr>
        <p:spPr>
          <a:xfrm>
            <a:off x="1940305" y="4628959"/>
            <a:ext cx="8373745" cy="160718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ts val="2055"/>
              </a:lnSpc>
              <a:spcBef>
                <a:spcPts val="100"/>
              </a:spcBef>
            </a:pPr>
            <a:r>
              <a:rPr dirty="0" sz="1800" b="1">
                <a:solidFill>
                  <a:srgbClr val="D9AC63"/>
                </a:solidFill>
                <a:latin typeface="Calibri"/>
                <a:cs typeface="Calibri"/>
              </a:rPr>
              <a:t>Onaylanmış</a:t>
            </a:r>
            <a:r>
              <a:rPr dirty="0" sz="1800" spc="40" b="1">
                <a:solidFill>
                  <a:srgbClr val="D9AC63"/>
                </a:solidFill>
                <a:latin typeface="Calibri"/>
                <a:cs typeface="Calibri"/>
              </a:rPr>
              <a:t> </a:t>
            </a:r>
            <a:r>
              <a:rPr dirty="0" sz="1800" b="1">
                <a:solidFill>
                  <a:srgbClr val="D9AC63"/>
                </a:solidFill>
                <a:latin typeface="Calibri"/>
                <a:cs typeface="Calibri"/>
              </a:rPr>
              <a:t>Kişi</a:t>
            </a:r>
            <a:r>
              <a:rPr dirty="0" sz="1800" spc="-20" b="1">
                <a:solidFill>
                  <a:srgbClr val="D9AC63"/>
                </a:solidFill>
                <a:latin typeface="Calibri"/>
                <a:cs typeface="Calibri"/>
              </a:rPr>
              <a:t> </a:t>
            </a:r>
            <a:r>
              <a:rPr dirty="0" sz="1800" b="1">
                <a:solidFill>
                  <a:srgbClr val="D9AC63"/>
                </a:solidFill>
                <a:latin typeface="Calibri"/>
                <a:cs typeface="Calibri"/>
              </a:rPr>
              <a:t>Statü</a:t>
            </a:r>
            <a:r>
              <a:rPr dirty="0" sz="1800" spc="-100" b="1">
                <a:solidFill>
                  <a:srgbClr val="D9AC63"/>
                </a:solidFill>
                <a:latin typeface="Calibri"/>
                <a:cs typeface="Calibri"/>
              </a:rPr>
              <a:t> </a:t>
            </a:r>
            <a:r>
              <a:rPr dirty="0" sz="1800" b="1">
                <a:solidFill>
                  <a:srgbClr val="D9AC63"/>
                </a:solidFill>
                <a:latin typeface="Calibri"/>
                <a:cs typeface="Calibri"/>
              </a:rPr>
              <a:t>Belgesi</a:t>
            </a:r>
            <a:r>
              <a:rPr dirty="0" sz="1800" spc="-130" b="1">
                <a:solidFill>
                  <a:srgbClr val="D9AC63"/>
                </a:solidFill>
                <a:latin typeface="Calibri"/>
                <a:cs typeface="Calibri"/>
              </a:rPr>
              <a:t> </a:t>
            </a:r>
            <a:r>
              <a:rPr dirty="0" sz="1800" b="1">
                <a:solidFill>
                  <a:srgbClr val="D9AC63"/>
                </a:solidFill>
                <a:latin typeface="Calibri"/>
                <a:cs typeface="Calibri"/>
              </a:rPr>
              <a:t>(OKSB):</a:t>
            </a:r>
            <a:r>
              <a:rPr dirty="0" sz="1800" spc="-25" b="1">
                <a:solidFill>
                  <a:srgbClr val="D9AC63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FFFFFF"/>
                </a:solidFill>
                <a:latin typeface="Calibri"/>
                <a:cs typeface="Calibri"/>
              </a:rPr>
              <a:t>Gümrük</a:t>
            </a:r>
            <a:r>
              <a:rPr dirty="0" sz="1800" spc="-3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 spc="-10">
                <a:solidFill>
                  <a:srgbClr val="FFFFFF"/>
                </a:solidFill>
                <a:latin typeface="Calibri"/>
                <a:cs typeface="Calibri"/>
              </a:rPr>
              <a:t>mevzuatı</a:t>
            </a:r>
            <a:r>
              <a:rPr dirty="0" sz="1800" spc="-5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FFFFFF"/>
                </a:solidFill>
                <a:latin typeface="Calibri"/>
                <a:cs typeface="Calibri"/>
              </a:rPr>
              <a:t>çerçevesinde</a:t>
            </a:r>
            <a:r>
              <a:rPr dirty="0" sz="1800" spc="-3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 spc="-10">
                <a:solidFill>
                  <a:srgbClr val="FFFFFF"/>
                </a:solidFill>
                <a:latin typeface="Calibri"/>
                <a:cs typeface="Calibri"/>
              </a:rPr>
              <a:t>Bakanlıkça</a:t>
            </a:r>
            <a:r>
              <a:rPr dirty="0" sz="1800" spc="-7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 spc="-10">
                <a:solidFill>
                  <a:srgbClr val="FFFFFF"/>
                </a:solidFill>
                <a:latin typeface="Calibri"/>
                <a:cs typeface="Calibri"/>
              </a:rPr>
              <a:t>verilen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ts val="2055"/>
              </a:lnSpc>
            </a:pPr>
            <a:r>
              <a:rPr dirty="0" sz="1800" spc="-10">
                <a:solidFill>
                  <a:srgbClr val="FFFFFF"/>
                </a:solidFill>
                <a:latin typeface="Calibri"/>
                <a:cs typeface="Calibri"/>
              </a:rPr>
              <a:t>belgedir.</a:t>
            </a:r>
            <a:endParaRPr sz="18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60"/>
              </a:spcBef>
            </a:pPr>
            <a:endParaRPr sz="1800">
              <a:latin typeface="Calibri"/>
              <a:cs typeface="Calibri"/>
            </a:endParaRPr>
          </a:p>
          <a:p>
            <a:pPr marL="20955" marR="949960">
              <a:lnSpc>
                <a:spcPts val="1950"/>
              </a:lnSpc>
              <a:spcBef>
                <a:spcPts val="5"/>
              </a:spcBef>
            </a:pPr>
            <a:r>
              <a:rPr dirty="0" sz="1800" spc="-10" b="1">
                <a:solidFill>
                  <a:srgbClr val="D9AC63"/>
                </a:solidFill>
                <a:latin typeface="Calibri"/>
                <a:cs typeface="Calibri"/>
              </a:rPr>
              <a:t>Yetkilendirilmiş</a:t>
            </a:r>
            <a:r>
              <a:rPr dirty="0" sz="1800" spc="-5" b="1">
                <a:solidFill>
                  <a:srgbClr val="D9AC63"/>
                </a:solidFill>
                <a:latin typeface="Calibri"/>
                <a:cs typeface="Calibri"/>
              </a:rPr>
              <a:t> </a:t>
            </a:r>
            <a:r>
              <a:rPr dirty="0" sz="1800" spc="-10" b="1">
                <a:solidFill>
                  <a:srgbClr val="D9AC63"/>
                </a:solidFill>
                <a:latin typeface="Calibri"/>
                <a:cs typeface="Calibri"/>
              </a:rPr>
              <a:t>Yükümlü</a:t>
            </a:r>
            <a:r>
              <a:rPr dirty="0" sz="1800" spc="20" b="1">
                <a:solidFill>
                  <a:srgbClr val="D9AC63"/>
                </a:solidFill>
                <a:latin typeface="Calibri"/>
                <a:cs typeface="Calibri"/>
              </a:rPr>
              <a:t> </a:t>
            </a:r>
            <a:r>
              <a:rPr dirty="0" sz="1800" b="1">
                <a:solidFill>
                  <a:srgbClr val="D9AC63"/>
                </a:solidFill>
                <a:latin typeface="Calibri"/>
                <a:cs typeface="Calibri"/>
              </a:rPr>
              <a:t>Sertifikası</a:t>
            </a:r>
            <a:r>
              <a:rPr dirty="0" sz="1800" spc="-70" b="1">
                <a:solidFill>
                  <a:srgbClr val="D9AC63"/>
                </a:solidFill>
                <a:latin typeface="Calibri"/>
                <a:cs typeface="Calibri"/>
              </a:rPr>
              <a:t> </a:t>
            </a:r>
            <a:r>
              <a:rPr dirty="0" sz="1800" b="1">
                <a:solidFill>
                  <a:srgbClr val="D9AC63"/>
                </a:solidFill>
                <a:latin typeface="Calibri"/>
                <a:cs typeface="Calibri"/>
              </a:rPr>
              <a:t>(YYS):</a:t>
            </a:r>
            <a:r>
              <a:rPr dirty="0" sz="1800" spc="-65" b="1">
                <a:solidFill>
                  <a:srgbClr val="D9AC63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FFFFFF"/>
                </a:solidFill>
                <a:latin typeface="Calibri"/>
                <a:cs typeface="Calibri"/>
              </a:rPr>
              <a:t>Gümrük</a:t>
            </a:r>
            <a:r>
              <a:rPr dirty="0" sz="1800" spc="-3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 spc="-20">
                <a:solidFill>
                  <a:srgbClr val="FFFFFF"/>
                </a:solidFill>
                <a:latin typeface="Calibri"/>
                <a:cs typeface="Calibri"/>
              </a:rPr>
              <a:t>mevzuatının</a:t>
            </a:r>
            <a:r>
              <a:rPr dirty="0" sz="1800" spc="-8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 spc="-10">
                <a:solidFill>
                  <a:srgbClr val="FFFFFF"/>
                </a:solidFill>
                <a:latin typeface="Calibri"/>
                <a:cs typeface="Calibri"/>
              </a:rPr>
              <a:t>öngördüğü </a:t>
            </a:r>
            <a:r>
              <a:rPr dirty="0" sz="1800">
                <a:solidFill>
                  <a:srgbClr val="FFFFFF"/>
                </a:solidFill>
                <a:latin typeface="Calibri"/>
                <a:cs typeface="Calibri"/>
              </a:rPr>
              <a:t>basitleştirilmiş</a:t>
            </a:r>
            <a:r>
              <a:rPr dirty="0" sz="1800" spc="-10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FFFFFF"/>
                </a:solidFill>
                <a:latin typeface="Calibri"/>
                <a:cs typeface="Calibri"/>
              </a:rPr>
              <a:t>uygulamalardan</a:t>
            </a:r>
            <a:r>
              <a:rPr dirty="0" sz="1800" spc="-10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 spc="-10">
                <a:solidFill>
                  <a:srgbClr val="FFFFFF"/>
                </a:solidFill>
                <a:latin typeface="Calibri"/>
                <a:cs typeface="Calibri"/>
              </a:rPr>
              <a:t>ve/veya</a:t>
            </a:r>
            <a:r>
              <a:rPr dirty="0" sz="1800" spc="-5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 spc="-10">
                <a:solidFill>
                  <a:srgbClr val="FFFFFF"/>
                </a:solidFill>
                <a:latin typeface="Calibri"/>
                <a:cs typeface="Calibri"/>
              </a:rPr>
              <a:t>emniyet</a:t>
            </a:r>
            <a:r>
              <a:rPr dirty="0" sz="1800" spc="-5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FFFFFF"/>
                </a:solidFill>
                <a:latin typeface="Calibri"/>
                <a:cs typeface="Calibri"/>
              </a:rPr>
              <a:t>ve</a:t>
            </a:r>
            <a:r>
              <a:rPr dirty="0" sz="1800" spc="-3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FFFFFF"/>
                </a:solidFill>
                <a:latin typeface="Calibri"/>
                <a:cs typeface="Calibri"/>
              </a:rPr>
              <a:t>güvenlik</a:t>
            </a:r>
            <a:r>
              <a:rPr dirty="0" sz="1800" spc="-4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 spc="-10">
                <a:solidFill>
                  <a:srgbClr val="FFFFFF"/>
                </a:solidFill>
                <a:latin typeface="Calibri"/>
                <a:cs typeface="Calibri"/>
              </a:rPr>
              <a:t>kontrollerine</a:t>
            </a:r>
            <a:r>
              <a:rPr dirty="0" sz="1800" spc="-4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 spc="-10">
                <a:solidFill>
                  <a:srgbClr val="FFFFFF"/>
                </a:solidFill>
                <a:latin typeface="Calibri"/>
                <a:cs typeface="Calibri"/>
              </a:rPr>
              <a:t>ilişkin</a:t>
            </a:r>
            <a:endParaRPr sz="1800">
              <a:latin typeface="Calibri"/>
              <a:cs typeface="Calibri"/>
            </a:endParaRPr>
          </a:p>
          <a:p>
            <a:pPr marL="20955">
              <a:lnSpc>
                <a:spcPts val="1985"/>
              </a:lnSpc>
            </a:pPr>
            <a:r>
              <a:rPr dirty="0" sz="1800" spc="-10">
                <a:solidFill>
                  <a:srgbClr val="FFFFFF"/>
                </a:solidFill>
                <a:latin typeface="Calibri"/>
                <a:cs typeface="Calibri"/>
              </a:rPr>
              <a:t>kolaylaştırmalardan</a:t>
            </a:r>
            <a:r>
              <a:rPr dirty="0" sz="1800" spc="-12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FFFFFF"/>
                </a:solidFill>
                <a:latin typeface="Calibri"/>
                <a:cs typeface="Calibri"/>
              </a:rPr>
              <a:t>yararlanmak</a:t>
            </a:r>
            <a:r>
              <a:rPr dirty="0" sz="1800" spc="-10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 spc="-10">
                <a:solidFill>
                  <a:srgbClr val="FFFFFF"/>
                </a:solidFill>
                <a:latin typeface="Calibri"/>
                <a:cs typeface="Calibri"/>
              </a:rPr>
              <a:t>üzere</a:t>
            </a:r>
            <a:r>
              <a:rPr dirty="0" sz="1800" spc="-8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FFFFFF"/>
                </a:solidFill>
                <a:latin typeface="Calibri"/>
                <a:cs typeface="Calibri"/>
              </a:rPr>
              <a:t>yetkilendirilen</a:t>
            </a:r>
            <a:r>
              <a:rPr dirty="0" sz="1800" spc="2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FFFFFF"/>
                </a:solidFill>
                <a:latin typeface="Calibri"/>
                <a:cs typeface="Calibri"/>
              </a:rPr>
              <a:t>kişiler</a:t>
            </a:r>
            <a:r>
              <a:rPr dirty="0" sz="1800" spc="-8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 spc="-10">
                <a:solidFill>
                  <a:srgbClr val="FFFFFF"/>
                </a:solidFill>
                <a:latin typeface="Calibri"/>
                <a:cs typeface="Calibri"/>
              </a:rPr>
              <a:t>adına</a:t>
            </a:r>
            <a:r>
              <a:rPr dirty="0" sz="1800" spc="-114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 spc="-10">
                <a:solidFill>
                  <a:srgbClr val="FFFFFF"/>
                </a:solidFill>
                <a:latin typeface="Calibri"/>
                <a:cs typeface="Calibri"/>
              </a:rPr>
              <a:t>düzenlenen</a:t>
            </a:r>
            <a:r>
              <a:rPr dirty="0" sz="1800" spc="9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 spc="-10">
                <a:solidFill>
                  <a:srgbClr val="FFFFFF"/>
                </a:solidFill>
                <a:latin typeface="Calibri"/>
                <a:cs typeface="Calibri"/>
              </a:rPr>
              <a:t>sertifikadır.</a:t>
            </a:r>
            <a:endParaRPr sz="1800">
              <a:latin typeface="Calibri"/>
              <a:cs typeface="Calibri"/>
            </a:endParaRPr>
          </a:p>
        </p:txBody>
      </p:sp>
      <p:pic>
        <p:nvPicPr>
          <p:cNvPr id="7" name="object 7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709927" y="1965960"/>
            <a:ext cx="8791956" cy="2400300"/>
          </a:xfrm>
          <a:prstGeom prst="rect">
            <a:avLst/>
          </a:prstGeom>
        </p:spPr>
      </p:pic>
      <p:sp>
        <p:nvSpPr>
          <p:cNvPr id="8" name="object 8"/>
          <p:cNvSpPr txBox="1"/>
          <p:nvPr/>
        </p:nvSpPr>
        <p:spPr>
          <a:xfrm>
            <a:off x="1869948" y="2062479"/>
            <a:ext cx="8476615" cy="2204720"/>
          </a:xfrm>
          <a:prstGeom prst="rect">
            <a:avLst/>
          </a:prstGeom>
          <a:solidFill>
            <a:srgbClr val="DAE2F3"/>
          </a:solidFill>
          <a:ln w="9525">
            <a:solidFill>
              <a:srgbClr val="163B74"/>
            </a:solidFill>
          </a:ln>
        </p:spPr>
        <p:txBody>
          <a:bodyPr wrap="square" lIns="0" tIns="43815" rIns="0" bIns="0" rtlCol="0" vert="horz">
            <a:spAutoFit/>
          </a:bodyPr>
          <a:lstStyle/>
          <a:p>
            <a:pPr marL="85725">
              <a:lnSpc>
                <a:spcPct val="100000"/>
              </a:lnSpc>
              <a:spcBef>
                <a:spcPts val="345"/>
              </a:spcBef>
              <a:tabLst>
                <a:tab pos="433070" algn="l"/>
              </a:tabLst>
            </a:pPr>
            <a:r>
              <a:rPr dirty="0" sz="1350" spc="65">
                <a:latin typeface="Lucida Sans Unicode"/>
                <a:cs typeface="Lucida Sans Unicode"/>
              </a:rPr>
              <a:t>▶</a:t>
            </a:r>
            <a:r>
              <a:rPr dirty="0" sz="1350">
                <a:latin typeface="Lucida Sans Unicode"/>
                <a:cs typeface="Lucida Sans Unicode"/>
              </a:rPr>
              <a:t>	</a:t>
            </a:r>
            <a:r>
              <a:rPr dirty="0" sz="1350" spc="-10">
                <a:latin typeface="Calibri"/>
                <a:cs typeface="Calibri"/>
              </a:rPr>
              <a:t>Yetkilendirilmiş</a:t>
            </a:r>
            <a:r>
              <a:rPr dirty="0" sz="1350" spc="330">
                <a:latin typeface="Calibri"/>
                <a:cs typeface="Calibri"/>
              </a:rPr>
              <a:t> </a:t>
            </a:r>
            <a:r>
              <a:rPr dirty="0" sz="1350">
                <a:latin typeface="Calibri"/>
                <a:cs typeface="Calibri"/>
              </a:rPr>
              <a:t>Yükümlü</a:t>
            </a:r>
            <a:r>
              <a:rPr dirty="0" sz="1350" spc="100">
                <a:latin typeface="Calibri"/>
                <a:cs typeface="Calibri"/>
              </a:rPr>
              <a:t> </a:t>
            </a:r>
            <a:r>
              <a:rPr dirty="0" sz="1350">
                <a:latin typeface="Calibri"/>
                <a:cs typeface="Calibri"/>
              </a:rPr>
              <a:t>Sertifikası</a:t>
            </a:r>
            <a:r>
              <a:rPr dirty="0" sz="1350" spc="135">
                <a:latin typeface="Calibri"/>
                <a:cs typeface="Calibri"/>
              </a:rPr>
              <a:t> </a:t>
            </a:r>
            <a:r>
              <a:rPr dirty="0" sz="1350">
                <a:latin typeface="Calibri"/>
                <a:cs typeface="Calibri"/>
              </a:rPr>
              <a:t>veya</a:t>
            </a:r>
            <a:r>
              <a:rPr dirty="0" sz="1350" spc="-40">
                <a:latin typeface="Calibri"/>
                <a:cs typeface="Calibri"/>
              </a:rPr>
              <a:t> </a:t>
            </a:r>
            <a:r>
              <a:rPr dirty="0" sz="1350">
                <a:latin typeface="Calibri"/>
                <a:cs typeface="Calibri"/>
              </a:rPr>
              <a:t>Onaylanmış</a:t>
            </a:r>
            <a:r>
              <a:rPr dirty="0" sz="1350" spc="130">
                <a:latin typeface="Calibri"/>
                <a:cs typeface="Calibri"/>
              </a:rPr>
              <a:t> </a:t>
            </a:r>
            <a:r>
              <a:rPr dirty="0" sz="1350">
                <a:latin typeface="Calibri"/>
                <a:cs typeface="Calibri"/>
              </a:rPr>
              <a:t>Kişi</a:t>
            </a:r>
            <a:r>
              <a:rPr dirty="0" sz="1350" spc="75">
                <a:latin typeface="Calibri"/>
                <a:cs typeface="Calibri"/>
              </a:rPr>
              <a:t> </a:t>
            </a:r>
            <a:r>
              <a:rPr dirty="0" sz="1350">
                <a:latin typeface="Calibri"/>
                <a:cs typeface="Calibri"/>
              </a:rPr>
              <a:t>Statü</a:t>
            </a:r>
            <a:r>
              <a:rPr dirty="0" sz="1350" spc="100">
                <a:latin typeface="Calibri"/>
                <a:cs typeface="Calibri"/>
              </a:rPr>
              <a:t> </a:t>
            </a:r>
            <a:r>
              <a:rPr dirty="0" sz="1350">
                <a:latin typeface="Calibri"/>
                <a:cs typeface="Calibri"/>
              </a:rPr>
              <a:t>Belgesi</a:t>
            </a:r>
            <a:r>
              <a:rPr dirty="0" sz="1350" spc="140">
                <a:latin typeface="Calibri"/>
                <a:cs typeface="Calibri"/>
              </a:rPr>
              <a:t> </a:t>
            </a:r>
            <a:r>
              <a:rPr dirty="0" sz="1350">
                <a:latin typeface="Calibri"/>
                <a:cs typeface="Calibri"/>
              </a:rPr>
              <a:t>(OKS)</a:t>
            </a:r>
            <a:r>
              <a:rPr dirty="0" sz="1350" spc="240">
                <a:latin typeface="Calibri"/>
                <a:cs typeface="Calibri"/>
              </a:rPr>
              <a:t> </a:t>
            </a:r>
            <a:r>
              <a:rPr dirty="0" sz="1350">
                <a:latin typeface="Calibri"/>
                <a:cs typeface="Calibri"/>
              </a:rPr>
              <a:t>sahibi</a:t>
            </a:r>
            <a:r>
              <a:rPr dirty="0" sz="1350" spc="80">
                <a:latin typeface="Calibri"/>
                <a:cs typeface="Calibri"/>
              </a:rPr>
              <a:t> </a:t>
            </a:r>
            <a:r>
              <a:rPr dirty="0" sz="1350" spc="-10">
                <a:latin typeface="Calibri"/>
                <a:cs typeface="Calibri"/>
              </a:rPr>
              <a:t>imalatçı-</a:t>
            </a:r>
            <a:r>
              <a:rPr dirty="0" sz="1350">
                <a:latin typeface="Calibri"/>
                <a:cs typeface="Calibri"/>
              </a:rPr>
              <a:t>ihracatçı</a:t>
            </a:r>
            <a:r>
              <a:rPr dirty="0" sz="1350" spc="270">
                <a:latin typeface="Calibri"/>
                <a:cs typeface="Calibri"/>
              </a:rPr>
              <a:t> </a:t>
            </a:r>
            <a:r>
              <a:rPr dirty="0" sz="1350">
                <a:latin typeface="Calibri"/>
                <a:cs typeface="Calibri"/>
              </a:rPr>
              <a:t>firmalar</a:t>
            </a:r>
            <a:r>
              <a:rPr dirty="0" sz="1350" spc="125">
                <a:latin typeface="Calibri"/>
                <a:cs typeface="Calibri"/>
              </a:rPr>
              <a:t> </a:t>
            </a:r>
            <a:r>
              <a:rPr dirty="0" sz="1350" spc="-50">
                <a:latin typeface="Calibri"/>
                <a:cs typeface="Calibri"/>
              </a:rPr>
              <a:t>(</a:t>
            </a:r>
            <a:endParaRPr sz="1350">
              <a:latin typeface="Calibri"/>
              <a:cs typeface="Calibri"/>
            </a:endParaRPr>
          </a:p>
          <a:p>
            <a:pPr marL="542925" marR="5230495">
              <a:lnSpc>
                <a:spcPts val="2600"/>
              </a:lnSpc>
              <a:spcBef>
                <a:spcPts val="244"/>
              </a:spcBef>
            </a:pPr>
            <a:r>
              <a:rPr dirty="0" sz="1350">
                <a:latin typeface="Calibri"/>
                <a:cs typeface="Calibri"/>
              </a:rPr>
              <a:t>İhracatı&gt;</a:t>
            </a:r>
            <a:r>
              <a:rPr dirty="0" sz="1350" spc="30">
                <a:latin typeface="Calibri"/>
                <a:cs typeface="Calibri"/>
              </a:rPr>
              <a:t> </a:t>
            </a:r>
            <a:r>
              <a:rPr dirty="0" sz="1350">
                <a:latin typeface="Calibri"/>
                <a:cs typeface="Calibri"/>
              </a:rPr>
              <a:t>25</a:t>
            </a:r>
            <a:r>
              <a:rPr dirty="0" sz="1350" spc="20">
                <a:latin typeface="Calibri"/>
                <a:cs typeface="Calibri"/>
              </a:rPr>
              <a:t> </a:t>
            </a:r>
            <a:r>
              <a:rPr dirty="0" sz="1350">
                <a:latin typeface="Calibri"/>
                <a:cs typeface="Calibri"/>
              </a:rPr>
              <a:t>milyon</a:t>
            </a:r>
            <a:r>
              <a:rPr dirty="0" sz="1350" spc="140">
                <a:latin typeface="Calibri"/>
                <a:cs typeface="Calibri"/>
              </a:rPr>
              <a:t> </a:t>
            </a:r>
            <a:r>
              <a:rPr dirty="0" sz="1350">
                <a:latin typeface="Calibri"/>
                <a:cs typeface="Calibri"/>
              </a:rPr>
              <a:t>$</a:t>
            </a:r>
            <a:r>
              <a:rPr dirty="0" sz="1350" spc="90">
                <a:latin typeface="Calibri"/>
                <a:cs typeface="Calibri"/>
              </a:rPr>
              <a:t> </a:t>
            </a:r>
            <a:r>
              <a:rPr dirty="0" sz="1350">
                <a:latin typeface="Calibri"/>
                <a:cs typeface="Calibri"/>
              </a:rPr>
              <a:t>ise</a:t>
            </a:r>
            <a:r>
              <a:rPr dirty="0" sz="1350" spc="65">
                <a:latin typeface="Calibri"/>
                <a:cs typeface="Calibri"/>
              </a:rPr>
              <a:t> </a:t>
            </a:r>
            <a:r>
              <a:rPr dirty="0" sz="1350" spc="-20" b="1">
                <a:latin typeface="Calibri"/>
                <a:cs typeface="Calibri"/>
              </a:rPr>
              <a:t>%1’i</a:t>
            </a:r>
            <a:r>
              <a:rPr dirty="0" sz="1350" spc="-20">
                <a:latin typeface="Calibri"/>
                <a:cs typeface="Calibri"/>
              </a:rPr>
              <a:t>, </a:t>
            </a:r>
            <a:r>
              <a:rPr dirty="0" sz="1350">
                <a:latin typeface="Calibri"/>
                <a:cs typeface="Calibri"/>
              </a:rPr>
              <a:t>25&gt;ihracat&gt;5</a:t>
            </a:r>
            <a:r>
              <a:rPr dirty="0" sz="1350" spc="204">
                <a:latin typeface="Calibri"/>
                <a:cs typeface="Calibri"/>
              </a:rPr>
              <a:t> </a:t>
            </a:r>
            <a:r>
              <a:rPr dirty="0" sz="1350">
                <a:latin typeface="Calibri"/>
                <a:cs typeface="Calibri"/>
              </a:rPr>
              <a:t>milyon</a:t>
            </a:r>
            <a:r>
              <a:rPr dirty="0" sz="1350" spc="114">
                <a:latin typeface="Calibri"/>
                <a:cs typeface="Calibri"/>
              </a:rPr>
              <a:t> </a:t>
            </a:r>
            <a:r>
              <a:rPr dirty="0" sz="1350">
                <a:latin typeface="Calibri"/>
                <a:cs typeface="Calibri"/>
              </a:rPr>
              <a:t>dolar</a:t>
            </a:r>
            <a:r>
              <a:rPr dirty="0" sz="1350" spc="70">
                <a:latin typeface="Calibri"/>
                <a:cs typeface="Calibri"/>
              </a:rPr>
              <a:t> </a:t>
            </a:r>
            <a:r>
              <a:rPr dirty="0" sz="1350">
                <a:latin typeface="Calibri"/>
                <a:cs typeface="Calibri"/>
              </a:rPr>
              <a:t>ise</a:t>
            </a:r>
            <a:r>
              <a:rPr dirty="0" sz="1350" spc="35">
                <a:latin typeface="Calibri"/>
                <a:cs typeface="Calibri"/>
              </a:rPr>
              <a:t> </a:t>
            </a:r>
            <a:r>
              <a:rPr dirty="0" sz="1350" b="1">
                <a:latin typeface="Calibri"/>
                <a:cs typeface="Calibri"/>
              </a:rPr>
              <a:t>%5’i</a:t>
            </a:r>
            <a:r>
              <a:rPr dirty="0" sz="1350" spc="75" b="1">
                <a:latin typeface="Calibri"/>
                <a:cs typeface="Calibri"/>
              </a:rPr>
              <a:t> </a:t>
            </a:r>
            <a:r>
              <a:rPr dirty="0" sz="1350" spc="-25">
                <a:latin typeface="Calibri"/>
                <a:cs typeface="Calibri"/>
              </a:rPr>
              <a:t>ve</a:t>
            </a:r>
            <a:endParaRPr sz="1350">
              <a:latin typeface="Calibri"/>
              <a:cs typeface="Calibri"/>
            </a:endParaRPr>
          </a:p>
          <a:p>
            <a:pPr marL="1000760">
              <a:lnSpc>
                <a:spcPct val="100000"/>
              </a:lnSpc>
              <a:spcBef>
                <a:spcPts val="720"/>
              </a:spcBef>
            </a:pPr>
            <a:r>
              <a:rPr dirty="0" sz="1350">
                <a:latin typeface="Calibri"/>
                <a:cs typeface="Calibri"/>
              </a:rPr>
              <a:t>OKS</a:t>
            </a:r>
            <a:r>
              <a:rPr dirty="0" sz="1350" spc="-10">
                <a:latin typeface="Calibri"/>
                <a:cs typeface="Calibri"/>
              </a:rPr>
              <a:t> </a:t>
            </a:r>
            <a:r>
              <a:rPr dirty="0" sz="1350">
                <a:latin typeface="Calibri"/>
                <a:cs typeface="Calibri"/>
              </a:rPr>
              <a:t>sahibi</a:t>
            </a:r>
            <a:r>
              <a:rPr dirty="0" sz="1350" spc="95">
                <a:latin typeface="Calibri"/>
                <a:cs typeface="Calibri"/>
              </a:rPr>
              <a:t> </a:t>
            </a:r>
            <a:r>
              <a:rPr dirty="0" sz="1350">
                <a:latin typeface="Calibri"/>
                <a:cs typeface="Calibri"/>
              </a:rPr>
              <a:t>firmalar</a:t>
            </a:r>
            <a:r>
              <a:rPr dirty="0" sz="1350" spc="160">
                <a:latin typeface="Calibri"/>
                <a:cs typeface="Calibri"/>
              </a:rPr>
              <a:t> </a:t>
            </a:r>
            <a:r>
              <a:rPr dirty="0" sz="1350" spc="-10" b="1">
                <a:latin typeface="Calibri"/>
                <a:cs typeface="Calibri"/>
              </a:rPr>
              <a:t>%10’,u</a:t>
            </a:r>
            <a:r>
              <a:rPr dirty="0" sz="1350" spc="-10">
                <a:latin typeface="Calibri"/>
                <a:cs typeface="Calibri"/>
              </a:rPr>
              <a:t>)</a:t>
            </a:r>
            <a:endParaRPr sz="1350">
              <a:latin typeface="Calibri"/>
              <a:cs typeface="Calibri"/>
            </a:endParaRPr>
          </a:p>
          <a:p>
            <a:pPr marL="85725">
              <a:lnSpc>
                <a:spcPct val="100000"/>
              </a:lnSpc>
              <a:spcBef>
                <a:spcPts val="975"/>
              </a:spcBef>
              <a:tabLst>
                <a:tab pos="433070" algn="l"/>
              </a:tabLst>
            </a:pPr>
            <a:r>
              <a:rPr dirty="0" sz="1350" spc="75">
                <a:latin typeface="Lucida Sans Unicode"/>
                <a:cs typeface="Lucida Sans Unicode"/>
              </a:rPr>
              <a:t>▶</a:t>
            </a:r>
            <a:r>
              <a:rPr dirty="0" sz="1350">
                <a:latin typeface="Lucida Sans Unicode"/>
                <a:cs typeface="Lucida Sans Unicode"/>
              </a:rPr>
              <a:t>	</a:t>
            </a:r>
            <a:r>
              <a:rPr dirty="0" sz="1350">
                <a:latin typeface="Calibri"/>
                <a:cs typeface="Calibri"/>
              </a:rPr>
              <a:t>DTSŞ</a:t>
            </a:r>
            <a:r>
              <a:rPr dirty="0" sz="1350" spc="-15">
                <a:latin typeface="Calibri"/>
                <a:cs typeface="Calibri"/>
              </a:rPr>
              <a:t> </a:t>
            </a:r>
            <a:r>
              <a:rPr dirty="0" sz="1350">
                <a:latin typeface="Calibri"/>
                <a:cs typeface="Calibri"/>
              </a:rPr>
              <a:t>ve</a:t>
            </a:r>
            <a:r>
              <a:rPr dirty="0" sz="1350" spc="15">
                <a:latin typeface="Calibri"/>
                <a:cs typeface="Calibri"/>
              </a:rPr>
              <a:t> </a:t>
            </a:r>
            <a:r>
              <a:rPr dirty="0" sz="1350">
                <a:latin typeface="Calibri"/>
                <a:cs typeface="Calibri"/>
              </a:rPr>
              <a:t>SDTŞ</a:t>
            </a:r>
            <a:r>
              <a:rPr dirty="0" sz="1350" spc="-10">
                <a:latin typeface="Calibri"/>
                <a:cs typeface="Calibri"/>
              </a:rPr>
              <a:t> </a:t>
            </a:r>
            <a:r>
              <a:rPr dirty="0" sz="1350">
                <a:latin typeface="Calibri"/>
                <a:cs typeface="Calibri"/>
              </a:rPr>
              <a:t>için</a:t>
            </a:r>
            <a:r>
              <a:rPr dirty="0" sz="1350" spc="120">
                <a:latin typeface="Calibri"/>
                <a:cs typeface="Calibri"/>
              </a:rPr>
              <a:t> </a:t>
            </a:r>
            <a:r>
              <a:rPr dirty="0" sz="1350">
                <a:latin typeface="Calibri"/>
                <a:cs typeface="Calibri"/>
              </a:rPr>
              <a:t>bir</a:t>
            </a:r>
            <a:r>
              <a:rPr dirty="0" sz="1350" spc="70">
                <a:latin typeface="Calibri"/>
                <a:cs typeface="Calibri"/>
              </a:rPr>
              <a:t> </a:t>
            </a:r>
            <a:r>
              <a:rPr dirty="0" sz="1350">
                <a:latin typeface="Calibri"/>
                <a:cs typeface="Calibri"/>
              </a:rPr>
              <a:t>önceki</a:t>
            </a:r>
            <a:r>
              <a:rPr dirty="0" sz="1350" spc="85">
                <a:latin typeface="Calibri"/>
                <a:cs typeface="Calibri"/>
              </a:rPr>
              <a:t> </a:t>
            </a:r>
            <a:r>
              <a:rPr dirty="0" sz="1350">
                <a:latin typeface="Calibri"/>
                <a:cs typeface="Calibri"/>
              </a:rPr>
              <a:t>yıl</a:t>
            </a:r>
            <a:r>
              <a:rPr dirty="0" sz="1350" spc="20">
                <a:latin typeface="Calibri"/>
                <a:cs typeface="Calibri"/>
              </a:rPr>
              <a:t> </a:t>
            </a:r>
            <a:r>
              <a:rPr dirty="0" sz="1350">
                <a:latin typeface="Calibri"/>
                <a:cs typeface="Calibri"/>
              </a:rPr>
              <a:t>ihracatı</a:t>
            </a:r>
            <a:r>
              <a:rPr dirty="0" sz="1350" spc="90">
                <a:latin typeface="Calibri"/>
                <a:cs typeface="Calibri"/>
              </a:rPr>
              <a:t> </a:t>
            </a:r>
            <a:r>
              <a:rPr dirty="0" sz="1350">
                <a:latin typeface="Calibri"/>
                <a:cs typeface="Calibri"/>
              </a:rPr>
              <a:t>kadar</a:t>
            </a:r>
            <a:r>
              <a:rPr dirty="0" sz="1350" spc="65">
                <a:latin typeface="Calibri"/>
                <a:cs typeface="Calibri"/>
              </a:rPr>
              <a:t> </a:t>
            </a:r>
            <a:r>
              <a:rPr dirty="0" sz="1350">
                <a:latin typeface="Calibri"/>
                <a:cs typeface="Calibri"/>
              </a:rPr>
              <a:t>DİR</a:t>
            </a:r>
            <a:r>
              <a:rPr dirty="0" sz="1350" spc="-45">
                <a:latin typeface="Calibri"/>
                <a:cs typeface="Calibri"/>
              </a:rPr>
              <a:t> </a:t>
            </a:r>
            <a:r>
              <a:rPr dirty="0" sz="1350">
                <a:latin typeface="Calibri"/>
                <a:cs typeface="Calibri"/>
              </a:rPr>
              <a:t>kapsamında</a:t>
            </a:r>
            <a:r>
              <a:rPr dirty="0" sz="1350" spc="105">
                <a:latin typeface="Calibri"/>
                <a:cs typeface="Calibri"/>
              </a:rPr>
              <a:t> </a:t>
            </a:r>
            <a:r>
              <a:rPr dirty="0" sz="1350">
                <a:latin typeface="Calibri"/>
                <a:cs typeface="Calibri"/>
              </a:rPr>
              <a:t>yapacakları</a:t>
            </a:r>
            <a:r>
              <a:rPr dirty="0" sz="1350" spc="90">
                <a:latin typeface="Calibri"/>
                <a:cs typeface="Calibri"/>
              </a:rPr>
              <a:t> </a:t>
            </a:r>
            <a:r>
              <a:rPr dirty="0" sz="1350">
                <a:latin typeface="Calibri"/>
                <a:cs typeface="Calibri"/>
              </a:rPr>
              <a:t>ithalatta,</a:t>
            </a:r>
            <a:r>
              <a:rPr dirty="0" sz="1350" spc="270">
                <a:latin typeface="Calibri"/>
                <a:cs typeface="Calibri"/>
              </a:rPr>
              <a:t> </a:t>
            </a:r>
            <a:r>
              <a:rPr dirty="0" sz="1350">
                <a:latin typeface="Calibri"/>
                <a:cs typeface="Calibri"/>
              </a:rPr>
              <a:t>bu</a:t>
            </a:r>
            <a:r>
              <a:rPr dirty="0" sz="1350" spc="45">
                <a:latin typeface="Calibri"/>
                <a:cs typeface="Calibri"/>
              </a:rPr>
              <a:t> </a:t>
            </a:r>
            <a:r>
              <a:rPr dirty="0" sz="1350">
                <a:latin typeface="Calibri"/>
                <a:cs typeface="Calibri"/>
              </a:rPr>
              <a:t>ithalattan</a:t>
            </a:r>
            <a:r>
              <a:rPr dirty="0" sz="1350" spc="250">
                <a:latin typeface="Calibri"/>
                <a:cs typeface="Calibri"/>
              </a:rPr>
              <a:t> </a:t>
            </a:r>
            <a:r>
              <a:rPr dirty="0" sz="1350" spc="-10">
                <a:latin typeface="Calibri"/>
                <a:cs typeface="Calibri"/>
              </a:rPr>
              <a:t>doğan</a:t>
            </a:r>
            <a:endParaRPr sz="1350">
              <a:latin typeface="Calibri"/>
              <a:cs typeface="Calibri"/>
            </a:endParaRPr>
          </a:p>
          <a:p>
            <a:pPr marL="433070">
              <a:lnSpc>
                <a:spcPct val="100000"/>
              </a:lnSpc>
              <a:spcBef>
                <a:spcPts val="185"/>
              </a:spcBef>
            </a:pPr>
            <a:r>
              <a:rPr dirty="0" sz="1350">
                <a:latin typeface="Calibri"/>
                <a:cs typeface="Calibri"/>
              </a:rPr>
              <a:t>verginin</a:t>
            </a:r>
            <a:r>
              <a:rPr dirty="0" sz="1350" spc="110">
                <a:latin typeface="Calibri"/>
                <a:cs typeface="Calibri"/>
              </a:rPr>
              <a:t> </a:t>
            </a:r>
            <a:r>
              <a:rPr dirty="0" sz="1350" spc="-10" b="1">
                <a:latin typeface="Calibri"/>
                <a:cs typeface="Calibri"/>
              </a:rPr>
              <a:t>%10’u</a:t>
            </a:r>
            <a:endParaRPr sz="1350">
              <a:latin typeface="Calibri"/>
              <a:cs typeface="Calibri"/>
            </a:endParaRPr>
          </a:p>
          <a:p>
            <a:pPr marL="85725">
              <a:lnSpc>
                <a:spcPct val="100000"/>
              </a:lnSpc>
              <a:spcBef>
                <a:spcPts val="975"/>
              </a:spcBef>
            </a:pPr>
            <a:r>
              <a:rPr dirty="0" sz="1350">
                <a:latin typeface="Calibri"/>
                <a:cs typeface="Calibri"/>
              </a:rPr>
              <a:t>teminat</a:t>
            </a:r>
            <a:r>
              <a:rPr dirty="0" sz="1350" spc="120">
                <a:latin typeface="Calibri"/>
                <a:cs typeface="Calibri"/>
              </a:rPr>
              <a:t> </a:t>
            </a:r>
            <a:r>
              <a:rPr dirty="0" sz="1350">
                <a:latin typeface="Calibri"/>
                <a:cs typeface="Calibri"/>
              </a:rPr>
              <a:t>olarak</a:t>
            </a:r>
            <a:r>
              <a:rPr dirty="0" sz="1350" spc="100">
                <a:latin typeface="Calibri"/>
                <a:cs typeface="Calibri"/>
              </a:rPr>
              <a:t> </a:t>
            </a:r>
            <a:r>
              <a:rPr dirty="0" sz="1350">
                <a:latin typeface="Calibri"/>
                <a:cs typeface="Calibri"/>
              </a:rPr>
              <a:t>yatırıldığı</a:t>
            </a:r>
            <a:r>
              <a:rPr dirty="0" sz="1350" spc="120">
                <a:latin typeface="Calibri"/>
                <a:cs typeface="Calibri"/>
              </a:rPr>
              <a:t> </a:t>
            </a:r>
            <a:r>
              <a:rPr dirty="0" sz="1350">
                <a:latin typeface="Calibri"/>
                <a:cs typeface="Calibri"/>
              </a:rPr>
              <a:t>takdirde</a:t>
            </a:r>
            <a:r>
              <a:rPr dirty="0" sz="1350" spc="114">
                <a:latin typeface="Calibri"/>
                <a:cs typeface="Calibri"/>
              </a:rPr>
              <a:t> </a:t>
            </a:r>
            <a:r>
              <a:rPr dirty="0" sz="1350">
                <a:latin typeface="Calibri"/>
                <a:cs typeface="Calibri"/>
              </a:rPr>
              <a:t>gümrük</a:t>
            </a:r>
            <a:r>
              <a:rPr dirty="0" sz="1350" spc="40">
                <a:latin typeface="Calibri"/>
                <a:cs typeface="Calibri"/>
              </a:rPr>
              <a:t> </a:t>
            </a:r>
            <a:r>
              <a:rPr dirty="0" sz="1350">
                <a:latin typeface="Calibri"/>
                <a:cs typeface="Calibri"/>
              </a:rPr>
              <a:t>idaresince</a:t>
            </a:r>
            <a:r>
              <a:rPr dirty="0" sz="1350" spc="105">
                <a:latin typeface="Calibri"/>
                <a:cs typeface="Calibri"/>
              </a:rPr>
              <a:t> </a:t>
            </a:r>
            <a:r>
              <a:rPr dirty="0" sz="1350">
                <a:latin typeface="Calibri"/>
                <a:cs typeface="Calibri"/>
              </a:rPr>
              <a:t>ithalatın</a:t>
            </a:r>
            <a:r>
              <a:rPr dirty="0" sz="1350" spc="210">
                <a:latin typeface="Calibri"/>
                <a:cs typeface="Calibri"/>
              </a:rPr>
              <a:t> </a:t>
            </a:r>
            <a:r>
              <a:rPr dirty="0" sz="1350">
                <a:latin typeface="Calibri"/>
                <a:cs typeface="Calibri"/>
              </a:rPr>
              <a:t>gerçekleştirilmesine</a:t>
            </a:r>
            <a:r>
              <a:rPr dirty="0" sz="1350" spc="240">
                <a:latin typeface="Calibri"/>
                <a:cs typeface="Calibri"/>
              </a:rPr>
              <a:t> </a:t>
            </a:r>
            <a:r>
              <a:rPr dirty="0" sz="1350">
                <a:latin typeface="Calibri"/>
                <a:cs typeface="Calibri"/>
              </a:rPr>
              <a:t>izin</a:t>
            </a:r>
            <a:r>
              <a:rPr dirty="0" sz="1350" spc="20">
                <a:latin typeface="Calibri"/>
                <a:cs typeface="Calibri"/>
              </a:rPr>
              <a:t> </a:t>
            </a:r>
            <a:r>
              <a:rPr dirty="0" sz="1350" spc="-10">
                <a:latin typeface="Calibri"/>
                <a:cs typeface="Calibri"/>
              </a:rPr>
              <a:t>verilir.</a:t>
            </a:r>
            <a:endParaRPr sz="135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273849" rIns="0" bIns="0" rtlCol="0" vert="horz">
            <a:spAutoFit/>
          </a:bodyPr>
          <a:lstStyle/>
          <a:p>
            <a:pPr marL="2007870">
              <a:lnSpc>
                <a:spcPct val="100000"/>
              </a:lnSpc>
              <a:spcBef>
                <a:spcPts val="125"/>
              </a:spcBef>
            </a:pPr>
            <a:r>
              <a:rPr dirty="0" spc="-204"/>
              <a:t>GERİ</a:t>
            </a:r>
            <a:r>
              <a:rPr dirty="0" spc="10"/>
              <a:t> </a:t>
            </a:r>
            <a:r>
              <a:rPr dirty="0" spc="-25"/>
              <a:t>ÖDEME</a:t>
            </a:r>
            <a:r>
              <a:rPr dirty="0" spc="-130"/>
              <a:t> </a:t>
            </a:r>
            <a:r>
              <a:rPr dirty="0" spc="-320"/>
              <a:t>SİSTEMİ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719072" y="1764792"/>
            <a:ext cx="8892540" cy="1010412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2449576" y="1943798"/>
            <a:ext cx="7446009" cy="57531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dirty="0" sz="1800">
                <a:solidFill>
                  <a:srgbClr val="FFFFFF"/>
                </a:solidFill>
                <a:latin typeface="Arial"/>
                <a:cs typeface="Arial"/>
              </a:rPr>
              <a:t>İthalat</a:t>
            </a:r>
            <a:r>
              <a:rPr dirty="0" sz="1800" spc="2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FFFFFF"/>
                </a:solidFill>
                <a:latin typeface="Arial"/>
                <a:cs typeface="Arial"/>
              </a:rPr>
              <a:t>sırasında</a:t>
            </a:r>
            <a:r>
              <a:rPr dirty="0" sz="1800" spc="10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FFFFFF"/>
                </a:solidFill>
                <a:latin typeface="Arial"/>
                <a:cs typeface="Arial"/>
              </a:rPr>
              <a:t>gümrük</a:t>
            </a:r>
            <a:r>
              <a:rPr dirty="0" sz="1800" spc="-9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FFFFFF"/>
                </a:solidFill>
                <a:latin typeface="Arial"/>
                <a:cs typeface="Arial"/>
              </a:rPr>
              <a:t>vergisi,</a:t>
            </a:r>
            <a:r>
              <a:rPr dirty="0" sz="1800" spc="2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FFFFFF"/>
                </a:solidFill>
                <a:latin typeface="Arial"/>
                <a:cs typeface="Arial"/>
              </a:rPr>
              <a:t>fon,</a:t>
            </a:r>
            <a:r>
              <a:rPr dirty="0" sz="1800" spc="2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FFFFFF"/>
                </a:solidFill>
                <a:latin typeface="Arial"/>
                <a:cs typeface="Arial"/>
              </a:rPr>
              <a:t>KDV</a:t>
            </a:r>
            <a:r>
              <a:rPr dirty="0" sz="1800" spc="-3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FFFFFF"/>
                </a:solidFill>
                <a:latin typeface="Arial"/>
                <a:cs typeface="Arial"/>
              </a:rPr>
              <a:t>gibi</a:t>
            </a:r>
            <a:r>
              <a:rPr dirty="0" sz="1800" spc="-2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FFFFFF"/>
                </a:solidFill>
                <a:latin typeface="Arial"/>
                <a:cs typeface="Arial"/>
              </a:rPr>
              <a:t>yükümlülüklerin</a:t>
            </a:r>
            <a:r>
              <a:rPr dirty="0" sz="1800" spc="-19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800" spc="-10">
                <a:solidFill>
                  <a:srgbClr val="FFFFFF"/>
                </a:solidFill>
                <a:latin typeface="Arial"/>
                <a:cs typeface="Arial"/>
              </a:rPr>
              <a:t>ödenmesi;</a:t>
            </a:r>
            <a:endParaRPr sz="1800">
              <a:latin typeface="Arial"/>
              <a:cs typeface="Arial"/>
            </a:endParaRPr>
          </a:p>
          <a:p>
            <a:pPr algn="ctr">
              <a:lnSpc>
                <a:spcPct val="100000"/>
              </a:lnSpc>
              <a:spcBef>
                <a:spcPts val="5"/>
              </a:spcBef>
            </a:pPr>
            <a:r>
              <a:rPr dirty="0" sz="1800">
                <a:solidFill>
                  <a:srgbClr val="FFFFFF"/>
                </a:solidFill>
                <a:latin typeface="Arial"/>
                <a:cs typeface="Arial"/>
              </a:rPr>
              <a:t>ihracatı</a:t>
            </a:r>
            <a:r>
              <a:rPr dirty="0" sz="1800" spc="-4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FFFFFF"/>
                </a:solidFill>
                <a:latin typeface="Arial"/>
                <a:cs typeface="Arial"/>
              </a:rPr>
              <a:t>müteakip</a:t>
            </a:r>
            <a:r>
              <a:rPr dirty="0" sz="1800" spc="-18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FFFFFF"/>
                </a:solidFill>
                <a:latin typeface="Arial"/>
                <a:cs typeface="Arial"/>
              </a:rPr>
              <a:t>ödenen</a:t>
            </a:r>
            <a:r>
              <a:rPr dirty="0" sz="1800" spc="4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FFFFFF"/>
                </a:solidFill>
                <a:latin typeface="Arial"/>
                <a:cs typeface="Arial"/>
              </a:rPr>
              <a:t>meblağın</a:t>
            </a:r>
            <a:r>
              <a:rPr dirty="0" sz="1800" spc="-11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FFFFFF"/>
                </a:solidFill>
                <a:latin typeface="Arial"/>
                <a:cs typeface="Arial"/>
              </a:rPr>
              <a:t>geri</a:t>
            </a:r>
            <a:r>
              <a:rPr dirty="0" sz="1800" spc="8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800" spc="-10">
                <a:solidFill>
                  <a:srgbClr val="FFFFFF"/>
                </a:solidFill>
                <a:latin typeface="Arial"/>
                <a:cs typeface="Arial"/>
              </a:rPr>
              <a:t>alınmasıdır.</a:t>
            </a:r>
            <a:endParaRPr sz="1800">
              <a:latin typeface="Arial"/>
              <a:cs typeface="Arial"/>
            </a:endParaRPr>
          </a:p>
        </p:txBody>
      </p:sp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717294" y="2854015"/>
            <a:ext cx="8370315" cy="3008939"/>
          </a:xfrm>
          <a:prstGeom prst="rect">
            <a:avLst/>
          </a:prstGeom>
        </p:spPr>
      </p:pic>
      <p:sp>
        <p:nvSpPr>
          <p:cNvPr id="6" name="object 6"/>
          <p:cNvSpPr txBox="1"/>
          <p:nvPr/>
        </p:nvSpPr>
        <p:spPr>
          <a:xfrm>
            <a:off x="4081907" y="3513137"/>
            <a:ext cx="753110" cy="234315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1350" spc="-10" b="1">
                <a:solidFill>
                  <a:srgbClr val="44536A"/>
                </a:solidFill>
                <a:latin typeface="Arial"/>
                <a:cs typeface="Arial"/>
              </a:rPr>
              <a:t>İTHALAT</a:t>
            </a:r>
            <a:endParaRPr sz="135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890522" y="3406203"/>
            <a:ext cx="1097280" cy="445134"/>
          </a:xfrm>
          <a:prstGeom prst="rect">
            <a:avLst/>
          </a:prstGeom>
        </p:spPr>
        <p:txBody>
          <a:bodyPr wrap="square" lIns="0" tIns="10160" rIns="0" bIns="0" rtlCol="0" vert="horz">
            <a:spAutoFit/>
          </a:bodyPr>
          <a:lstStyle/>
          <a:p>
            <a:pPr marL="12700" marR="5080" indent="228600">
              <a:lnSpc>
                <a:spcPct val="102400"/>
              </a:lnSpc>
              <a:spcBef>
                <a:spcPts val="80"/>
              </a:spcBef>
            </a:pPr>
            <a:r>
              <a:rPr dirty="0" sz="1350" spc="-10" b="1">
                <a:solidFill>
                  <a:srgbClr val="44536A"/>
                </a:solidFill>
                <a:latin typeface="Arial"/>
                <a:cs typeface="Arial"/>
              </a:rPr>
              <a:t>BELGE BAŞLANGICI</a:t>
            </a:r>
            <a:endParaRPr sz="135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7135114" y="3513137"/>
            <a:ext cx="693420" cy="234315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1350" spc="-10" b="1">
                <a:solidFill>
                  <a:srgbClr val="44536A"/>
                </a:solidFill>
                <a:latin typeface="Arial"/>
                <a:cs typeface="Arial"/>
              </a:rPr>
              <a:t>ÜRETİM</a:t>
            </a:r>
            <a:endParaRPr sz="135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8966454" y="3513137"/>
            <a:ext cx="772160" cy="234315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1350" spc="-30" b="1">
                <a:solidFill>
                  <a:srgbClr val="44536A"/>
                </a:solidFill>
                <a:latin typeface="Arial"/>
                <a:cs typeface="Arial"/>
              </a:rPr>
              <a:t>İHRACAT</a:t>
            </a:r>
            <a:endParaRPr sz="135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8920733" y="4436681"/>
            <a:ext cx="891540" cy="445134"/>
          </a:xfrm>
          <a:prstGeom prst="rect">
            <a:avLst/>
          </a:prstGeom>
        </p:spPr>
        <p:txBody>
          <a:bodyPr wrap="square" lIns="0" tIns="10160" rIns="0" bIns="0" rtlCol="0" vert="horz">
            <a:spAutoFit/>
          </a:bodyPr>
          <a:lstStyle/>
          <a:p>
            <a:pPr marL="12700" marR="5080" indent="118745">
              <a:lnSpc>
                <a:spcPct val="102299"/>
              </a:lnSpc>
              <a:spcBef>
                <a:spcPts val="80"/>
              </a:spcBef>
            </a:pPr>
            <a:r>
              <a:rPr dirty="0" sz="1350" spc="-10" b="1">
                <a:solidFill>
                  <a:srgbClr val="44536A"/>
                </a:solidFill>
                <a:latin typeface="Arial"/>
                <a:cs typeface="Arial"/>
              </a:rPr>
              <a:t>BELGE KAPATMA</a:t>
            </a:r>
            <a:endParaRPr sz="135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8755506" y="5573648"/>
            <a:ext cx="1207135" cy="234315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1350" b="1">
                <a:solidFill>
                  <a:srgbClr val="FFFFFF"/>
                </a:solidFill>
                <a:latin typeface="Arial"/>
                <a:cs typeface="Arial"/>
              </a:rPr>
              <a:t>VERGİ</a:t>
            </a:r>
            <a:r>
              <a:rPr dirty="0" sz="1350" spc="14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350" spc="-10" b="1">
                <a:solidFill>
                  <a:srgbClr val="FFFFFF"/>
                </a:solidFill>
                <a:latin typeface="Arial"/>
                <a:cs typeface="Arial"/>
              </a:rPr>
              <a:t>İADESİ</a:t>
            </a:r>
            <a:endParaRPr sz="135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5089652" y="4612894"/>
            <a:ext cx="1789430" cy="255904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1500" spc="-25" b="1">
                <a:solidFill>
                  <a:srgbClr val="FFFFFF"/>
                </a:solidFill>
                <a:latin typeface="Verdana"/>
                <a:cs typeface="Verdana"/>
              </a:rPr>
              <a:t>VERGİ-KDV-FON</a:t>
            </a:r>
            <a:endParaRPr sz="1500">
              <a:latin typeface="Verdana"/>
              <a:cs typeface="Verdana"/>
            </a:endParaRPr>
          </a:p>
        </p:txBody>
      </p:sp>
      <p:pic>
        <p:nvPicPr>
          <p:cNvPr id="13" name="object 13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746504" y="5276088"/>
            <a:ext cx="6341364" cy="1175004"/>
          </a:xfrm>
          <a:prstGeom prst="rect">
            <a:avLst/>
          </a:prstGeom>
        </p:spPr>
      </p:pic>
      <p:sp>
        <p:nvSpPr>
          <p:cNvPr id="14" name="object 14"/>
          <p:cNvSpPr txBox="1"/>
          <p:nvPr/>
        </p:nvSpPr>
        <p:spPr>
          <a:xfrm>
            <a:off x="3473322" y="5594146"/>
            <a:ext cx="669925" cy="267335"/>
          </a:xfrm>
          <a:prstGeom prst="rect">
            <a:avLst/>
          </a:prstGeom>
        </p:spPr>
        <p:txBody>
          <a:bodyPr wrap="square" lIns="0" tIns="1714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dirty="0" sz="1550" spc="-10">
                <a:solidFill>
                  <a:srgbClr val="F1F1F1"/>
                </a:solidFill>
                <a:latin typeface="Calibri"/>
                <a:cs typeface="Calibri"/>
              </a:rPr>
              <a:t>Sistemi,</a:t>
            </a:r>
            <a:endParaRPr sz="1550">
              <a:latin typeface="Calibri"/>
              <a:cs typeface="Calibr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4370070" y="5594146"/>
            <a:ext cx="1009650" cy="267335"/>
          </a:xfrm>
          <a:prstGeom prst="rect">
            <a:avLst/>
          </a:prstGeom>
        </p:spPr>
        <p:txBody>
          <a:bodyPr wrap="square" lIns="0" tIns="1714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dirty="0" sz="1550" spc="-10">
                <a:solidFill>
                  <a:srgbClr val="F1F1F1"/>
                </a:solidFill>
                <a:latin typeface="Calibri"/>
                <a:cs typeface="Calibri"/>
              </a:rPr>
              <a:t>firmalarımız</a:t>
            </a:r>
            <a:endParaRPr sz="1550">
              <a:latin typeface="Calibri"/>
              <a:cs typeface="Calibri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5614670" y="5594146"/>
            <a:ext cx="871855" cy="267335"/>
          </a:xfrm>
          <a:prstGeom prst="rect">
            <a:avLst/>
          </a:prstGeom>
        </p:spPr>
        <p:txBody>
          <a:bodyPr wrap="square" lIns="0" tIns="1714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dirty="0" sz="1550" spc="-10">
                <a:solidFill>
                  <a:srgbClr val="F1F1F1"/>
                </a:solidFill>
                <a:latin typeface="Calibri"/>
                <a:cs typeface="Calibri"/>
              </a:rPr>
              <a:t>tarafından</a:t>
            </a:r>
            <a:endParaRPr sz="1550">
              <a:latin typeface="Calibri"/>
              <a:cs typeface="Calibri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6721982" y="5594146"/>
            <a:ext cx="405130" cy="267335"/>
          </a:xfrm>
          <a:prstGeom prst="rect">
            <a:avLst/>
          </a:prstGeom>
        </p:spPr>
        <p:txBody>
          <a:bodyPr wrap="square" lIns="0" tIns="1714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dirty="0" sz="1550" spc="-10">
                <a:solidFill>
                  <a:srgbClr val="F1F1F1"/>
                </a:solidFill>
                <a:latin typeface="Calibri"/>
                <a:cs typeface="Calibri"/>
              </a:rPr>
              <a:t>fazla</a:t>
            </a:r>
            <a:endParaRPr sz="1550">
              <a:latin typeface="Calibri"/>
              <a:cs typeface="Calibri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7362443" y="5594146"/>
            <a:ext cx="488315" cy="267335"/>
          </a:xfrm>
          <a:prstGeom prst="rect">
            <a:avLst/>
          </a:prstGeom>
        </p:spPr>
        <p:txBody>
          <a:bodyPr wrap="square" lIns="0" tIns="1714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dirty="0" sz="1550" spc="-10">
                <a:solidFill>
                  <a:srgbClr val="F1F1F1"/>
                </a:solidFill>
                <a:latin typeface="Calibri"/>
                <a:cs typeface="Calibri"/>
              </a:rPr>
              <a:t>tercih</a:t>
            </a:r>
            <a:endParaRPr sz="1550">
              <a:latin typeface="Calibri"/>
              <a:cs typeface="Calibri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1999869" y="5594146"/>
            <a:ext cx="1376045" cy="505459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 marR="5080">
              <a:lnSpc>
                <a:spcPct val="100800"/>
              </a:lnSpc>
              <a:spcBef>
                <a:spcPts val="120"/>
              </a:spcBef>
              <a:tabLst>
                <a:tab pos="616585" algn="l"/>
              </a:tabLst>
            </a:pPr>
            <a:r>
              <a:rPr dirty="0" sz="1550" spc="-20">
                <a:solidFill>
                  <a:srgbClr val="F1F1F1"/>
                </a:solidFill>
                <a:latin typeface="Calibri"/>
                <a:cs typeface="Calibri"/>
              </a:rPr>
              <a:t>Geri</a:t>
            </a:r>
            <a:r>
              <a:rPr dirty="0" sz="1550">
                <a:solidFill>
                  <a:srgbClr val="F1F1F1"/>
                </a:solidFill>
                <a:latin typeface="Calibri"/>
                <a:cs typeface="Calibri"/>
              </a:rPr>
              <a:t>	</a:t>
            </a:r>
            <a:r>
              <a:rPr dirty="0" sz="1550" spc="-20">
                <a:solidFill>
                  <a:srgbClr val="F1F1F1"/>
                </a:solidFill>
                <a:latin typeface="Calibri"/>
                <a:cs typeface="Calibri"/>
              </a:rPr>
              <a:t>Ödeme </a:t>
            </a:r>
            <a:r>
              <a:rPr dirty="0" sz="1550" spc="-10">
                <a:solidFill>
                  <a:srgbClr val="F1F1F1"/>
                </a:solidFill>
                <a:latin typeface="Calibri"/>
                <a:cs typeface="Calibri"/>
              </a:rPr>
              <a:t>edilmemektedir.</a:t>
            </a:r>
            <a:endParaRPr sz="155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315505" rIns="0" bIns="0" rtlCol="0" vert="horz">
            <a:spAutoFit/>
          </a:bodyPr>
          <a:lstStyle/>
          <a:p>
            <a:pPr marL="1528445">
              <a:lnSpc>
                <a:spcPct val="100000"/>
              </a:lnSpc>
              <a:spcBef>
                <a:spcPts val="125"/>
              </a:spcBef>
            </a:pPr>
            <a:r>
              <a:rPr dirty="0" spc="-490"/>
              <a:t>II</a:t>
            </a:r>
            <a:r>
              <a:rPr dirty="0"/>
              <a:t> -</a:t>
            </a:r>
            <a:r>
              <a:rPr dirty="0" spc="-165"/>
              <a:t> </a:t>
            </a:r>
            <a:r>
              <a:rPr dirty="0" spc="-300"/>
              <a:t>YURT</a:t>
            </a:r>
            <a:r>
              <a:rPr dirty="0" spc="35"/>
              <a:t> </a:t>
            </a:r>
            <a:r>
              <a:rPr dirty="0" spc="-229"/>
              <a:t>İÇİ</a:t>
            </a:r>
            <a:r>
              <a:rPr dirty="0" spc="10"/>
              <a:t> </a:t>
            </a:r>
            <a:r>
              <a:rPr dirty="0" spc="-135"/>
              <a:t>ALIM</a:t>
            </a:r>
            <a:r>
              <a:rPr dirty="0" spc="20"/>
              <a:t> </a:t>
            </a:r>
            <a:r>
              <a:rPr dirty="0" b="0">
                <a:latin typeface="Wingdings"/>
                <a:cs typeface="Wingdings"/>
              </a:rPr>
              <a:t></a:t>
            </a:r>
            <a:r>
              <a:rPr dirty="0" spc="60" b="0">
                <a:latin typeface="Times New Roman"/>
                <a:cs typeface="Times New Roman"/>
              </a:rPr>
              <a:t> </a:t>
            </a:r>
            <a:r>
              <a:rPr dirty="0" spc="-110"/>
              <a:t>İHRACAT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3985640" y="2029332"/>
            <a:ext cx="4217670" cy="4237355"/>
            <a:chOff x="3985640" y="2029332"/>
            <a:chExt cx="4217670" cy="4237355"/>
          </a:xfrm>
        </p:grpSpPr>
        <p:sp>
          <p:nvSpPr>
            <p:cNvPr id="4" name="object 4"/>
            <p:cNvSpPr/>
            <p:nvPr/>
          </p:nvSpPr>
          <p:spPr>
            <a:xfrm>
              <a:off x="4014215" y="2057907"/>
              <a:ext cx="4160520" cy="4180204"/>
            </a:xfrm>
            <a:custGeom>
              <a:avLst/>
              <a:gdLst/>
              <a:ahLst/>
              <a:cxnLst/>
              <a:rect l="l" t="t" r="r" b="b"/>
              <a:pathLst>
                <a:path w="4160520" h="4180204">
                  <a:moveTo>
                    <a:pt x="2080260" y="0"/>
                  </a:moveTo>
                  <a:lnTo>
                    <a:pt x="2031848" y="554"/>
                  </a:lnTo>
                  <a:lnTo>
                    <a:pt x="1983708" y="2211"/>
                  </a:lnTo>
                  <a:lnTo>
                    <a:pt x="1935850" y="4957"/>
                  </a:lnTo>
                  <a:lnTo>
                    <a:pt x="1888287" y="8781"/>
                  </a:lnTo>
                  <a:lnTo>
                    <a:pt x="1841031" y="13671"/>
                  </a:lnTo>
                  <a:lnTo>
                    <a:pt x="1794093" y="19614"/>
                  </a:lnTo>
                  <a:lnTo>
                    <a:pt x="1747486" y="26599"/>
                  </a:lnTo>
                  <a:lnTo>
                    <a:pt x="1701221" y="34613"/>
                  </a:lnTo>
                  <a:lnTo>
                    <a:pt x="1655311" y="43645"/>
                  </a:lnTo>
                  <a:lnTo>
                    <a:pt x="1609768" y="53683"/>
                  </a:lnTo>
                  <a:lnTo>
                    <a:pt x="1564602" y="64714"/>
                  </a:lnTo>
                  <a:lnTo>
                    <a:pt x="1519828" y="76726"/>
                  </a:lnTo>
                  <a:lnTo>
                    <a:pt x="1475456" y="89708"/>
                  </a:lnTo>
                  <a:lnTo>
                    <a:pt x="1431498" y="103648"/>
                  </a:lnTo>
                  <a:lnTo>
                    <a:pt x="1387966" y="118533"/>
                  </a:lnTo>
                  <a:lnTo>
                    <a:pt x="1344873" y="134351"/>
                  </a:lnTo>
                  <a:lnTo>
                    <a:pt x="1302231" y="151090"/>
                  </a:lnTo>
                  <a:lnTo>
                    <a:pt x="1260050" y="168739"/>
                  </a:lnTo>
                  <a:lnTo>
                    <a:pt x="1218344" y="187285"/>
                  </a:lnTo>
                  <a:lnTo>
                    <a:pt x="1177124" y="206717"/>
                  </a:lnTo>
                  <a:lnTo>
                    <a:pt x="1136402" y="227021"/>
                  </a:lnTo>
                  <a:lnTo>
                    <a:pt x="1096190" y="248187"/>
                  </a:lnTo>
                  <a:lnTo>
                    <a:pt x="1056500" y="270202"/>
                  </a:lnTo>
                  <a:lnTo>
                    <a:pt x="1017345" y="293055"/>
                  </a:lnTo>
                  <a:lnTo>
                    <a:pt x="978735" y="316732"/>
                  </a:lnTo>
                  <a:lnTo>
                    <a:pt x="940684" y="341223"/>
                  </a:lnTo>
                  <a:lnTo>
                    <a:pt x="903202" y="366514"/>
                  </a:lnTo>
                  <a:lnTo>
                    <a:pt x="866302" y="392595"/>
                  </a:lnTo>
                  <a:lnTo>
                    <a:pt x="829997" y="419453"/>
                  </a:lnTo>
                  <a:lnTo>
                    <a:pt x="794297" y="447076"/>
                  </a:lnTo>
                  <a:lnTo>
                    <a:pt x="759215" y="475452"/>
                  </a:lnTo>
                  <a:lnTo>
                    <a:pt x="724763" y="504569"/>
                  </a:lnTo>
                  <a:lnTo>
                    <a:pt x="690953" y="534415"/>
                  </a:lnTo>
                  <a:lnTo>
                    <a:pt x="657796" y="564977"/>
                  </a:lnTo>
                  <a:lnTo>
                    <a:pt x="625306" y="596245"/>
                  </a:lnTo>
                  <a:lnTo>
                    <a:pt x="593493" y="628206"/>
                  </a:lnTo>
                  <a:lnTo>
                    <a:pt x="562369" y="660847"/>
                  </a:lnTo>
                  <a:lnTo>
                    <a:pt x="531948" y="694157"/>
                  </a:lnTo>
                  <a:lnTo>
                    <a:pt x="502240" y="728124"/>
                  </a:lnTo>
                  <a:lnTo>
                    <a:pt x="473257" y="762736"/>
                  </a:lnTo>
                  <a:lnTo>
                    <a:pt x="445012" y="797981"/>
                  </a:lnTo>
                  <a:lnTo>
                    <a:pt x="417517" y="833846"/>
                  </a:lnTo>
                  <a:lnTo>
                    <a:pt x="390783" y="870320"/>
                  </a:lnTo>
                  <a:lnTo>
                    <a:pt x="364823" y="907391"/>
                  </a:lnTo>
                  <a:lnTo>
                    <a:pt x="339648" y="945047"/>
                  </a:lnTo>
                  <a:lnTo>
                    <a:pt x="315270" y="983275"/>
                  </a:lnTo>
                  <a:lnTo>
                    <a:pt x="291702" y="1022063"/>
                  </a:lnTo>
                  <a:lnTo>
                    <a:pt x="268955" y="1061401"/>
                  </a:lnTo>
                  <a:lnTo>
                    <a:pt x="247042" y="1101274"/>
                  </a:lnTo>
                  <a:lnTo>
                    <a:pt x="225974" y="1141673"/>
                  </a:lnTo>
                  <a:lnTo>
                    <a:pt x="205763" y="1182584"/>
                  </a:lnTo>
                  <a:lnTo>
                    <a:pt x="186421" y="1223995"/>
                  </a:lnTo>
                  <a:lnTo>
                    <a:pt x="167960" y="1265895"/>
                  </a:lnTo>
                  <a:lnTo>
                    <a:pt x="150393" y="1308271"/>
                  </a:lnTo>
                  <a:lnTo>
                    <a:pt x="133731" y="1351112"/>
                  </a:lnTo>
                  <a:lnTo>
                    <a:pt x="117985" y="1394405"/>
                  </a:lnTo>
                  <a:lnTo>
                    <a:pt x="103169" y="1438138"/>
                  </a:lnTo>
                  <a:lnTo>
                    <a:pt x="89294" y="1482300"/>
                  </a:lnTo>
                  <a:lnTo>
                    <a:pt x="76372" y="1526878"/>
                  </a:lnTo>
                  <a:lnTo>
                    <a:pt x="64415" y="1571861"/>
                  </a:lnTo>
                  <a:lnTo>
                    <a:pt x="53435" y="1617235"/>
                  </a:lnTo>
                  <a:lnTo>
                    <a:pt x="43444" y="1662990"/>
                  </a:lnTo>
                  <a:lnTo>
                    <a:pt x="34454" y="1709113"/>
                  </a:lnTo>
                  <a:lnTo>
                    <a:pt x="26476" y="1755593"/>
                  </a:lnTo>
                  <a:lnTo>
                    <a:pt x="19524" y="1802416"/>
                  </a:lnTo>
                  <a:lnTo>
                    <a:pt x="13608" y="1849572"/>
                  </a:lnTo>
                  <a:lnTo>
                    <a:pt x="8741" y="1897048"/>
                  </a:lnTo>
                  <a:lnTo>
                    <a:pt x="4934" y="1944832"/>
                  </a:lnTo>
                  <a:lnTo>
                    <a:pt x="2201" y="1992912"/>
                  </a:lnTo>
                  <a:lnTo>
                    <a:pt x="552" y="2041276"/>
                  </a:lnTo>
                  <a:lnTo>
                    <a:pt x="0" y="2089911"/>
                  </a:lnTo>
                  <a:lnTo>
                    <a:pt x="552" y="2138553"/>
                  </a:lnTo>
                  <a:lnTo>
                    <a:pt x="2201" y="2186922"/>
                  </a:lnTo>
                  <a:lnTo>
                    <a:pt x="4934" y="2235006"/>
                  </a:lnTo>
                  <a:lnTo>
                    <a:pt x="8741" y="2282795"/>
                  </a:lnTo>
                  <a:lnTo>
                    <a:pt x="13608" y="2330275"/>
                  </a:lnTo>
                  <a:lnTo>
                    <a:pt x="19524" y="2377434"/>
                  </a:lnTo>
                  <a:lnTo>
                    <a:pt x="26476" y="2424262"/>
                  </a:lnTo>
                  <a:lnTo>
                    <a:pt x="34454" y="2470745"/>
                  </a:lnTo>
                  <a:lnTo>
                    <a:pt x="43444" y="2516871"/>
                  </a:lnTo>
                  <a:lnTo>
                    <a:pt x="53435" y="2562629"/>
                  </a:lnTo>
                  <a:lnTo>
                    <a:pt x="64415" y="2608007"/>
                  </a:lnTo>
                  <a:lnTo>
                    <a:pt x="76372" y="2652992"/>
                  </a:lnTo>
                  <a:lnTo>
                    <a:pt x="89294" y="2697573"/>
                  </a:lnTo>
                  <a:lnTo>
                    <a:pt x="103169" y="2741737"/>
                  </a:lnTo>
                  <a:lnTo>
                    <a:pt x="117985" y="2785473"/>
                  </a:lnTo>
                  <a:lnTo>
                    <a:pt x="133731" y="2828768"/>
                  </a:lnTo>
                  <a:lnTo>
                    <a:pt x="150393" y="2871610"/>
                  </a:lnTo>
                  <a:lnTo>
                    <a:pt x="167960" y="2913988"/>
                  </a:lnTo>
                  <a:lnTo>
                    <a:pt x="186421" y="2955889"/>
                  </a:lnTo>
                  <a:lnTo>
                    <a:pt x="205763" y="2997302"/>
                  </a:lnTo>
                  <a:lnTo>
                    <a:pt x="225974" y="3038214"/>
                  </a:lnTo>
                  <a:lnTo>
                    <a:pt x="247042" y="3078614"/>
                  </a:lnTo>
                  <a:lnTo>
                    <a:pt x="268955" y="3118488"/>
                  </a:lnTo>
                  <a:lnTo>
                    <a:pt x="291702" y="3157826"/>
                  </a:lnTo>
                  <a:lnTo>
                    <a:pt x="315270" y="3196616"/>
                  </a:lnTo>
                  <a:lnTo>
                    <a:pt x="339648" y="3234844"/>
                  </a:lnTo>
                  <a:lnTo>
                    <a:pt x="364823" y="3272500"/>
                  </a:lnTo>
                  <a:lnTo>
                    <a:pt x="390783" y="3309571"/>
                  </a:lnTo>
                  <a:lnTo>
                    <a:pt x="417517" y="3346045"/>
                  </a:lnTo>
                  <a:lnTo>
                    <a:pt x="445012" y="3381910"/>
                  </a:lnTo>
                  <a:lnTo>
                    <a:pt x="473257" y="3417155"/>
                  </a:lnTo>
                  <a:lnTo>
                    <a:pt x="502240" y="3451767"/>
                  </a:lnTo>
                  <a:lnTo>
                    <a:pt x="531948" y="3485733"/>
                  </a:lnTo>
                  <a:lnTo>
                    <a:pt x="562369" y="3519043"/>
                  </a:lnTo>
                  <a:lnTo>
                    <a:pt x="593493" y="3551684"/>
                  </a:lnTo>
                  <a:lnTo>
                    <a:pt x="625306" y="3583644"/>
                  </a:lnTo>
                  <a:lnTo>
                    <a:pt x="657796" y="3614911"/>
                  </a:lnTo>
                  <a:lnTo>
                    <a:pt x="690953" y="3645473"/>
                  </a:lnTo>
                  <a:lnTo>
                    <a:pt x="724763" y="3675319"/>
                  </a:lnTo>
                  <a:lnTo>
                    <a:pt x="759215" y="3704435"/>
                  </a:lnTo>
                  <a:lnTo>
                    <a:pt x="794297" y="3732810"/>
                  </a:lnTo>
                  <a:lnTo>
                    <a:pt x="829997" y="3760432"/>
                  </a:lnTo>
                  <a:lnTo>
                    <a:pt x="866302" y="3787289"/>
                  </a:lnTo>
                  <a:lnTo>
                    <a:pt x="903202" y="3813368"/>
                  </a:lnTo>
                  <a:lnTo>
                    <a:pt x="940684" y="3838659"/>
                  </a:lnTo>
                  <a:lnTo>
                    <a:pt x="978735" y="3863149"/>
                  </a:lnTo>
                  <a:lnTo>
                    <a:pt x="1017345" y="3886825"/>
                  </a:lnTo>
                  <a:lnTo>
                    <a:pt x="1056500" y="3909676"/>
                  </a:lnTo>
                  <a:lnTo>
                    <a:pt x="1096190" y="3931690"/>
                  </a:lnTo>
                  <a:lnTo>
                    <a:pt x="1136402" y="3952855"/>
                  </a:lnTo>
                  <a:lnTo>
                    <a:pt x="1177124" y="3973159"/>
                  </a:lnTo>
                  <a:lnTo>
                    <a:pt x="1218344" y="3992589"/>
                  </a:lnTo>
                  <a:lnTo>
                    <a:pt x="1260050" y="4011134"/>
                  </a:lnTo>
                  <a:lnTo>
                    <a:pt x="1302231" y="4028782"/>
                  </a:lnTo>
                  <a:lnTo>
                    <a:pt x="1344873" y="4045520"/>
                  </a:lnTo>
                  <a:lnTo>
                    <a:pt x="1387966" y="4061338"/>
                  </a:lnTo>
                  <a:lnTo>
                    <a:pt x="1431498" y="4076221"/>
                  </a:lnTo>
                  <a:lnTo>
                    <a:pt x="1475456" y="4090160"/>
                  </a:lnTo>
                  <a:lnTo>
                    <a:pt x="1519828" y="4103141"/>
                  </a:lnTo>
                  <a:lnTo>
                    <a:pt x="1564602" y="4115152"/>
                  </a:lnTo>
                  <a:lnTo>
                    <a:pt x="1609768" y="4126183"/>
                  </a:lnTo>
                  <a:lnTo>
                    <a:pt x="1655311" y="4136219"/>
                  </a:lnTo>
                  <a:lnTo>
                    <a:pt x="1701221" y="4145251"/>
                  </a:lnTo>
                  <a:lnTo>
                    <a:pt x="1747486" y="4153264"/>
                  </a:lnTo>
                  <a:lnTo>
                    <a:pt x="1794093" y="4160249"/>
                  </a:lnTo>
                  <a:lnTo>
                    <a:pt x="1841031" y="4166191"/>
                  </a:lnTo>
                  <a:lnTo>
                    <a:pt x="1888287" y="4171081"/>
                  </a:lnTo>
                  <a:lnTo>
                    <a:pt x="1935850" y="4174904"/>
                  </a:lnTo>
                  <a:lnTo>
                    <a:pt x="1983708" y="4177650"/>
                  </a:lnTo>
                  <a:lnTo>
                    <a:pt x="2031848" y="4179307"/>
                  </a:lnTo>
                  <a:lnTo>
                    <a:pt x="2080260" y="4179862"/>
                  </a:lnTo>
                  <a:lnTo>
                    <a:pt x="2128671" y="4179307"/>
                  </a:lnTo>
                  <a:lnTo>
                    <a:pt x="2176811" y="4177650"/>
                  </a:lnTo>
                  <a:lnTo>
                    <a:pt x="2224669" y="4174904"/>
                  </a:lnTo>
                  <a:lnTo>
                    <a:pt x="2272232" y="4171081"/>
                  </a:lnTo>
                  <a:lnTo>
                    <a:pt x="2319488" y="4166191"/>
                  </a:lnTo>
                  <a:lnTo>
                    <a:pt x="2366426" y="4160249"/>
                  </a:lnTo>
                  <a:lnTo>
                    <a:pt x="2413033" y="4153264"/>
                  </a:lnTo>
                  <a:lnTo>
                    <a:pt x="2459298" y="4145251"/>
                  </a:lnTo>
                  <a:lnTo>
                    <a:pt x="2505208" y="4136219"/>
                  </a:lnTo>
                  <a:lnTo>
                    <a:pt x="2550751" y="4126183"/>
                  </a:lnTo>
                  <a:lnTo>
                    <a:pt x="2595917" y="4115152"/>
                  </a:lnTo>
                  <a:lnTo>
                    <a:pt x="2640691" y="4103141"/>
                  </a:lnTo>
                  <a:lnTo>
                    <a:pt x="2685063" y="4090160"/>
                  </a:lnTo>
                  <a:lnTo>
                    <a:pt x="2729021" y="4076221"/>
                  </a:lnTo>
                  <a:lnTo>
                    <a:pt x="2772553" y="4061338"/>
                  </a:lnTo>
                  <a:lnTo>
                    <a:pt x="2815646" y="4045520"/>
                  </a:lnTo>
                  <a:lnTo>
                    <a:pt x="2858288" y="4028782"/>
                  </a:lnTo>
                  <a:lnTo>
                    <a:pt x="2900469" y="4011134"/>
                  </a:lnTo>
                  <a:lnTo>
                    <a:pt x="2942175" y="3992589"/>
                  </a:lnTo>
                  <a:lnTo>
                    <a:pt x="2983395" y="3973159"/>
                  </a:lnTo>
                  <a:lnTo>
                    <a:pt x="3024117" y="3952855"/>
                  </a:lnTo>
                  <a:lnTo>
                    <a:pt x="3064329" y="3931690"/>
                  </a:lnTo>
                  <a:lnTo>
                    <a:pt x="3104019" y="3909676"/>
                  </a:lnTo>
                  <a:lnTo>
                    <a:pt x="3143174" y="3886825"/>
                  </a:lnTo>
                  <a:lnTo>
                    <a:pt x="3181784" y="3863149"/>
                  </a:lnTo>
                  <a:lnTo>
                    <a:pt x="3219835" y="3838659"/>
                  </a:lnTo>
                  <a:lnTo>
                    <a:pt x="3257317" y="3813368"/>
                  </a:lnTo>
                  <a:lnTo>
                    <a:pt x="3294217" y="3787289"/>
                  </a:lnTo>
                  <a:lnTo>
                    <a:pt x="3330522" y="3760432"/>
                  </a:lnTo>
                  <a:lnTo>
                    <a:pt x="3366222" y="3732810"/>
                  </a:lnTo>
                  <a:lnTo>
                    <a:pt x="3401304" y="3704435"/>
                  </a:lnTo>
                  <a:lnTo>
                    <a:pt x="3435756" y="3675319"/>
                  </a:lnTo>
                  <a:lnTo>
                    <a:pt x="3469566" y="3645473"/>
                  </a:lnTo>
                  <a:lnTo>
                    <a:pt x="3502723" y="3614911"/>
                  </a:lnTo>
                  <a:lnTo>
                    <a:pt x="3535213" y="3583644"/>
                  </a:lnTo>
                  <a:lnTo>
                    <a:pt x="3567026" y="3551684"/>
                  </a:lnTo>
                  <a:lnTo>
                    <a:pt x="3598150" y="3519043"/>
                  </a:lnTo>
                  <a:lnTo>
                    <a:pt x="3628571" y="3485733"/>
                  </a:lnTo>
                  <a:lnTo>
                    <a:pt x="3658279" y="3451767"/>
                  </a:lnTo>
                  <a:lnTo>
                    <a:pt x="3687262" y="3417155"/>
                  </a:lnTo>
                  <a:lnTo>
                    <a:pt x="3715507" y="3381910"/>
                  </a:lnTo>
                  <a:lnTo>
                    <a:pt x="3743002" y="3346045"/>
                  </a:lnTo>
                  <a:lnTo>
                    <a:pt x="3769736" y="3309571"/>
                  </a:lnTo>
                  <a:lnTo>
                    <a:pt x="3795696" y="3272500"/>
                  </a:lnTo>
                  <a:lnTo>
                    <a:pt x="3820871" y="3234844"/>
                  </a:lnTo>
                  <a:lnTo>
                    <a:pt x="3845249" y="3196616"/>
                  </a:lnTo>
                  <a:lnTo>
                    <a:pt x="3868817" y="3157826"/>
                  </a:lnTo>
                  <a:lnTo>
                    <a:pt x="3891564" y="3118488"/>
                  </a:lnTo>
                  <a:lnTo>
                    <a:pt x="3913477" y="3078614"/>
                  </a:lnTo>
                  <a:lnTo>
                    <a:pt x="3934545" y="3038214"/>
                  </a:lnTo>
                  <a:lnTo>
                    <a:pt x="3954756" y="2997302"/>
                  </a:lnTo>
                  <a:lnTo>
                    <a:pt x="3974098" y="2955889"/>
                  </a:lnTo>
                  <a:lnTo>
                    <a:pt x="3992559" y="2913988"/>
                  </a:lnTo>
                  <a:lnTo>
                    <a:pt x="4010126" y="2871610"/>
                  </a:lnTo>
                  <a:lnTo>
                    <a:pt x="4026788" y="2828768"/>
                  </a:lnTo>
                  <a:lnTo>
                    <a:pt x="4042534" y="2785473"/>
                  </a:lnTo>
                  <a:lnTo>
                    <a:pt x="4057350" y="2741737"/>
                  </a:lnTo>
                  <a:lnTo>
                    <a:pt x="4071225" y="2697573"/>
                  </a:lnTo>
                  <a:lnTo>
                    <a:pt x="4084147" y="2652992"/>
                  </a:lnTo>
                  <a:lnTo>
                    <a:pt x="4096104" y="2608007"/>
                  </a:lnTo>
                  <a:lnTo>
                    <a:pt x="4107084" y="2562629"/>
                  </a:lnTo>
                  <a:lnTo>
                    <a:pt x="4117075" y="2516871"/>
                  </a:lnTo>
                  <a:lnTo>
                    <a:pt x="4126065" y="2470745"/>
                  </a:lnTo>
                  <a:lnTo>
                    <a:pt x="4134043" y="2424262"/>
                  </a:lnTo>
                  <a:lnTo>
                    <a:pt x="4140995" y="2377434"/>
                  </a:lnTo>
                  <a:lnTo>
                    <a:pt x="4146911" y="2330275"/>
                  </a:lnTo>
                  <a:lnTo>
                    <a:pt x="4151778" y="2282795"/>
                  </a:lnTo>
                  <a:lnTo>
                    <a:pt x="4155585" y="2235006"/>
                  </a:lnTo>
                  <a:lnTo>
                    <a:pt x="4158318" y="2186922"/>
                  </a:lnTo>
                  <a:lnTo>
                    <a:pt x="4159967" y="2138553"/>
                  </a:lnTo>
                  <a:lnTo>
                    <a:pt x="4160519" y="2089911"/>
                  </a:lnTo>
                  <a:lnTo>
                    <a:pt x="4159967" y="2041276"/>
                  </a:lnTo>
                  <a:lnTo>
                    <a:pt x="4158318" y="1992912"/>
                  </a:lnTo>
                  <a:lnTo>
                    <a:pt x="4155585" y="1944832"/>
                  </a:lnTo>
                  <a:lnTo>
                    <a:pt x="4151778" y="1897048"/>
                  </a:lnTo>
                  <a:lnTo>
                    <a:pt x="4146911" y="1849572"/>
                  </a:lnTo>
                  <a:lnTo>
                    <a:pt x="4140995" y="1802416"/>
                  </a:lnTo>
                  <a:lnTo>
                    <a:pt x="4134043" y="1755593"/>
                  </a:lnTo>
                  <a:lnTo>
                    <a:pt x="4126065" y="1709113"/>
                  </a:lnTo>
                  <a:lnTo>
                    <a:pt x="4117075" y="1662990"/>
                  </a:lnTo>
                  <a:lnTo>
                    <a:pt x="4107084" y="1617235"/>
                  </a:lnTo>
                  <a:lnTo>
                    <a:pt x="4096104" y="1571861"/>
                  </a:lnTo>
                  <a:lnTo>
                    <a:pt x="4084147" y="1526878"/>
                  </a:lnTo>
                  <a:lnTo>
                    <a:pt x="4071225" y="1482300"/>
                  </a:lnTo>
                  <a:lnTo>
                    <a:pt x="4057350" y="1438138"/>
                  </a:lnTo>
                  <a:lnTo>
                    <a:pt x="4042534" y="1394405"/>
                  </a:lnTo>
                  <a:lnTo>
                    <a:pt x="4026788" y="1351112"/>
                  </a:lnTo>
                  <a:lnTo>
                    <a:pt x="4010126" y="1308271"/>
                  </a:lnTo>
                  <a:lnTo>
                    <a:pt x="3992559" y="1265895"/>
                  </a:lnTo>
                  <a:lnTo>
                    <a:pt x="3974098" y="1223995"/>
                  </a:lnTo>
                  <a:lnTo>
                    <a:pt x="3954756" y="1182584"/>
                  </a:lnTo>
                  <a:lnTo>
                    <a:pt x="3934545" y="1141673"/>
                  </a:lnTo>
                  <a:lnTo>
                    <a:pt x="3913477" y="1101274"/>
                  </a:lnTo>
                  <a:lnTo>
                    <a:pt x="3891564" y="1061401"/>
                  </a:lnTo>
                  <a:lnTo>
                    <a:pt x="3868817" y="1022063"/>
                  </a:lnTo>
                  <a:lnTo>
                    <a:pt x="3845249" y="983275"/>
                  </a:lnTo>
                  <a:lnTo>
                    <a:pt x="3820871" y="945047"/>
                  </a:lnTo>
                  <a:lnTo>
                    <a:pt x="3795696" y="907391"/>
                  </a:lnTo>
                  <a:lnTo>
                    <a:pt x="3769736" y="870320"/>
                  </a:lnTo>
                  <a:lnTo>
                    <a:pt x="3743002" y="833846"/>
                  </a:lnTo>
                  <a:lnTo>
                    <a:pt x="3715507" y="797981"/>
                  </a:lnTo>
                  <a:lnTo>
                    <a:pt x="3687262" y="762736"/>
                  </a:lnTo>
                  <a:lnTo>
                    <a:pt x="3658279" y="728124"/>
                  </a:lnTo>
                  <a:lnTo>
                    <a:pt x="3628571" y="694157"/>
                  </a:lnTo>
                  <a:lnTo>
                    <a:pt x="3598150" y="660847"/>
                  </a:lnTo>
                  <a:lnTo>
                    <a:pt x="3567026" y="628206"/>
                  </a:lnTo>
                  <a:lnTo>
                    <a:pt x="3535213" y="596245"/>
                  </a:lnTo>
                  <a:lnTo>
                    <a:pt x="3502723" y="564977"/>
                  </a:lnTo>
                  <a:lnTo>
                    <a:pt x="3469566" y="534415"/>
                  </a:lnTo>
                  <a:lnTo>
                    <a:pt x="3435756" y="504569"/>
                  </a:lnTo>
                  <a:lnTo>
                    <a:pt x="3401304" y="475452"/>
                  </a:lnTo>
                  <a:lnTo>
                    <a:pt x="3366222" y="447076"/>
                  </a:lnTo>
                  <a:lnTo>
                    <a:pt x="3330522" y="419453"/>
                  </a:lnTo>
                  <a:lnTo>
                    <a:pt x="3294217" y="392595"/>
                  </a:lnTo>
                  <a:lnTo>
                    <a:pt x="3257317" y="366514"/>
                  </a:lnTo>
                  <a:lnTo>
                    <a:pt x="3219835" y="341223"/>
                  </a:lnTo>
                  <a:lnTo>
                    <a:pt x="3181784" y="316732"/>
                  </a:lnTo>
                  <a:lnTo>
                    <a:pt x="3143174" y="293055"/>
                  </a:lnTo>
                  <a:lnTo>
                    <a:pt x="3104019" y="270202"/>
                  </a:lnTo>
                  <a:lnTo>
                    <a:pt x="3064329" y="248187"/>
                  </a:lnTo>
                  <a:lnTo>
                    <a:pt x="3024117" y="227021"/>
                  </a:lnTo>
                  <a:lnTo>
                    <a:pt x="2983395" y="206717"/>
                  </a:lnTo>
                  <a:lnTo>
                    <a:pt x="2942175" y="187285"/>
                  </a:lnTo>
                  <a:lnTo>
                    <a:pt x="2900469" y="168739"/>
                  </a:lnTo>
                  <a:lnTo>
                    <a:pt x="2858288" y="151090"/>
                  </a:lnTo>
                  <a:lnTo>
                    <a:pt x="2815646" y="134351"/>
                  </a:lnTo>
                  <a:lnTo>
                    <a:pt x="2772553" y="118533"/>
                  </a:lnTo>
                  <a:lnTo>
                    <a:pt x="2729021" y="103648"/>
                  </a:lnTo>
                  <a:lnTo>
                    <a:pt x="2685063" y="89708"/>
                  </a:lnTo>
                  <a:lnTo>
                    <a:pt x="2640691" y="76726"/>
                  </a:lnTo>
                  <a:lnTo>
                    <a:pt x="2595917" y="64714"/>
                  </a:lnTo>
                  <a:lnTo>
                    <a:pt x="2550751" y="53683"/>
                  </a:lnTo>
                  <a:lnTo>
                    <a:pt x="2505208" y="43645"/>
                  </a:lnTo>
                  <a:lnTo>
                    <a:pt x="2459298" y="34613"/>
                  </a:lnTo>
                  <a:lnTo>
                    <a:pt x="2413033" y="26599"/>
                  </a:lnTo>
                  <a:lnTo>
                    <a:pt x="2366426" y="19614"/>
                  </a:lnTo>
                  <a:lnTo>
                    <a:pt x="2319488" y="13671"/>
                  </a:lnTo>
                  <a:lnTo>
                    <a:pt x="2272232" y="8781"/>
                  </a:lnTo>
                  <a:lnTo>
                    <a:pt x="2224669" y="4957"/>
                  </a:lnTo>
                  <a:lnTo>
                    <a:pt x="2176811" y="2211"/>
                  </a:lnTo>
                  <a:lnTo>
                    <a:pt x="2128671" y="554"/>
                  </a:lnTo>
                  <a:lnTo>
                    <a:pt x="2080260" y="0"/>
                  </a:lnTo>
                  <a:close/>
                </a:path>
              </a:pathLst>
            </a:custGeom>
            <a:solidFill>
              <a:srgbClr val="DAE2F3">
                <a:alpha val="50195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/>
            <p:cNvSpPr/>
            <p:nvPr/>
          </p:nvSpPr>
          <p:spPr>
            <a:xfrm>
              <a:off x="4014215" y="2057907"/>
              <a:ext cx="4160520" cy="4180204"/>
            </a:xfrm>
            <a:custGeom>
              <a:avLst/>
              <a:gdLst/>
              <a:ahLst/>
              <a:cxnLst/>
              <a:rect l="l" t="t" r="r" b="b"/>
              <a:pathLst>
                <a:path w="4160520" h="4180204">
                  <a:moveTo>
                    <a:pt x="0" y="2089911"/>
                  </a:moveTo>
                  <a:lnTo>
                    <a:pt x="552" y="2041276"/>
                  </a:lnTo>
                  <a:lnTo>
                    <a:pt x="2201" y="1992912"/>
                  </a:lnTo>
                  <a:lnTo>
                    <a:pt x="4934" y="1944832"/>
                  </a:lnTo>
                  <a:lnTo>
                    <a:pt x="8741" y="1897048"/>
                  </a:lnTo>
                  <a:lnTo>
                    <a:pt x="13608" y="1849572"/>
                  </a:lnTo>
                  <a:lnTo>
                    <a:pt x="19524" y="1802416"/>
                  </a:lnTo>
                  <a:lnTo>
                    <a:pt x="26476" y="1755593"/>
                  </a:lnTo>
                  <a:lnTo>
                    <a:pt x="34454" y="1709113"/>
                  </a:lnTo>
                  <a:lnTo>
                    <a:pt x="43444" y="1662990"/>
                  </a:lnTo>
                  <a:lnTo>
                    <a:pt x="53435" y="1617235"/>
                  </a:lnTo>
                  <a:lnTo>
                    <a:pt x="64415" y="1571861"/>
                  </a:lnTo>
                  <a:lnTo>
                    <a:pt x="76372" y="1526878"/>
                  </a:lnTo>
                  <a:lnTo>
                    <a:pt x="89294" y="1482300"/>
                  </a:lnTo>
                  <a:lnTo>
                    <a:pt x="103169" y="1438138"/>
                  </a:lnTo>
                  <a:lnTo>
                    <a:pt x="117985" y="1394405"/>
                  </a:lnTo>
                  <a:lnTo>
                    <a:pt x="133731" y="1351112"/>
                  </a:lnTo>
                  <a:lnTo>
                    <a:pt x="150393" y="1308271"/>
                  </a:lnTo>
                  <a:lnTo>
                    <a:pt x="167960" y="1265895"/>
                  </a:lnTo>
                  <a:lnTo>
                    <a:pt x="186421" y="1223995"/>
                  </a:lnTo>
                  <a:lnTo>
                    <a:pt x="205763" y="1182584"/>
                  </a:lnTo>
                  <a:lnTo>
                    <a:pt x="225974" y="1141673"/>
                  </a:lnTo>
                  <a:lnTo>
                    <a:pt x="247042" y="1101274"/>
                  </a:lnTo>
                  <a:lnTo>
                    <a:pt x="268955" y="1061401"/>
                  </a:lnTo>
                  <a:lnTo>
                    <a:pt x="291702" y="1022063"/>
                  </a:lnTo>
                  <a:lnTo>
                    <a:pt x="315270" y="983275"/>
                  </a:lnTo>
                  <a:lnTo>
                    <a:pt x="339648" y="945047"/>
                  </a:lnTo>
                  <a:lnTo>
                    <a:pt x="364823" y="907391"/>
                  </a:lnTo>
                  <a:lnTo>
                    <a:pt x="390783" y="870320"/>
                  </a:lnTo>
                  <a:lnTo>
                    <a:pt x="417517" y="833846"/>
                  </a:lnTo>
                  <a:lnTo>
                    <a:pt x="445012" y="797981"/>
                  </a:lnTo>
                  <a:lnTo>
                    <a:pt x="473257" y="762736"/>
                  </a:lnTo>
                  <a:lnTo>
                    <a:pt x="502240" y="728124"/>
                  </a:lnTo>
                  <a:lnTo>
                    <a:pt x="531948" y="694157"/>
                  </a:lnTo>
                  <a:lnTo>
                    <a:pt x="562369" y="660847"/>
                  </a:lnTo>
                  <a:lnTo>
                    <a:pt x="593493" y="628206"/>
                  </a:lnTo>
                  <a:lnTo>
                    <a:pt x="625306" y="596245"/>
                  </a:lnTo>
                  <a:lnTo>
                    <a:pt x="657796" y="564977"/>
                  </a:lnTo>
                  <a:lnTo>
                    <a:pt x="690953" y="534415"/>
                  </a:lnTo>
                  <a:lnTo>
                    <a:pt x="724763" y="504569"/>
                  </a:lnTo>
                  <a:lnTo>
                    <a:pt x="759215" y="475452"/>
                  </a:lnTo>
                  <a:lnTo>
                    <a:pt x="794297" y="447076"/>
                  </a:lnTo>
                  <a:lnTo>
                    <a:pt x="829997" y="419453"/>
                  </a:lnTo>
                  <a:lnTo>
                    <a:pt x="866302" y="392595"/>
                  </a:lnTo>
                  <a:lnTo>
                    <a:pt x="903202" y="366514"/>
                  </a:lnTo>
                  <a:lnTo>
                    <a:pt x="940684" y="341223"/>
                  </a:lnTo>
                  <a:lnTo>
                    <a:pt x="978735" y="316732"/>
                  </a:lnTo>
                  <a:lnTo>
                    <a:pt x="1017345" y="293055"/>
                  </a:lnTo>
                  <a:lnTo>
                    <a:pt x="1056500" y="270202"/>
                  </a:lnTo>
                  <a:lnTo>
                    <a:pt x="1096190" y="248187"/>
                  </a:lnTo>
                  <a:lnTo>
                    <a:pt x="1136402" y="227021"/>
                  </a:lnTo>
                  <a:lnTo>
                    <a:pt x="1177124" y="206717"/>
                  </a:lnTo>
                  <a:lnTo>
                    <a:pt x="1218344" y="187285"/>
                  </a:lnTo>
                  <a:lnTo>
                    <a:pt x="1260050" y="168739"/>
                  </a:lnTo>
                  <a:lnTo>
                    <a:pt x="1302231" y="151090"/>
                  </a:lnTo>
                  <a:lnTo>
                    <a:pt x="1344873" y="134351"/>
                  </a:lnTo>
                  <a:lnTo>
                    <a:pt x="1387966" y="118533"/>
                  </a:lnTo>
                  <a:lnTo>
                    <a:pt x="1431498" y="103648"/>
                  </a:lnTo>
                  <a:lnTo>
                    <a:pt x="1475456" y="89708"/>
                  </a:lnTo>
                  <a:lnTo>
                    <a:pt x="1519828" y="76726"/>
                  </a:lnTo>
                  <a:lnTo>
                    <a:pt x="1564602" y="64714"/>
                  </a:lnTo>
                  <a:lnTo>
                    <a:pt x="1609768" y="53683"/>
                  </a:lnTo>
                  <a:lnTo>
                    <a:pt x="1655311" y="43645"/>
                  </a:lnTo>
                  <a:lnTo>
                    <a:pt x="1701221" y="34613"/>
                  </a:lnTo>
                  <a:lnTo>
                    <a:pt x="1747486" y="26599"/>
                  </a:lnTo>
                  <a:lnTo>
                    <a:pt x="1794093" y="19614"/>
                  </a:lnTo>
                  <a:lnTo>
                    <a:pt x="1841031" y="13671"/>
                  </a:lnTo>
                  <a:lnTo>
                    <a:pt x="1888287" y="8781"/>
                  </a:lnTo>
                  <a:lnTo>
                    <a:pt x="1935850" y="4957"/>
                  </a:lnTo>
                  <a:lnTo>
                    <a:pt x="1983708" y="2211"/>
                  </a:lnTo>
                  <a:lnTo>
                    <a:pt x="2031848" y="554"/>
                  </a:lnTo>
                  <a:lnTo>
                    <a:pt x="2080260" y="0"/>
                  </a:lnTo>
                  <a:lnTo>
                    <a:pt x="2128671" y="554"/>
                  </a:lnTo>
                  <a:lnTo>
                    <a:pt x="2176811" y="2211"/>
                  </a:lnTo>
                  <a:lnTo>
                    <a:pt x="2224669" y="4957"/>
                  </a:lnTo>
                  <a:lnTo>
                    <a:pt x="2272232" y="8781"/>
                  </a:lnTo>
                  <a:lnTo>
                    <a:pt x="2319488" y="13671"/>
                  </a:lnTo>
                  <a:lnTo>
                    <a:pt x="2366426" y="19614"/>
                  </a:lnTo>
                  <a:lnTo>
                    <a:pt x="2413033" y="26599"/>
                  </a:lnTo>
                  <a:lnTo>
                    <a:pt x="2459298" y="34613"/>
                  </a:lnTo>
                  <a:lnTo>
                    <a:pt x="2505208" y="43645"/>
                  </a:lnTo>
                  <a:lnTo>
                    <a:pt x="2550751" y="53683"/>
                  </a:lnTo>
                  <a:lnTo>
                    <a:pt x="2595917" y="64714"/>
                  </a:lnTo>
                  <a:lnTo>
                    <a:pt x="2640691" y="76726"/>
                  </a:lnTo>
                  <a:lnTo>
                    <a:pt x="2685063" y="89708"/>
                  </a:lnTo>
                  <a:lnTo>
                    <a:pt x="2729021" y="103648"/>
                  </a:lnTo>
                  <a:lnTo>
                    <a:pt x="2772553" y="118533"/>
                  </a:lnTo>
                  <a:lnTo>
                    <a:pt x="2815646" y="134351"/>
                  </a:lnTo>
                  <a:lnTo>
                    <a:pt x="2858288" y="151090"/>
                  </a:lnTo>
                  <a:lnTo>
                    <a:pt x="2900469" y="168739"/>
                  </a:lnTo>
                  <a:lnTo>
                    <a:pt x="2942175" y="187285"/>
                  </a:lnTo>
                  <a:lnTo>
                    <a:pt x="2983395" y="206717"/>
                  </a:lnTo>
                  <a:lnTo>
                    <a:pt x="3024117" y="227021"/>
                  </a:lnTo>
                  <a:lnTo>
                    <a:pt x="3064329" y="248187"/>
                  </a:lnTo>
                  <a:lnTo>
                    <a:pt x="3104019" y="270202"/>
                  </a:lnTo>
                  <a:lnTo>
                    <a:pt x="3143174" y="293055"/>
                  </a:lnTo>
                  <a:lnTo>
                    <a:pt x="3181784" y="316732"/>
                  </a:lnTo>
                  <a:lnTo>
                    <a:pt x="3219835" y="341223"/>
                  </a:lnTo>
                  <a:lnTo>
                    <a:pt x="3257317" y="366514"/>
                  </a:lnTo>
                  <a:lnTo>
                    <a:pt x="3294217" y="392595"/>
                  </a:lnTo>
                  <a:lnTo>
                    <a:pt x="3330522" y="419453"/>
                  </a:lnTo>
                  <a:lnTo>
                    <a:pt x="3366222" y="447076"/>
                  </a:lnTo>
                  <a:lnTo>
                    <a:pt x="3401304" y="475452"/>
                  </a:lnTo>
                  <a:lnTo>
                    <a:pt x="3435756" y="504569"/>
                  </a:lnTo>
                  <a:lnTo>
                    <a:pt x="3469566" y="534415"/>
                  </a:lnTo>
                  <a:lnTo>
                    <a:pt x="3502723" y="564977"/>
                  </a:lnTo>
                  <a:lnTo>
                    <a:pt x="3535213" y="596245"/>
                  </a:lnTo>
                  <a:lnTo>
                    <a:pt x="3567026" y="628206"/>
                  </a:lnTo>
                  <a:lnTo>
                    <a:pt x="3598150" y="660847"/>
                  </a:lnTo>
                  <a:lnTo>
                    <a:pt x="3628571" y="694157"/>
                  </a:lnTo>
                  <a:lnTo>
                    <a:pt x="3658279" y="728124"/>
                  </a:lnTo>
                  <a:lnTo>
                    <a:pt x="3687262" y="762736"/>
                  </a:lnTo>
                  <a:lnTo>
                    <a:pt x="3715507" y="797981"/>
                  </a:lnTo>
                  <a:lnTo>
                    <a:pt x="3743002" y="833846"/>
                  </a:lnTo>
                  <a:lnTo>
                    <a:pt x="3769736" y="870320"/>
                  </a:lnTo>
                  <a:lnTo>
                    <a:pt x="3795696" y="907391"/>
                  </a:lnTo>
                  <a:lnTo>
                    <a:pt x="3820871" y="945047"/>
                  </a:lnTo>
                  <a:lnTo>
                    <a:pt x="3845249" y="983275"/>
                  </a:lnTo>
                  <a:lnTo>
                    <a:pt x="3868817" y="1022063"/>
                  </a:lnTo>
                  <a:lnTo>
                    <a:pt x="3891564" y="1061401"/>
                  </a:lnTo>
                  <a:lnTo>
                    <a:pt x="3913477" y="1101274"/>
                  </a:lnTo>
                  <a:lnTo>
                    <a:pt x="3934545" y="1141673"/>
                  </a:lnTo>
                  <a:lnTo>
                    <a:pt x="3954756" y="1182584"/>
                  </a:lnTo>
                  <a:lnTo>
                    <a:pt x="3974098" y="1223995"/>
                  </a:lnTo>
                  <a:lnTo>
                    <a:pt x="3992559" y="1265895"/>
                  </a:lnTo>
                  <a:lnTo>
                    <a:pt x="4010126" y="1308271"/>
                  </a:lnTo>
                  <a:lnTo>
                    <a:pt x="4026788" y="1351112"/>
                  </a:lnTo>
                  <a:lnTo>
                    <a:pt x="4042534" y="1394405"/>
                  </a:lnTo>
                  <a:lnTo>
                    <a:pt x="4057350" y="1438138"/>
                  </a:lnTo>
                  <a:lnTo>
                    <a:pt x="4071225" y="1482300"/>
                  </a:lnTo>
                  <a:lnTo>
                    <a:pt x="4084147" y="1526878"/>
                  </a:lnTo>
                  <a:lnTo>
                    <a:pt x="4096104" y="1571861"/>
                  </a:lnTo>
                  <a:lnTo>
                    <a:pt x="4107084" y="1617235"/>
                  </a:lnTo>
                  <a:lnTo>
                    <a:pt x="4117075" y="1662990"/>
                  </a:lnTo>
                  <a:lnTo>
                    <a:pt x="4126065" y="1709113"/>
                  </a:lnTo>
                  <a:lnTo>
                    <a:pt x="4134043" y="1755593"/>
                  </a:lnTo>
                  <a:lnTo>
                    <a:pt x="4140995" y="1802416"/>
                  </a:lnTo>
                  <a:lnTo>
                    <a:pt x="4146911" y="1849572"/>
                  </a:lnTo>
                  <a:lnTo>
                    <a:pt x="4151778" y="1897048"/>
                  </a:lnTo>
                  <a:lnTo>
                    <a:pt x="4155585" y="1944832"/>
                  </a:lnTo>
                  <a:lnTo>
                    <a:pt x="4158318" y="1992912"/>
                  </a:lnTo>
                  <a:lnTo>
                    <a:pt x="4159967" y="2041276"/>
                  </a:lnTo>
                  <a:lnTo>
                    <a:pt x="4160519" y="2089911"/>
                  </a:lnTo>
                  <a:lnTo>
                    <a:pt x="4159967" y="2138553"/>
                  </a:lnTo>
                  <a:lnTo>
                    <a:pt x="4158318" y="2186922"/>
                  </a:lnTo>
                  <a:lnTo>
                    <a:pt x="4155585" y="2235006"/>
                  </a:lnTo>
                  <a:lnTo>
                    <a:pt x="4151778" y="2282795"/>
                  </a:lnTo>
                  <a:lnTo>
                    <a:pt x="4146911" y="2330275"/>
                  </a:lnTo>
                  <a:lnTo>
                    <a:pt x="4140995" y="2377434"/>
                  </a:lnTo>
                  <a:lnTo>
                    <a:pt x="4134043" y="2424262"/>
                  </a:lnTo>
                  <a:lnTo>
                    <a:pt x="4126065" y="2470745"/>
                  </a:lnTo>
                  <a:lnTo>
                    <a:pt x="4117075" y="2516871"/>
                  </a:lnTo>
                  <a:lnTo>
                    <a:pt x="4107084" y="2562629"/>
                  </a:lnTo>
                  <a:lnTo>
                    <a:pt x="4096104" y="2608007"/>
                  </a:lnTo>
                  <a:lnTo>
                    <a:pt x="4084147" y="2652992"/>
                  </a:lnTo>
                  <a:lnTo>
                    <a:pt x="4071225" y="2697573"/>
                  </a:lnTo>
                  <a:lnTo>
                    <a:pt x="4057350" y="2741737"/>
                  </a:lnTo>
                  <a:lnTo>
                    <a:pt x="4042534" y="2785473"/>
                  </a:lnTo>
                  <a:lnTo>
                    <a:pt x="4026788" y="2828768"/>
                  </a:lnTo>
                  <a:lnTo>
                    <a:pt x="4010126" y="2871610"/>
                  </a:lnTo>
                  <a:lnTo>
                    <a:pt x="3992559" y="2913988"/>
                  </a:lnTo>
                  <a:lnTo>
                    <a:pt x="3974098" y="2955889"/>
                  </a:lnTo>
                  <a:lnTo>
                    <a:pt x="3954756" y="2997302"/>
                  </a:lnTo>
                  <a:lnTo>
                    <a:pt x="3934545" y="3038214"/>
                  </a:lnTo>
                  <a:lnTo>
                    <a:pt x="3913477" y="3078614"/>
                  </a:lnTo>
                  <a:lnTo>
                    <a:pt x="3891564" y="3118488"/>
                  </a:lnTo>
                  <a:lnTo>
                    <a:pt x="3868817" y="3157826"/>
                  </a:lnTo>
                  <a:lnTo>
                    <a:pt x="3845249" y="3196616"/>
                  </a:lnTo>
                  <a:lnTo>
                    <a:pt x="3820871" y="3234844"/>
                  </a:lnTo>
                  <a:lnTo>
                    <a:pt x="3795696" y="3272500"/>
                  </a:lnTo>
                  <a:lnTo>
                    <a:pt x="3769736" y="3309571"/>
                  </a:lnTo>
                  <a:lnTo>
                    <a:pt x="3743002" y="3346045"/>
                  </a:lnTo>
                  <a:lnTo>
                    <a:pt x="3715507" y="3381910"/>
                  </a:lnTo>
                  <a:lnTo>
                    <a:pt x="3687262" y="3417155"/>
                  </a:lnTo>
                  <a:lnTo>
                    <a:pt x="3658279" y="3451767"/>
                  </a:lnTo>
                  <a:lnTo>
                    <a:pt x="3628571" y="3485733"/>
                  </a:lnTo>
                  <a:lnTo>
                    <a:pt x="3598150" y="3519043"/>
                  </a:lnTo>
                  <a:lnTo>
                    <a:pt x="3567026" y="3551684"/>
                  </a:lnTo>
                  <a:lnTo>
                    <a:pt x="3535213" y="3583644"/>
                  </a:lnTo>
                  <a:lnTo>
                    <a:pt x="3502723" y="3614911"/>
                  </a:lnTo>
                  <a:lnTo>
                    <a:pt x="3469566" y="3645473"/>
                  </a:lnTo>
                  <a:lnTo>
                    <a:pt x="3435756" y="3675319"/>
                  </a:lnTo>
                  <a:lnTo>
                    <a:pt x="3401304" y="3704435"/>
                  </a:lnTo>
                  <a:lnTo>
                    <a:pt x="3366222" y="3732810"/>
                  </a:lnTo>
                  <a:lnTo>
                    <a:pt x="3330522" y="3760432"/>
                  </a:lnTo>
                  <a:lnTo>
                    <a:pt x="3294217" y="3787289"/>
                  </a:lnTo>
                  <a:lnTo>
                    <a:pt x="3257317" y="3813368"/>
                  </a:lnTo>
                  <a:lnTo>
                    <a:pt x="3219835" y="3838659"/>
                  </a:lnTo>
                  <a:lnTo>
                    <a:pt x="3181784" y="3863149"/>
                  </a:lnTo>
                  <a:lnTo>
                    <a:pt x="3143174" y="3886825"/>
                  </a:lnTo>
                  <a:lnTo>
                    <a:pt x="3104019" y="3909676"/>
                  </a:lnTo>
                  <a:lnTo>
                    <a:pt x="3064329" y="3931690"/>
                  </a:lnTo>
                  <a:lnTo>
                    <a:pt x="3024117" y="3952855"/>
                  </a:lnTo>
                  <a:lnTo>
                    <a:pt x="2983395" y="3973159"/>
                  </a:lnTo>
                  <a:lnTo>
                    <a:pt x="2942175" y="3992589"/>
                  </a:lnTo>
                  <a:lnTo>
                    <a:pt x="2900469" y="4011134"/>
                  </a:lnTo>
                  <a:lnTo>
                    <a:pt x="2858288" y="4028782"/>
                  </a:lnTo>
                  <a:lnTo>
                    <a:pt x="2815646" y="4045520"/>
                  </a:lnTo>
                  <a:lnTo>
                    <a:pt x="2772553" y="4061338"/>
                  </a:lnTo>
                  <a:lnTo>
                    <a:pt x="2729021" y="4076221"/>
                  </a:lnTo>
                  <a:lnTo>
                    <a:pt x="2685063" y="4090160"/>
                  </a:lnTo>
                  <a:lnTo>
                    <a:pt x="2640691" y="4103141"/>
                  </a:lnTo>
                  <a:lnTo>
                    <a:pt x="2595917" y="4115152"/>
                  </a:lnTo>
                  <a:lnTo>
                    <a:pt x="2550751" y="4126183"/>
                  </a:lnTo>
                  <a:lnTo>
                    <a:pt x="2505208" y="4136219"/>
                  </a:lnTo>
                  <a:lnTo>
                    <a:pt x="2459298" y="4145251"/>
                  </a:lnTo>
                  <a:lnTo>
                    <a:pt x="2413033" y="4153264"/>
                  </a:lnTo>
                  <a:lnTo>
                    <a:pt x="2366426" y="4160249"/>
                  </a:lnTo>
                  <a:lnTo>
                    <a:pt x="2319488" y="4166191"/>
                  </a:lnTo>
                  <a:lnTo>
                    <a:pt x="2272232" y="4171081"/>
                  </a:lnTo>
                  <a:lnTo>
                    <a:pt x="2224669" y="4174904"/>
                  </a:lnTo>
                  <a:lnTo>
                    <a:pt x="2176811" y="4177650"/>
                  </a:lnTo>
                  <a:lnTo>
                    <a:pt x="2128671" y="4179307"/>
                  </a:lnTo>
                  <a:lnTo>
                    <a:pt x="2080260" y="4179862"/>
                  </a:lnTo>
                  <a:lnTo>
                    <a:pt x="2031848" y="4179307"/>
                  </a:lnTo>
                  <a:lnTo>
                    <a:pt x="1983708" y="4177650"/>
                  </a:lnTo>
                  <a:lnTo>
                    <a:pt x="1935850" y="4174904"/>
                  </a:lnTo>
                  <a:lnTo>
                    <a:pt x="1888287" y="4171081"/>
                  </a:lnTo>
                  <a:lnTo>
                    <a:pt x="1841031" y="4166191"/>
                  </a:lnTo>
                  <a:lnTo>
                    <a:pt x="1794093" y="4160249"/>
                  </a:lnTo>
                  <a:lnTo>
                    <a:pt x="1747486" y="4153264"/>
                  </a:lnTo>
                  <a:lnTo>
                    <a:pt x="1701221" y="4145251"/>
                  </a:lnTo>
                  <a:lnTo>
                    <a:pt x="1655311" y="4136219"/>
                  </a:lnTo>
                  <a:lnTo>
                    <a:pt x="1609768" y="4126183"/>
                  </a:lnTo>
                  <a:lnTo>
                    <a:pt x="1564602" y="4115152"/>
                  </a:lnTo>
                  <a:lnTo>
                    <a:pt x="1519828" y="4103141"/>
                  </a:lnTo>
                  <a:lnTo>
                    <a:pt x="1475456" y="4090160"/>
                  </a:lnTo>
                  <a:lnTo>
                    <a:pt x="1431498" y="4076221"/>
                  </a:lnTo>
                  <a:lnTo>
                    <a:pt x="1387966" y="4061338"/>
                  </a:lnTo>
                  <a:lnTo>
                    <a:pt x="1344873" y="4045520"/>
                  </a:lnTo>
                  <a:lnTo>
                    <a:pt x="1302231" y="4028782"/>
                  </a:lnTo>
                  <a:lnTo>
                    <a:pt x="1260050" y="4011134"/>
                  </a:lnTo>
                  <a:lnTo>
                    <a:pt x="1218344" y="3992589"/>
                  </a:lnTo>
                  <a:lnTo>
                    <a:pt x="1177124" y="3973159"/>
                  </a:lnTo>
                  <a:lnTo>
                    <a:pt x="1136402" y="3952855"/>
                  </a:lnTo>
                  <a:lnTo>
                    <a:pt x="1096190" y="3931690"/>
                  </a:lnTo>
                  <a:lnTo>
                    <a:pt x="1056500" y="3909676"/>
                  </a:lnTo>
                  <a:lnTo>
                    <a:pt x="1017345" y="3886825"/>
                  </a:lnTo>
                  <a:lnTo>
                    <a:pt x="978735" y="3863149"/>
                  </a:lnTo>
                  <a:lnTo>
                    <a:pt x="940684" y="3838659"/>
                  </a:lnTo>
                  <a:lnTo>
                    <a:pt x="903202" y="3813368"/>
                  </a:lnTo>
                  <a:lnTo>
                    <a:pt x="866302" y="3787289"/>
                  </a:lnTo>
                  <a:lnTo>
                    <a:pt x="829997" y="3760432"/>
                  </a:lnTo>
                  <a:lnTo>
                    <a:pt x="794297" y="3732810"/>
                  </a:lnTo>
                  <a:lnTo>
                    <a:pt x="759215" y="3704435"/>
                  </a:lnTo>
                  <a:lnTo>
                    <a:pt x="724763" y="3675319"/>
                  </a:lnTo>
                  <a:lnTo>
                    <a:pt x="690953" y="3645473"/>
                  </a:lnTo>
                  <a:lnTo>
                    <a:pt x="657796" y="3614911"/>
                  </a:lnTo>
                  <a:lnTo>
                    <a:pt x="625306" y="3583644"/>
                  </a:lnTo>
                  <a:lnTo>
                    <a:pt x="593493" y="3551684"/>
                  </a:lnTo>
                  <a:lnTo>
                    <a:pt x="562369" y="3519043"/>
                  </a:lnTo>
                  <a:lnTo>
                    <a:pt x="531948" y="3485733"/>
                  </a:lnTo>
                  <a:lnTo>
                    <a:pt x="502240" y="3451767"/>
                  </a:lnTo>
                  <a:lnTo>
                    <a:pt x="473257" y="3417155"/>
                  </a:lnTo>
                  <a:lnTo>
                    <a:pt x="445012" y="3381910"/>
                  </a:lnTo>
                  <a:lnTo>
                    <a:pt x="417517" y="3346045"/>
                  </a:lnTo>
                  <a:lnTo>
                    <a:pt x="390783" y="3309571"/>
                  </a:lnTo>
                  <a:lnTo>
                    <a:pt x="364823" y="3272500"/>
                  </a:lnTo>
                  <a:lnTo>
                    <a:pt x="339648" y="3234844"/>
                  </a:lnTo>
                  <a:lnTo>
                    <a:pt x="315270" y="3196616"/>
                  </a:lnTo>
                  <a:lnTo>
                    <a:pt x="291702" y="3157826"/>
                  </a:lnTo>
                  <a:lnTo>
                    <a:pt x="268955" y="3118488"/>
                  </a:lnTo>
                  <a:lnTo>
                    <a:pt x="247042" y="3078614"/>
                  </a:lnTo>
                  <a:lnTo>
                    <a:pt x="225974" y="3038214"/>
                  </a:lnTo>
                  <a:lnTo>
                    <a:pt x="205763" y="2997302"/>
                  </a:lnTo>
                  <a:lnTo>
                    <a:pt x="186421" y="2955889"/>
                  </a:lnTo>
                  <a:lnTo>
                    <a:pt x="167960" y="2913988"/>
                  </a:lnTo>
                  <a:lnTo>
                    <a:pt x="150393" y="2871610"/>
                  </a:lnTo>
                  <a:lnTo>
                    <a:pt x="133731" y="2828768"/>
                  </a:lnTo>
                  <a:lnTo>
                    <a:pt x="117985" y="2785473"/>
                  </a:lnTo>
                  <a:lnTo>
                    <a:pt x="103169" y="2741737"/>
                  </a:lnTo>
                  <a:lnTo>
                    <a:pt x="89294" y="2697573"/>
                  </a:lnTo>
                  <a:lnTo>
                    <a:pt x="76372" y="2652992"/>
                  </a:lnTo>
                  <a:lnTo>
                    <a:pt x="64415" y="2608007"/>
                  </a:lnTo>
                  <a:lnTo>
                    <a:pt x="53435" y="2562629"/>
                  </a:lnTo>
                  <a:lnTo>
                    <a:pt x="43444" y="2516871"/>
                  </a:lnTo>
                  <a:lnTo>
                    <a:pt x="34454" y="2470745"/>
                  </a:lnTo>
                  <a:lnTo>
                    <a:pt x="26476" y="2424262"/>
                  </a:lnTo>
                  <a:lnTo>
                    <a:pt x="19524" y="2377434"/>
                  </a:lnTo>
                  <a:lnTo>
                    <a:pt x="13608" y="2330275"/>
                  </a:lnTo>
                  <a:lnTo>
                    <a:pt x="8741" y="2282795"/>
                  </a:lnTo>
                  <a:lnTo>
                    <a:pt x="4934" y="2235006"/>
                  </a:lnTo>
                  <a:lnTo>
                    <a:pt x="2201" y="2186922"/>
                  </a:lnTo>
                  <a:lnTo>
                    <a:pt x="552" y="2138553"/>
                  </a:lnTo>
                  <a:lnTo>
                    <a:pt x="0" y="2089911"/>
                  </a:lnTo>
                  <a:close/>
                </a:path>
              </a:pathLst>
            </a:custGeom>
            <a:ln w="57150">
              <a:solidFill>
                <a:srgbClr val="D9AC63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6" name="object 6"/>
          <p:cNvSpPr txBox="1"/>
          <p:nvPr/>
        </p:nvSpPr>
        <p:spPr>
          <a:xfrm>
            <a:off x="4677283" y="2470975"/>
            <a:ext cx="2830195" cy="3313429"/>
          </a:xfrm>
          <a:prstGeom prst="rect">
            <a:avLst/>
          </a:prstGeom>
        </p:spPr>
        <p:txBody>
          <a:bodyPr wrap="square" lIns="0" tIns="36830" rIns="0" bIns="0" rtlCol="0" vert="horz">
            <a:spAutoFit/>
          </a:bodyPr>
          <a:lstStyle/>
          <a:p>
            <a:pPr algn="ctr" marL="103505" marR="78740" indent="-3175">
              <a:lnSpc>
                <a:spcPct val="91300"/>
              </a:lnSpc>
              <a:spcBef>
                <a:spcPts val="290"/>
              </a:spcBef>
            </a:pPr>
            <a:r>
              <a:rPr dirty="0" sz="1800">
                <a:solidFill>
                  <a:srgbClr val="1F3863"/>
                </a:solidFill>
                <a:latin typeface="Calibri"/>
                <a:cs typeface="Calibri"/>
              </a:rPr>
              <a:t>Zaman</a:t>
            </a:r>
            <a:r>
              <a:rPr dirty="0" sz="1800" spc="-6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1F3863"/>
                </a:solidFill>
                <a:latin typeface="Calibri"/>
                <a:cs typeface="Calibri"/>
              </a:rPr>
              <a:t>içinde</a:t>
            </a:r>
            <a:r>
              <a:rPr dirty="0" sz="1800" spc="-10">
                <a:solidFill>
                  <a:srgbClr val="1F3863"/>
                </a:solidFill>
                <a:latin typeface="Calibri"/>
                <a:cs typeface="Calibri"/>
              </a:rPr>
              <a:t> gelişen</a:t>
            </a:r>
            <a:r>
              <a:rPr dirty="0" sz="1800" spc="-6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1800" spc="-25">
                <a:solidFill>
                  <a:srgbClr val="1F3863"/>
                </a:solidFill>
                <a:latin typeface="Calibri"/>
                <a:cs typeface="Calibri"/>
              </a:rPr>
              <a:t>ve </a:t>
            </a:r>
            <a:r>
              <a:rPr dirty="0" sz="1800">
                <a:solidFill>
                  <a:srgbClr val="1F3863"/>
                </a:solidFill>
                <a:latin typeface="Calibri"/>
                <a:cs typeface="Calibri"/>
              </a:rPr>
              <a:t>değişen</a:t>
            </a:r>
            <a:r>
              <a:rPr dirty="0" sz="1800" spc="-6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1800" spc="-10">
                <a:solidFill>
                  <a:srgbClr val="1F3863"/>
                </a:solidFill>
                <a:latin typeface="Calibri"/>
                <a:cs typeface="Calibri"/>
              </a:rPr>
              <a:t>ihtiyaçlar doğrultusunda,</a:t>
            </a:r>
            <a:r>
              <a:rPr dirty="0" sz="180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1800" spc="-10">
                <a:solidFill>
                  <a:srgbClr val="1F3863"/>
                </a:solidFill>
                <a:latin typeface="Calibri"/>
                <a:cs typeface="Calibri"/>
              </a:rPr>
              <a:t>özellikle </a:t>
            </a:r>
            <a:r>
              <a:rPr dirty="0" sz="1800" spc="-20">
                <a:solidFill>
                  <a:srgbClr val="1F3863"/>
                </a:solidFill>
                <a:latin typeface="Calibri"/>
                <a:cs typeface="Calibri"/>
              </a:rPr>
              <a:t>yurt </a:t>
            </a:r>
            <a:r>
              <a:rPr dirty="0" sz="1800">
                <a:solidFill>
                  <a:srgbClr val="1F3863"/>
                </a:solidFill>
                <a:latin typeface="Calibri"/>
                <a:cs typeface="Calibri"/>
              </a:rPr>
              <a:t>içindeki</a:t>
            </a:r>
            <a:r>
              <a:rPr dirty="0" sz="1800" spc="35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1800" spc="-10">
                <a:solidFill>
                  <a:srgbClr val="1F3863"/>
                </a:solidFill>
                <a:latin typeface="Calibri"/>
                <a:cs typeface="Calibri"/>
              </a:rPr>
              <a:t>üreticilerin</a:t>
            </a:r>
            <a:r>
              <a:rPr dirty="0" sz="1800" spc="-135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1800" spc="-25">
                <a:solidFill>
                  <a:srgbClr val="1F3863"/>
                </a:solidFill>
                <a:latin typeface="Calibri"/>
                <a:cs typeface="Calibri"/>
              </a:rPr>
              <a:t>DİR</a:t>
            </a:r>
            <a:endParaRPr sz="1800">
              <a:latin typeface="Calibri"/>
              <a:cs typeface="Calibri"/>
            </a:endParaRPr>
          </a:p>
          <a:p>
            <a:pPr algn="ctr" marL="12065" marR="5080">
              <a:lnSpc>
                <a:spcPct val="91800"/>
              </a:lnSpc>
              <a:spcBef>
                <a:spcPts val="35"/>
              </a:spcBef>
            </a:pPr>
            <a:r>
              <a:rPr dirty="0" sz="1800" spc="-10">
                <a:solidFill>
                  <a:srgbClr val="1F3863"/>
                </a:solidFill>
                <a:latin typeface="Calibri"/>
                <a:cs typeface="Calibri"/>
              </a:rPr>
              <a:t>kapsamındaki</a:t>
            </a:r>
            <a:r>
              <a:rPr dirty="0" sz="1800" spc="-55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1F3863"/>
                </a:solidFill>
                <a:latin typeface="Calibri"/>
                <a:cs typeface="Calibri"/>
              </a:rPr>
              <a:t>ithalatı</a:t>
            </a:r>
            <a:r>
              <a:rPr dirty="0" sz="1800" spc="1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1800" spc="-10">
                <a:solidFill>
                  <a:srgbClr val="1F3863"/>
                </a:solidFill>
                <a:latin typeface="Calibri"/>
                <a:cs typeface="Calibri"/>
              </a:rPr>
              <a:t>avantajlı </a:t>
            </a:r>
            <a:r>
              <a:rPr dirty="0" sz="1800">
                <a:solidFill>
                  <a:srgbClr val="1F3863"/>
                </a:solidFill>
                <a:latin typeface="Calibri"/>
                <a:cs typeface="Calibri"/>
              </a:rPr>
              <a:t>konuma</a:t>
            </a:r>
            <a:r>
              <a:rPr dirty="0" sz="1800" spc="-75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1800" spc="-10">
                <a:solidFill>
                  <a:srgbClr val="1F3863"/>
                </a:solidFill>
                <a:latin typeface="Calibri"/>
                <a:cs typeface="Calibri"/>
              </a:rPr>
              <a:t>getiren uygulamalardan</a:t>
            </a:r>
            <a:r>
              <a:rPr dirty="0" sz="180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1800" spc="-10">
                <a:solidFill>
                  <a:srgbClr val="1F3863"/>
                </a:solidFill>
                <a:latin typeface="Calibri"/>
                <a:cs typeface="Calibri"/>
              </a:rPr>
              <a:t>olumsuz etkilenmesinin</a:t>
            </a:r>
            <a:r>
              <a:rPr dirty="0" sz="1800" spc="25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1800" spc="-20">
                <a:solidFill>
                  <a:srgbClr val="1F3863"/>
                </a:solidFill>
                <a:latin typeface="Calibri"/>
                <a:cs typeface="Calibri"/>
              </a:rPr>
              <a:t>önüne </a:t>
            </a:r>
            <a:r>
              <a:rPr dirty="0" sz="1800" spc="-10">
                <a:solidFill>
                  <a:srgbClr val="1F3863"/>
                </a:solidFill>
                <a:latin typeface="Calibri"/>
                <a:cs typeface="Calibri"/>
              </a:rPr>
              <a:t>geçilmesini</a:t>
            </a:r>
            <a:r>
              <a:rPr dirty="0" sz="1800" spc="-10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1F3863"/>
                </a:solidFill>
                <a:latin typeface="Calibri"/>
                <a:cs typeface="Calibri"/>
              </a:rPr>
              <a:t>teminen</a:t>
            </a:r>
            <a:r>
              <a:rPr dirty="0" sz="1800" spc="55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1800" spc="-10">
                <a:solidFill>
                  <a:srgbClr val="1F3863"/>
                </a:solidFill>
                <a:latin typeface="Calibri"/>
                <a:cs typeface="Calibri"/>
              </a:rPr>
              <a:t>ulusal</a:t>
            </a:r>
            <a:endParaRPr sz="1800">
              <a:latin typeface="Calibri"/>
              <a:cs typeface="Calibri"/>
            </a:endParaRPr>
          </a:p>
          <a:p>
            <a:pPr algn="ctr" marL="94615" marR="70485" indent="-4445">
              <a:lnSpc>
                <a:spcPts val="1950"/>
              </a:lnSpc>
              <a:spcBef>
                <a:spcPts val="25"/>
              </a:spcBef>
            </a:pPr>
            <a:r>
              <a:rPr dirty="0" sz="1800" spc="-10">
                <a:solidFill>
                  <a:srgbClr val="1F3863"/>
                </a:solidFill>
                <a:latin typeface="Calibri"/>
                <a:cs typeface="Calibri"/>
              </a:rPr>
              <a:t>mevzuatımızda</a:t>
            </a:r>
            <a:r>
              <a:rPr dirty="0" sz="1800" spc="-3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1800" spc="-25">
                <a:solidFill>
                  <a:srgbClr val="1F3863"/>
                </a:solidFill>
                <a:latin typeface="Calibri"/>
                <a:cs typeface="Calibri"/>
              </a:rPr>
              <a:t>AB </a:t>
            </a:r>
            <a:r>
              <a:rPr dirty="0" sz="1800" spc="-10">
                <a:solidFill>
                  <a:srgbClr val="1F3863"/>
                </a:solidFill>
                <a:latin typeface="Calibri"/>
                <a:cs typeface="Calibri"/>
              </a:rPr>
              <a:t>uygulamasından</a:t>
            </a:r>
            <a:r>
              <a:rPr dirty="0" sz="1800" spc="-25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1F3863"/>
                </a:solidFill>
                <a:latin typeface="Calibri"/>
                <a:cs typeface="Calibri"/>
              </a:rPr>
              <a:t>farklı</a:t>
            </a:r>
            <a:r>
              <a:rPr dirty="0" sz="1800" spc="5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1800" spc="-10">
                <a:solidFill>
                  <a:srgbClr val="1F3863"/>
                </a:solidFill>
                <a:latin typeface="Calibri"/>
                <a:cs typeface="Calibri"/>
              </a:rPr>
              <a:t>olarak</a:t>
            </a:r>
            <a:endParaRPr sz="1800">
              <a:latin typeface="Calibri"/>
              <a:cs typeface="Calibri"/>
            </a:endParaRPr>
          </a:p>
          <a:p>
            <a:pPr algn="ctr" marL="8890">
              <a:lnSpc>
                <a:spcPts val="1880"/>
              </a:lnSpc>
            </a:pPr>
            <a:r>
              <a:rPr dirty="0" sz="1800" spc="-10">
                <a:solidFill>
                  <a:srgbClr val="1F3863"/>
                </a:solidFill>
                <a:latin typeface="Calibri"/>
                <a:cs typeface="Calibri"/>
              </a:rPr>
              <a:t>‘</a:t>
            </a:r>
            <a:r>
              <a:rPr dirty="0" sz="1800" spc="-10" b="1">
                <a:solidFill>
                  <a:srgbClr val="1F3863"/>
                </a:solidFill>
                <a:latin typeface="Calibri"/>
                <a:cs typeface="Calibri"/>
              </a:rPr>
              <a:t>’Yurt</a:t>
            </a:r>
            <a:r>
              <a:rPr dirty="0" sz="1800" spc="-30" b="1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1800" b="1">
                <a:solidFill>
                  <a:srgbClr val="1F3863"/>
                </a:solidFill>
                <a:latin typeface="Calibri"/>
                <a:cs typeface="Calibri"/>
              </a:rPr>
              <a:t>İçi</a:t>
            </a:r>
            <a:r>
              <a:rPr dirty="0" sz="1800" spc="-60" b="1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1800" b="1">
                <a:solidFill>
                  <a:srgbClr val="1F3863"/>
                </a:solidFill>
                <a:latin typeface="Calibri"/>
                <a:cs typeface="Calibri"/>
              </a:rPr>
              <a:t>Alım’’</a:t>
            </a:r>
            <a:r>
              <a:rPr dirty="0" sz="1800" spc="55" b="1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1800" spc="-10">
                <a:solidFill>
                  <a:srgbClr val="1F3863"/>
                </a:solidFill>
                <a:latin typeface="Calibri"/>
                <a:cs typeface="Calibri"/>
              </a:rPr>
              <a:t>müessesesi</a:t>
            </a:r>
            <a:endParaRPr sz="1800">
              <a:latin typeface="Calibri"/>
              <a:cs typeface="Calibri"/>
            </a:endParaRPr>
          </a:p>
          <a:p>
            <a:pPr algn="ctr" marL="5080">
              <a:lnSpc>
                <a:spcPts val="2055"/>
              </a:lnSpc>
            </a:pPr>
            <a:r>
              <a:rPr dirty="0" sz="1800" spc="-10">
                <a:solidFill>
                  <a:srgbClr val="1F3863"/>
                </a:solidFill>
                <a:latin typeface="Calibri"/>
                <a:cs typeface="Calibri"/>
              </a:rPr>
              <a:t>geliştirilmiştir.</a:t>
            </a:r>
            <a:endParaRPr sz="1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263816" rIns="0" bIns="0" rtlCol="0" vert="horz">
            <a:spAutoFit/>
          </a:bodyPr>
          <a:lstStyle/>
          <a:p>
            <a:pPr marL="1588135">
              <a:lnSpc>
                <a:spcPct val="100000"/>
              </a:lnSpc>
              <a:spcBef>
                <a:spcPts val="125"/>
              </a:spcBef>
            </a:pPr>
            <a:r>
              <a:rPr dirty="0" spc="-65"/>
              <a:t>KDV’DE</a:t>
            </a:r>
            <a:r>
              <a:rPr dirty="0" spc="-30"/>
              <a:t> </a:t>
            </a:r>
            <a:r>
              <a:rPr dirty="0" spc="-245"/>
              <a:t>TECİL</a:t>
            </a:r>
            <a:r>
              <a:rPr dirty="0" spc="-15"/>
              <a:t> </a:t>
            </a:r>
            <a:r>
              <a:rPr dirty="0" spc="-300"/>
              <a:t>TERKİN</a:t>
            </a:r>
            <a:r>
              <a:rPr dirty="0" spc="130"/>
              <a:t> </a:t>
            </a:r>
            <a:r>
              <a:rPr dirty="0" spc="-320"/>
              <a:t>SİSTEMİ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2770251" y="1682495"/>
            <a:ext cx="6685280" cy="2680970"/>
            <a:chOff x="2770251" y="1682495"/>
            <a:chExt cx="6685280" cy="2680970"/>
          </a:xfrm>
        </p:grpSpPr>
        <p:sp>
          <p:nvSpPr>
            <p:cNvPr id="4" name="object 4"/>
            <p:cNvSpPr/>
            <p:nvPr/>
          </p:nvSpPr>
          <p:spPr>
            <a:xfrm>
              <a:off x="2779776" y="1692020"/>
              <a:ext cx="6666230" cy="2661920"/>
            </a:xfrm>
            <a:custGeom>
              <a:avLst/>
              <a:gdLst/>
              <a:ahLst/>
              <a:cxnLst/>
              <a:rect l="l" t="t" r="r" b="b"/>
              <a:pathLst>
                <a:path w="6666230" h="2661920">
                  <a:moveTo>
                    <a:pt x="1330452" y="0"/>
                  </a:moveTo>
                  <a:lnTo>
                    <a:pt x="0" y="1108964"/>
                  </a:lnTo>
                  <a:lnTo>
                    <a:pt x="1330452" y="2218054"/>
                  </a:lnTo>
                  <a:lnTo>
                    <a:pt x="1330452" y="1774443"/>
                  </a:lnTo>
                  <a:lnTo>
                    <a:pt x="3124708" y="1774443"/>
                  </a:lnTo>
                  <a:lnTo>
                    <a:pt x="3124708" y="2107056"/>
                  </a:lnTo>
                  <a:lnTo>
                    <a:pt x="3132145" y="2136578"/>
                  </a:lnTo>
                  <a:lnTo>
                    <a:pt x="3185699" y="2185558"/>
                  </a:lnTo>
                  <a:lnTo>
                    <a:pt x="3227850" y="2202909"/>
                  </a:lnTo>
                  <a:lnTo>
                    <a:pt x="3277607" y="2214092"/>
                  </a:lnTo>
                  <a:lnTo>
                    <a:pt x="3332988" y="2218054"/>
                  </a:lnTo>
                  <a:lnTo>
                    <a:pt x="5335524" y="2218054"/>
                  </a:lnTo>
                  <a:lnTo>
                    <a:pt x="5335524" y="2661666"/>
                  </a:lnTo>
                  <a:lnTo>
                    <a:pt x="6665976" y="1552575"/>
                  </a:lnTo>
                  <a:lnTo>
                    <a:pt x="5335524" y="443611"/>
                  </a:lnTo>
                  <a:lnTo>
                    <a:pt x="5335524" y="887221"/>
                  </a:lnTo>
                  <a:lnTo>
                    <a:pt x="3332988" y="887221"/>
                  </a:lnTo>
                  <a:lnTo>
                    <a:pt x="3277607" y="883260"/>
                  </a:lnTo>
                  <a:lnTo>
                    <a:pt x="3227850" y="872080"/>
                  </a:lnTo>
                  <a:lnTo>
                    <a:pt x="3185699" y="854741"/>
                  </a:lnTo>
                  <a:lnTo>
                    <a:pt x="3153137" y="832301"/>
                  </a:lnTo>
                  <a:lnTo>
                    <a:pt x="3124708" y="776351"/>
                  </a:lnTo>
                  <a:lnTo>
                    <a:pt x="3132145" y="746883"/>
                  </a:lnTo>
                  <a:lnTo>
                    <a:pt x="3185699" y="697960"/>
                  </a:lnTo>
                  <a:lnTo>
                    <a:pt x="3227850" y="680621"/>
                  </a:lnTo>
                  <a:lnTo>
                    <a:pt x="3277607" y="669441"/>
                  </a:lnTo>
                  <a:lnTo>
                    <a:pt x="3388368" y="661517"/>
                  </a:lnTo>
                  <a:lnTo>
                    <a:pt x="3438125" y="650334"/>
                  </a:lnTo>
                  <a:lnTo>
                    <a:pt x="3480276" y="632983"/>
                  </a:lnTo>
                  <a:lnTo>
                    <a:pt x="3512838" y="610521"/>
                  </a:lnTo>
                  <a:lnTo>
                    <a:pt x="3533830" y="584003"/>
                  </a:lnTo>
                  <a:lnTo>
                    <a:pt x="3541268" y="554481"/>
                  </a:lnTo>
                  <a:lnTo>
                    <a:pt x="3533830" y="525014"/>
                  </a:lnTo>
                  <a:lnTo>
                    <a:pt x="3480276" y="476091"/>
                  </a:lnTo>
                  <a:lnTo>
                    <a:pt x="3438125" y="458752"/>
                  </a:lnTo>
                  <a:lnTo>
                    <a:pt x="3388368" y="447572"/>
                  </a:lnTo>
                  <a:lnTo>
                    <a:pt x="3332988" y="443611"/>
                  </a:lnTo>
                  <a:lnTo>
                    <a:pt x="1330452" y="443611"/>
                  </a:lnTo>
                  <a:lnTo>
                    <a:pt x="1330452" y="0"/>
                  </a:lnTo>
                  <a:close/>
                </a:path>
              </a:pathLst>
            </a:custGeom>
            <a:solidFill>
              <a:srgbClr val="D9AC6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/>
            <p:cNvSpPr/>
            <p:nvPr/>
          </p:nvSpPr>
          <p:spPr>
            <a:xfrm>
              <a:off x="5904483" y="2246502"/>
              <a:ext cx="416559" cy="332740"/>
            </a:xfrm>
            <a:custGeom>
              <a:avLst/>
              <a:gdLst/>
              <a:ahLst/>
              <a:cxnLst/>
              <a:rect l="l" t="t" r="r" b="b"/>
              <a:pathLst>
                <a:path w="416560" h="332739">
                  <a:moveTo>
                    <a:pt x="416560" y="0"/>
                  </a:moveTo>
                  <a:lnTo>
                    <a:pt x="388130" y="56039"/>
                  </a:lnTo>
                  <a:lnTo>
                    <a:pt x="355568" y="78501"/>
                  </a:lnTo>
                  <a:lnTo>
                    <a:pt x="313417" y="95852"/>
                  </a:lnTo>
                  <a:lnTo>
                    <a:pt x="263660" y="107035"/>
                  </a:lnTo>
                  <a:lnTo>
                    <a:pt x="152899" y="114959"/>
                  </a:lnTo>
                  <a:lnTo>
                    <a:pt x="103142" y="126139"/>
                  </a:lnTo>
                  <a:lnTo>
                    <a:pt x="60991" y="143478"/>
                  </a:lnTo>
                  <a:lnTo>
                    <a:pt x="28429" y="165918"/>
                  </a:lnTo>
                  <a:lnTo>
                    <a:pt x="7437" y="192401"/>
                  </a:lnTo>
                  <a:lnTo>
                    <a:pt x="0" y="221869"/>
                  </a:lnTo>
                  <a:lnTo>
                    <a:pt x="7437" y="251336"/>
                  </a:lnTo>
                  <a:lnTo>
                    <a:pt x="60991" y="300259"/>
                  </a:lnTo>
                  <a:lnTo>
                    <a:pt x="103142" y="317598"/>
                  </a:lnTo>
                  <a:lnTo>
                    <a:pt x="152899" y="328778"/>
                  </a:lnTo>
                  <a:lnTo>
                    <a:pt x="208279" y="332739"/>
                  </a:lnTo>
                  <a:lnTo>
                    <a:pt x="416560" y="332739"/>
                  </a:lnTo>
                  <a:lnTo>
                    <a:pt x="416560" y="0"/>
                  </a:lnTo>
                  <a:close/>
                </a:path>
              </a:pathLst>
            </a:custGeom>
            <a:solidFill>
              <a:srgbClr val="AD8A5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/>
            <p:cNvSpPr/>
            <p:nvPr/>
          </p:nvSpPr>
          <p:spPr>
            <a:xfrm>
              <a:off x="2779776" y="1692020"/>
              <a:ext cx="6666230" cy="2661920"/>
            </a:xfrm>
            <a:custGeom>
              <a:avLst/>
              <a:gdLst/>
              <a:ahLst/>
              <a:cxnLst/>
              <a:rect l="l" t="t" r="r" b="b"/>
              <a:pathLst>
                <a:path w="6666230" h="2661920">
                  <a:moveTo>
                    <a:pt x="0" y="1108964"/>
                  </a:moveTo>
                  <a:lnTo>
                    <a:pt x="1330452" y="0"/>
                  </a:lnTo>
                  <a:lnTo>
                    <a:pt x="1330452" y="443611"/>
                  </a:lnTo>
                  <a:lnTo>
                    <a:pt x="3332988" y="443611"/>
                  </a:lnTo>
                  <a:lnTo>
                    <a:pt x="3388368" y="447572"/>
                  </a:lnTo>
                  <a:lnTo>
                    <a:pt x="3438125" y="458752"/>
                  </a:lnTo>
                  <a:lnTo>
                    <a:pt x="3480276" y="476091"/>
                  </a:lnTo>
                  <a:lnTo>
                    <a:pt x="3512838" y="498531"/>
                  </a:lnTo>
                  <a:lnTo>
                    <a:pt x="3541268" y="554481"/>
                  </a:lnTo>
                  <a:lnTo>
                    <a:pt x="3533830" y="584003"/>
                  </a:lnTo>
                  <a:lnTo>
                    <a:pt x="3480276" y="632983"/>
                  </a:lnTo>
                  <a:lnTo>
                    <a:pt x="3438125" y="650334"/>
                  </a:lnTo>
                  <a:lnTo>
                    <a:pt x="3388368" y="661517"/>
                  </a:lnTo>
                  <a:lnTo>
                    <a:pt x="3332988" y="665479"/>
                  </a:lnTo>
                  <a:lnTo>
                    <a:pt x="3277607" y="669441"/>
                  </a:lnTo>
                  <a:lnTo>
                    <a:pt x="3227850" y="680621"/>
                  </a:lnTo>
                  <a:lnTo>
                    <a:pt x="3185699" y="697960"/>
                  </a:lnTo>
                  <a:lnTo>
                    <a:pt x="3153137" y="720400"/>
                  </a:lnTo>
                  <a:lnTo>
                    <a:pt x="3132145" y="746883"/>
                  </a:lnTo>
                  <a:lnTo>
                    <a:pt x="3124708" y="776351"/>
                  </a:lnTo>
                  <a:lnTo>
                    <a:pt x="3132145" y="805818"/>
                  </a:lnTo>
                  <a:lnTo>
                    <a:pt x="3185699" y="854741"/>
                  </a:lnTo>
                  <a:lnTo>
                    <a:pt x="3227850" y="872080"/>
                  </a:lnTo>
                  <a:lnTo>
                    <a:pt x="3277607" y="883260"/>
                  </a:lnTo>
                  <a:lnTo>
                    <a:pt x="3332988" y="887221"/>
                  </a:lnTo>
                  <a:lnTo>
                    <a:pt x="5335524" y="887221"/>
                  </a:lnTo>
                  <a:lnTo>
                    <a:pt x="5335524" y="443611"/>
                  </a:lnTo>
                  <a:lnTo>
                    <a:pt x="6665976" y="1552575"/>
                  </a:lnTo>
                  <a:lnTo>
                    <a:pt x="5335524" y="2661666"/>
                  </a:lnTo>
                  <a:lnTo>
                    <a:pt x="5335524" y="2218054"/>
                  </a:lnTo>
                  <a:lnTo>
                    <a:pt x="3332988" y="2218054"/>
                  </a:lnTo>
                  <a:lnTo>
                    <a:pt x="3277607" y="2214092"/>
                  </a:lnTo>
                  <a:lnTo>
                    <a:pt x="3227850" y="2202909"/>
                  </a:lnTo>
                  <a:lnTo>
                    <a:pt x="3185699" y="2185558"/>
                  </a:lnTo>
                  <a:lnTo>
                    <a:pt x="3153137" y="2163096"/>
                  </a:lnTo>
                  <a:lnTo>
                    <a:pt x="3124708" y="2107056"/>
                  </a:lnTo>
                  <a:lnTo>
                    <a:pt x="3124708" y="1774443"/>
                  </a:lnTo>
                  <a:lnTo>
                    <a:pt x="1330452" y="1774443"/>
                  </a:lnTo>
                  <a:lnTo>
                    <a:pt x="1330452" y="2218054"/>
                  </a:lnTo>
                  <a:lnTo>
                    <a:pt x="0" y="1108964"/>
                  </a:lnTo>
                  <a:close/>
                </a:path>
                <a:path w="6666230" h="2661920">
                  <a:moveTo>
                    <a:pt x="3541268" y="554481"/>
                  </a:moveTo>
                  <a:lnTo>
                    <a:pt x="3541268" y="887221"/>
                  </a:lnTo>
                </a:path>
                <a:path w="6666230" h="2661920">
                  <a:moveTo>
                    <a:pt x="3124708" y="776351"/>
                  </a:moveTo>
                  <a:lnTo>
                    <a:pt x="3124708" y="1774443"/>
                  </a:lnTo>
                </a:path>
              </a:pathLst>
            </a:custGeom>
            <a:ln w="19050">
              <a:solidFill>
                <a:srgbClr val="163B74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7" name="object 7"/>
          <p:cNvSpPr txBox="1"/>
          <p:nvPr/>
        </p:nvSpPr>
        <p:spPr>
          <a:xfrm>
            <a:off x="3564763" y="2263584"/>
            <a:ext cx="2215515" cy="994410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algn="ctr">
              <a:lnSpc>
                <a:spcPts val="1955"/>
              </a:lnSpc>
              <a:spcBef>
                <a:spcPts val="130"/>
              </a:spcBef>
            </a:pPr>
            <a:r>
              <a:rPr dirty="0" sz="1700" spc="-10">
                <a:solidFill>
                  <a:srgbClr val="1F3863"/>
                </a:solidFill>
                <a:latin typeface="Calibri"/>
                <a:cs typeface="Calibri"/>
              </a:rPr>
              <a:t>Yurt</a:t>
            </a:r>
            <a:r>
              <a:rPr dirty="0" sz="1700" spc="-15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1F3863"/>
                </a:solidFill>
                <a:latin typeface="Calibri"/>
                <a:cs typeface="Calibri"/>
              </a:rPr>
              <a:t>içinden</a:t>
            </a:r>
            <a:r>
              <a:rPr dirty="0" sz="1700" spc="-65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1F3863"/>
                </a:solidFill>
                <a:latin typeface="Calibri"/>
                <a:cs typeface="Calibri"/>
              </a:rPr>
              <a:t>temin</a:t>
            </a:r>
            <a:r>
              <a:rPr dirty="0" sz="1700" spc="-65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1700" spc="-10">
                <a:solidFill>
                  <a:srgbClr val="1F3863"/>
                </a:solidFill>
                <a:latin typeface="Calibri"/>
                <a:cs typeface="Calibri"/>
              </a:rPr>
              <a:t>edilen</a:t>
            </a:r>
            <a:endParaRPr sz="1700">
              <a:latin typeface="Calibri"/>
              <a:cs typeface="Calibri"/>
            </a:endParaRPr>
          </a:p>
          <a:p>
            <a:pPr algn="ctr" marL="268605" marR="270510">
              <a:lnSpc>
                <a:spcPts val="1800"/>
              </a:lnSpc>
              <a:spcBef>
                <a:spcPts val="175"/>
              </a:spcBef>
            </a:pPr>
            <a:r>
              <a:rPr dirty="0" sz="1700">
                <a:solidFill>
                  <a:srgbClr val="1F3863"/>
                </a:solidFill>
                <a:latin typeface="Calibri"/>
                <a:cs typeface="Calibri"/>
              </a:rPr>
              <a:t>eşya</a:t>
            </a:r>
            <a:r>
              <a:rPr dirty="0" sz="1700" spc="-2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1F3863"/>
                </a:solidFill>
                <a:latin typeface="Calibri"/>
                <a:cs typeface="Calibri"/>
              </a:rPr>
              <a:t>için</a:t>
            </a:r>
            <a:r>
              <a:rPr dirty="0" sz="1700" spc="-105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1700" spc="-10">
                <a:solidFill>
                  <a:srgbClr val="1F3863"/>
                </a:solidFill>
                <a:latin typeface="Calibri"/>
                <a:cs typeface="Calibri"/>
              </a:rPr>
              <a:t>ödenmesi gereken</a:t>
            </a:r>
            <a:r>
              <a:rPr dirty="0" sz="1700" spc="-6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1700" spc="-35">
                <a:solidFill>
                  <a:srgbClr val="1F3863"/>
                </a:solidFill>
                <a:latin typeface="Calibri"/>
                <a:cs typeface="Calibri"/>
              </a:rPr>
              <a:t>KDV,</a:t>
            </a:r>
            <a:r>
              <a:rPr dirty="0" sz="1700" spc="-85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1700" spc="-25">
                <a:solidFill>
                  <a:srgbClr val="1F3863"/>
                </a:solidFill>
                <a:latin typeface="Calibri"/>
                <a:cs typeface="Calibri"/>
              </a:rPr>
              <a:t>DİR</a:t>
            </a:r>
            <a:endParaRPr sz="1700">
              <a:latin typeface="Calibri"/>
              <a:cs typeface="Calibri"/>
            </a:endParaRPr>
          </a:p>
          <a:p>
            <a:pPr algn="ctr" marL="5715">
              <a:lnSpc>
                <a:spcPts val="1855"/>
              </a:lnSpc>
            </a:pPr>
            <a:r>
              <a:rPr dirty="0" sz="1700" spc="10">
                <a:solidFill>
                  <a:srgbClr val="1F3863"/>
                </a:solidFill>
                <a:latin typeface="Calibri"/>
                <a:cs typeface="Calibri"/>
              </a:rPr>
              <a:t>kapsamında</a:t>
            </a:r>
            <a:r>
              <a:rPr dirty="0" sz="1700" spc="-16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1700" b="1">
                <a:solidFill>
                  <a:srgbClr val="1F3863"/>
                </a:solidFill>
                <a:latin typeface="Calibri"/>
                <a:cs typeface="Calibri"/>
              </a:rPr>
              <a:t>tecil</a:t>
            </a:r>
            <a:r>
              <a:rPr dirty="0" sz="1700" spc="-10" b="1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1700" spc="-10">
                <a:solidFill>
                  <a:srgbClr val="1F3863"/>
                </a:solidFill>
                <a:latin typeface="Calibri"/>
                <a:cs typeface="Calibri"/>
              </a:rPr>
              <a:t>edilir.</a:t>
            </a:r>
            <a:endParaRPr sz="17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6222619" y="2737167"/>
            <a:ext cx="2492375" cy="994410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algn="ctr">
              <a:lnSpc>
                <a:spcPts val="1955"/>
              </a:lnSpc>
              <a:spcBef>
                <a:spcPts val="130"/>
              </a:spcBef>
            </a:pPr>
            <a:r>
              <a:rPr dirty="0" sz="1700" spc="-20">
                <a:solidFill>
                  <a:srgbClr val="1F3863"/>
                </a:solidFill>
                <a:latin typeface="Calibri"/>
                <a:cs typeface="Calibri"/>
              </a:rPr>
              <a:t>Tecil</a:t>
            </a:r>
            <a:r>
              <a:rPr dirty="0" sz="1700" spc="-6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1F3863"/>
                </a:solidFill>
                <a:latin typeface="Calibri"/>
                <a:cs typeface="Calibri"/>
              </a:rPr>
              <a:t>edilen</a:t>
            </a:r>
            <a:r>
              <a:rPr dirty="0" sz="1700" spc="-65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1F3863"/>
                </a:solidFill>
                <a:latin typeface="Calibri"/>
                <a:cs typeface="Calibri"/>
              </a:rPr>
              <a:t>mezkur</a:t>
            </a:r>
            <a:r>
              <a:rPr dirty="0" sz="1700" spc="-45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1700" spc="-25">
                <a:solidFill>
                  <a:srgbClr val="1F3863"/>
                </a:solidFill>
                <a:latin typeface="Calibri"/>
                <a:cs typeface="Calibri"/>
              </a:rPr>
              <a:t>KDV</a:t>
            </a:r>
            <a:endParaRPr sz="1700">
              <a:latin typeface="Calibri"/>
              <a:cs typeface="Calibri"/>
            </a:endParaRPr>
          </a:p>
          <a:p>
            <a:pPr algn="ctr" marR="3175">
              <a:lnSpc>
                <a:spcPts val="1839"/>
              </a:lnSpc>
            </a:pPr>
            <a:r>
              <a:rPr dirty="0" sz="1700">
                <a:solidFill>
                  <a:srgbClr val="1F3863"/>
                </a:solidFill>
                <a:latin typeface="Calibri"/>
                <a:cs typeface="Calibri"/>
              </a:rPr>
              <a:t>tutarı,</a:t>
            </a:r>
            <a:r>
              <a:rPr dirty="0" sz="1700" spc="-8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1700" spc="-10">
                <a:solidFill>
                  <a:srgbClr val="1F3863"/>
                </a:solidFill>
                <a:latin typeface="Calibri"/>
                <a:cs typeface="Calibri"/>
              </a:rPr>
              <a:t>ihracatın</a:t>
            </a:r>
            <a:endParaRPr sz="1700">
              <a:latin typeface="Calibri"/>
              <a:cs typeface="Calibri"/>
            </a:endParaRPr>
          </a:p>
          <a:p>
            <a:pPr algn="ctr">
              <a:lnSpc>
                <a:spcPts val="1839"/>
              </a:lnSpc>
            </a:pPr>
            <a:r>
              <a:rPr dirty="0" sz="1700" spc="-10">
                <a:solidFill>
                  <a:srgbClr val="1F3863"/>
                </a:solidFill>
                <a:latin typeface="Calibri"/>
                <a:cs typeface="Calibri"/>
              </a:rPr>
              <a:t>gerçekleştirilmesi</a:t>
            </a:r>
            <a:r>
              <a:rPr dirty="0" sz="1700">
                <a:solidFill>
                  <a:srgbClr val="1F3863"/>
                </a:solidFill>
                <a:latin typeface="Calibri"/>
                <a:cs typeface="Calibri"/>
              </a:rPr>
              <a:t> ile</a:t>
            </a:r>
            <a:r>
              <a:rPr dirty="0" sz="1700" spc="-5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1700" spc="-10">
                <a:solidFill>
                  <a:srgbClr val="1F3863"/>
                </a:solidFill>
                <a:latin typeface="Calibri"/>
                <a:cs typeface="Calibri"/>
              </a:rPr>
              <a:t>birlikte</a:t>
            </a:r>
            <a:endParaRPr sz="1700">
              <a:latin typeface="Calibri"/>
              <a:cs typeface="Calibri"/>
            </a:endParaRPr>
          </a:p>
          <a:p>
            <a:pPr algn="ctr" marL="3175">
              <a:lnSpc>
                <a:spcPts val="1955"/>
              </a:lnSpc>
            </a:pPr>
            <a:r>
              <a:rPr dirty="0" sz="1700" b="1">
                <a:solidFill>
                  <a:srgbClr val="1F3863"/>
                </a:solidFill>
                <a:latin typeface="Calibri"/>
                <a:cs typeface="Calibri"/>
              </a:rPr>
              <a:t>terkin</a:t>
            </a:r>
            <a:r>
              <a:rPr dirty="0" sz="1700" spc="-65" b="1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1700" spc="-10">
                <a:solidFill>
                  <a:srgbClr val="1F3863"/>
                </a:solidFill>
                <a:latin typeface="Calibri"/>
                <a:cs typeface="Calibri"/>
              </a:rPr>
              <a:t>edilir.</a:t>
            </a:r>
            <a:endParaRPr sz="1700">
              <a:latin typeface="Calibri"/>
              <a:cs typeface="Calibri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1845310" y="4580509"/>
            <a:ext cx="2481580" cy="1247775"/>
            <a:chOff x="1845310" y="4580509"/>
            <a:chExt cx="2481580" cy="1247775"/>
          </a:xfrm>
        </p:grpSpPr>
        <p:sp>
          <p:nvSpPr>
            <p:cNvPr id="10" name="object 10"/>
            <p:cNvSpPr/>
            <p:nvPr/>
          </p:nvSpPr>
          <p:spPr>
            <a:xfrm>
              <a:off x="1851660" y="4586859"/>
              <a:ext cx="2468880" cy="1235075"/>
            </a:xfrm>
            <a:custGeom>
              <a:avLst/>
              <a:gdLst/>
              <a:ahLst/>
              <a:cxnLst/>
              <a:rect l="l" t="t" r="r" b="b"/>
              <a:pathLst>
                <a:path w="2468879" h="1235075">
                  <a:moveTo>
                    <a:pt x="2345436" y="0"/>
                  </a:moveTo>
                  <a:lnTo>
                    <a:pt x="123443" y="0"/>
                  </a:lnTo>
                  <a:lnTo>
                    <a:pt x="75384" y="9697"/>
                  </a:lnTo>
                  <a:lnTo>
                    <a:pt x="36147" y="36147"/>
                  </a:lnTo>
                  <a:lnTo>
                    <a:pt x="9697" y="75384"/>
                  </a:lnTo>
                  <a:lnTo>
                    <a:pt x="0" y="123444"/>
                  </a:lnTo>
                  <a:lnTo>
                    <a:pt x="0" y="1111275"/>
                  </a:lnTo>
                  <a:lnTo>
                    <a:pt x="9697" y="1159340"/>
                  </a:lnTo>
                  <a:lnTo>
                    <a:pt x="36147" y="1198591"/>
                  </a:lnTo>
                  <a:lnTo>
                    <a:pt x="75384" y="1225053"/>
                  </a:lnTo>
                  <a:lnTo>
                    <a:pt x="123443" y="1234757"/>
                  </a:lnTo>
                  <a:lnTo>
                    <a:pt x="2345436" y="1234757"/>
                  </a:lnTo>
                  <a:lnTo>
                    <a:pt x="2393495" y="1225053"/>
                  </a:lnTo>
                  <a:lnTo>
                    <a:pt x="2432732" y="1198591"/>
                  </a:lnTo>
                  <a:lnTo>
                    <a:pt x="2459182" y="1159340"/>
                  </a:lnTo>
                  <a:lnTo>
                    <a:pt x="2468879" y="1111275"/>
                  </a:lnTo>
                  <a:lnTo>
                    <a:pt x="2468879" y="123444"/>
                  </a:lnTo>
                  <a:lnTo>
                    <a:pt x="2459182" y="75384"/>
                  </a:lnTo>
                  <a:lnTo>
                    <a:pt x="2432732" y="36147"/>
                  </a:lnTo>
                  <a:lnTo>
                    <a:pt x="2393495" y="9697"/>
                  </a:lnTo>
                  <a:lnTo>
                    <a:pt x="2345436" y="0"/>
                  </a:lnTo>
                  <a:close/>
                </a:path>
              </a:pathLst>
            </a:custGeom>
            <a:solidFill>
              <a:srgbClr val="1F386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" name="object 11"/>
            <p:cNvSpPr/>
            <p:nvPr/>
          </p:nvSpPr>
          <p:spPr>
            <a:xfrm>
              <a:off x="1851660" y="4586859"/>
              <a:ext cx="2468880" cy="1235075"/>
            </a:xfrm>
            <a:custGeom>
              <a:avLst/>
              <a:gdLst/>
              <a:ahLst/>
              <a:cxnLst/>
              <a:rect l="l" t="t" r="r" b="b"/>
              <a:pathLst>
                <a:path w="2468879" h="1235075">
                  <a:moveTo>
                    <a:pt x="0" y="123444"/>
                  </a:moveTo>
                  <a:lnTo>
                    <a:pt x="9697" y="75384"/>
                  </a:lnTo>
                  <a:lnTo>
                    <a:pt x="36147" y="36147"/>
                  </a:lnTo>
                  <a:lnTo>
                    <a:pt x="75384" y="9697"/>
                  </a:lnTo>
                  <a:lnTo>
                    <a:pt x="123443" y="0"/>
                  </a:lnTo>
                  <a:lnTo>
                    <a:pt x="2345436" y="0"/>
                  </a:lnTo>
                  <a:lnTo>
                    <a:pt x="2393495" y="9697"/>
                  </a:lnTo>
                  <a:lnTo>
                    <a:pt x="2432732" y="36147"/>
                  </a:lnTo>
                  <a:lnTo>
                    <a:pt x="2459182" y="75384"/>
                  </a:lnTo>
                  <a:lnTo>
                    <a:pt x="2468879" y="123444"/>
                  </a:lnTo>
                  <a:lnTo>
                    <a:pt x="2468879" y="1111275"/>
                  </a:lnTo>
                  <a:lnTo>
                    <a:pt x="2459182" y="1159340"/>
                  </a:lnTo>
                  <a:lnTo>
                    <a:pt x="2432732" y="1198591"/>
                  </a:lnTo>
                  <a:lnTo>
                    <a:pt x="2393495" y="1225053"/>
                  </a:lnTo>
                  <a:lnTo>
                    <a:pt x="2345436" y="1234757"/>
                  </a:lnTo>
                  <a:lnTo>
                    <a:pt x="123443" y="1234757"/>
                  </a:lnTo>
                  <a:lnTo>
                    <a:pt x="75384" y="1225053"/>
                  </a:lnTo>
                  <a:lnTo>
                    <a:pt x="36147" y="1198591"/>
                  </a:lnTo>
                  <a:lnTo>
                    <a:pt x="9697" y="1159340"/>
                  </a:lnTo>
                  <a:lnTo>
                    <a:pt x="0" y="1111275"/>
                  </a:lnTo>
                  <a:lnTo>
                    <a:pt x="0" y="123444"/>
                  </a:lnTo>
                  <a:close/>
                </a:path>
              </a:pathLst>
            </a:custGeom>
            <a:ln w="12700">
              <a:solidFill>
                <a:srgbClr val="163B74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2" name="object 12"/>
          <p:cNvSpPr txBox="1"/>
          <p:nvPr/>
        </p:nvSpPr>
        <p:spPr>
          <a:xfrm>
            <a:off x="1935226" y="4678489"/>
            <a:ext cx="2292985" cy="1022350"/>
          </a:xfrm>
          <a:prstGeom prst="rect">
            <a:avLst/>
          </a:prstGeom>
        </p:spPr>
        <p:txBody>
          <a:bodyPr wrap="square" lIns="0" tIns="24130" rIns="0" bIns="0" rtlCol="0" vert="horz">
            <a:spAutoFit/>
          </a:bodyPr>
          <a:lstStyle/>
          <a:p>
            <a:pPr algn="ctr" marL="12700" marR="5080" indent="-1905">
              <a:lnSpc>
                <a:spcPct val="95700"/>
              </a:lnSpc>
              <a:spcBef>
                <a:spcPts val="190"/>
              </a:spcBef>
            </a:pPr>
            <a:r>
              <a:rPr dirty="0" sz="1350" b="1">
                <a:solidFill>
                  <a:srgbClr val="FFFFFF"/>
                </a:solidFill>
                <a:latin typeface="Calibri"/>
                <a:cs typeface="Calibri"/>
              </a:rPr>
              <a:t>Bu</a:t>
            </a:r>
            <a:r>
              <a:rPr dirty="0" sz="1350" spc="70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350" b="1">
                <a:solidFill>
                  <a:srgbClr val="FFFFFF"/>
                </a:solidFill>
                <a:latin typeface="Calibri"/>
                <a:cs typeface="Calibri"/>
              </a:rPr>
              <a:t>sistem</a:t>
            </a:r>
            <a:r>
              <a:rPr dirty="0" sz="1350" spc="-105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350" b="1">
                <a:solidFill>
                  <a:srgbClr val="FFFFFF"/>
                </a:solidFill>
                <a:latin typeface="Calibri"/>
                <a:cs typeface="Calibri"/>
              </a:rPr>
              <a:t>kapsamında,</a:t>
            </a:r>
            <a:r>
              <a:rPr dirty="0" sz="1350" spc="355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350" spc="-10" b="1">
                <a:solidFill>
                  <a:srgbClr val="FFFFFF"/>
                </a:solidFill>
                <a:latin typeface="Calibri"/>
                <a:cs typeface="Calibri"/>
              </a:rPr>
              <a:t>DİİB’te </a:t>
            </a:r>
            <a:r>
              <a:rPr dirty="0" sz="1350" b="1">
                <a:solidFill>
                  <a:srgbClr val="FFFFFF"/>
                </a:solidFill>
                <a:latin typeface="Calibri"/>
                <a:cs typeface="Calibri"/>
              </a:rPr>
              <a:t>yer</a:t>
            </a:r>
            <a:r>
              <a:rPr dirty="0" sz="1350" spc="-10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350" b="1">
                <a:solidFill>
                  <a:srgbClr val="FFFFFF"/>
                </a:solidFill>
                <a:latin typeface="Calibri"/>
                <a:cs typeface="Calibri"/>
              </a:rPr>
              <a:t>alan</a:t>
            </a:r>
            <a:r>
              <a:rPr dirty="0" sz="1350" spc="105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350" b="1">
                <a:solidFill>
                  <a:srgbClr val="FFFFFF"/>
                </a:solidFill>
                <a:latin typeface="Calibri"/>
                <a:cs typeface="Calibri"/>
              </a:rPr>
              <a:t>madde</a:t>
            </a:r>
            <a:r>
              <a:rPr dirty="0" sz="1350" spc="140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350" spc="-25" b="1">
                <a:solidFill>
                  <a:srgbClr val="FFFFFF"/>
                </a:solidFill>
                <a:latin typeface="Calibri"/>
                <a:cs typeface="Calibri"/>
              </a:rPr>
              <a:t>ve </a:t>
            </a:r>
            <a:r>
              <a:rPr dirty="0" sz="1350" b="1">
                <a:solidFill>
                  <a:srgbClr val="FFFFFF"/>
                </a:solidFill>
                <a:latin typeface="Calibri"/>
                <a:cs typeface="Calibri"/>
              </a:rPr>
              <a:t>malzemelerin</a:t>
            </a:r>
            <a:r>
              <a:rPr dirty="0" sz="1350" spc="114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350" b="1">
                <a:solidFill>
                  <a:srgbClr val="FFFFFF"/>
                </a:solidFill>
                <a:latin typeface="Calibri"/>
                <a:cs typeface="Calibri"/>
              </a:rPr>
              <a:t>yurt</a:t>
            </a:r>
            <a:r>
              <a:rPr dirty="0" sz="1350" spc="175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350" b="1">
                <a:solidFill>
                  <a:srgbClr val="FFFFFF"/>
                </a:solidFill>
                <a:latin typeface="Calibri"/>
                <a:cs typeface="Calibri"/>
              </a:rPr>
              <a:t>içinden</a:t>
            </a:r>
            <a:r>
              <a:rPr dirty="0" sz="1350" spc="120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350" spc="-25" b="1">
                <a:solidFill>
                  <a:srgbClr val="FFFFFF"/>
                </a:solidFill>
                <a:latin typeface="Calibri"/>
                <a:cs typeface="Calibri"/>
              </a:rPr>
              <a:t>KDV </a:t>
            </a:r>
            <a:r>
              <a:rPr dirty="0" sz="1350" b="1">
                <a:solidFill>
                  <a:srgbClr val="FFFFFF"/>
                </a:solidFill>
                <a:latin typeface="Calibri"/>
                <a:cs typeface="Calibri"/>
              </a:rPr>
              <a:t>ödenmeksizin</a:t>
            </a:r>
            <a:r>
              <a:rPr dirty="0" sz="1350" spc="190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350" b="1">
                <a:solidFill>
                  <a:srgbClr val="FFFFFF"/>
                </a:solidFill>
                <a:latin typeface="Calibri"/>
                <a:cs typeface="Calibri"/>
              </a:rPr>
              <a:t>alımına</a:t>
            </a:r>
            <a:r>
              <a:rPr dirty="0" sz="1350" spc="175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350" spc="-20" b="1">
                <a:solidFill>
                  <a:srgbClr val="FFFFFF"/>
                </a:solidFill>
                <a:latin typeface="Calibri"/>
                <a:cs typeface="Calibri"/>
              </a:rPr>
              <a:t>imkan </a:t>
            </a:r>
            <a:r>
              <a:rPr dirty="0" sz="1350" spc="-10" b="1">
                <a:solidFill>
                  <a:srgbClr val="FFFFFF"/>
                </a:solidFill>
                <a:latin typeface="Calibri"/>
                <a:cs typeface="Calibri"/>
              </a:rPr>
              <a:t>tanınmaktadır.</a:t>
            </a:r>
            <a:endParaRPr sz="1350">
              <a:latin typeface="Calibri"/>
              <a:cs typeface="Calibri"/>
            </a:endParaRPr>
          </a:p>
        </p:txBody>
      </p:sp>
      <p:grpSp>
        <p:nvGrpSpPr>
          <p:cNvPr id="13" name="object 13"/>
          <p:cNvGrpSpPr/>
          <p:nvPr/>
        </p:nvGrpSpPr>
        <p:grpSpPr>
          <a:xfrm>
            <a:off x="4762246" y="4562221"/>
            <a:ext cx="2481580" cy="1256665"/>
            <a:chOff x="4762246" y="4562221"/>
            <a:chExt cx="2481580" cy="1256665"/>
          </a:xfrm>
        </p:grpSpPr>
        <p:sp>
          <p:nvSpPr>
            <p:cNvPr id="14" name="object 14"/>
            <p:cNvSpPr/>
            <p:nvPr/>
          </p:nvSpPr>
          <p:spPr>
            <a:xfrm>
              <a:off x="4768596" y="4568571"/>
              <a:ext cx="2468880" cy="1243965"/>
            </a:xfrm>
            <a:custGeom>
              <a:avLst/>
              <a:gdLst/>
              <a:ahLst/>
              <a:cxnLst/>
              <a:rect l="l" t="t" r="r" b="b"/>
              <a:pathLst>
                <a:path w="2468879" h="1243964">
                  <a:moveTo>
                    <a:pt x="2344547" y="0"/>
                  </a:moveTo>
                  <a:lnTo>
                    <a:pt x="124332" y="0"/>
                  </a:lnTo>
                  <a:lnTo>
                    <a:pt x="75920" y="9782"/>
                  </a:lnTo>
                  <a:lnTo>
                    <a:pt x="36401" y="36448"/>
                  </a:lnTo>
                  <a:lnTo>
                    <a:pt x="9765" y="75973"/>
                  </a:lnTo>
                  <a:lnTo>
                    <a:pt x="0" y="124332"/>
                  </a:lnTo>
                  <a:lnTo>
                    <a:pt x="0" y="1119504"/>
                  </a:lnTo>
                  <a:lnTo>
                    <a:pt x="9765" y="1167920"/>
                  </a:lnTo>
                  <a:lnTo>
                    <a:pt x="36401" y="1207457"/>
                  </a:lnTo>
                  <a:lnTo>
                    <a:pt x="75920" y="1234113"/>
                  </a:lnTo>
                  <a:lnTo>
                    <a:pt x="124332" y="1243888"/>
                  </a:lnTo>
                  <a:lnTo>
                    <a:pt x="2344547" y="1243888"/>
                  </a:lnTo>
                  <a:lnTo>
                    <a:pt x="2392959" y="1234113"/>
                  </a:lnTo>
                  <a:lnTo>
                    <a:pt x="2432478" y="1207457"/>
                  </a:lnTo>
                  <a:lnTo>
                    <a:pt x="2459114" y="1167920"/>
                  </a:lnTo>
                  <a:lnTo>
                    <a:pt x="2468879" y="1119504"/>
                  </a:lnTo>
                  <a:lnTo>
                    <a:pt x="2468879" y="124332"/>
                  </a:lnTo>
                  <a:lnTo>
                    <a:pt x="2459114" y="75973"/>
                  </a:lnTo>
                  <a:lnTo>
                    <a:pt x="2432478" y="36448"/>
                  </a:lnTo>
                  <a:lnTo>
                    <a:pt x="2392959" y="9782"/>
                  </a:lnTo>
                  <a:lnTo>
                    <a:pt x="2344547" y="0"/>
                  </a:lnTo>
                  <a:close/>
                </a:path>
              </a:pathLst>
            </a:custGeom>
            <a:solidFill>
              <a:srgbClr val="1F386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5" name="object 15"/>
            <p:cNvSpPr/>
            <p:nvPr/>
          </p:nvSpPr>
          <p:spPr>
            <a:xfrm>
              <a:off x="4768596" y="4568571"/>
              <a:ext cx="2468880" cy="1243965"/>
            </a:xfrm>
            <a:custGeom>
              <a:avLst/>
              <a:gdLst/>
              <a:ahLst/>
              <a:cxnLst/>
              <a:rect l="l" t="t" r="r" b="b"/>
              <a:pathLst>
                <a:path w="2468879" h="1243964">
                  <a:moveTo>
                    <a:pt x="0" y="124332"/>
                  </a:moveTo>
                  <a:lnTo>
                    <a:pt x="9765" y="75973"/>
                  </a:lnTo>
                  <a:lnTo>
                    <a:pt x="36401" y="36448"/>
                  </a:lnTo>
                  <a:lnTo>
                    <a:pt x="75920" y="9782"/>
                  </a:lnTo>
                  <a:lnTo>
                    <a:pt x="124332" y="0"/>
                  </a:lnTo>
                  <a:lnTo>
                    <a:pt x="2344547" y="0"/>
                  </a:lnTo>
                  <a:lnTo>
                    <a:pt x="2392959" y="9782"/>
                  </a:lnTo>
                  <a:lnTo>
                    <a:pt x="2432478" y="36448"/>
                  </a:lnTo>
                  <a:lnTo>
                    <a:pt x="2459114" y="75973"/>
                  </a:lnTo>
                  <a:lnTo>
                    <a:pt x="2468879" y="124332"/>
                  </a:lnTo>
                  <a:lnTo>
                    <a:pt x="2468879" y="1119504"/>
                  </a:lnTo>
                  <a:lnTo>
                    <a:pt x="2459114" y="1167920"/>
                  </a:lnTo>
                  <a:lnTo>
                    <a:pt x="2432478" y="1207457"/>
                  </a:lnTo>
                  <a:lnTo>
                    <a:pt x="2392959" y="1234113"/>
                  </a:lnTo>
                  <a:lnTo>
                    <a:pt x="2344547" y="1243888"/>
                  </a:lnTo>
                  <a:lnTo>
                    <a:pt x="124332" y="1243888"/>
                  </a:lnTo>
                  <a:lnTo>
                    <a:pt x="75920" y="1234113"/>
                  </a:lnTo>
                  <a:lnTo>
                    <a:pt x="36401" y="1207457"/>
                  </a:lnTo>
                  <a:lnTo>
                    <a:pt x="9765" y="1167920"/>
                  </a:lnTo>
                  <a:lnTo>
                    <a:pt x="0" y="1119504"/>
                  </a:lnTo>
                  <a:lnTo>
                    <a:pt x="0" y="124332"/>
                  </a:lnTo>
                  <a:close/>
                </a:path>
              </a:pathLst>
            </a:custGeom>
            <a:ln w="12700">
              <a:solidFill>
                <a:srgbClr val="163B74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6" name="object 16"/>
          <p:cNvSpPr txBox="1"/>
          <p:nvPr/>
        </p:nvSpPr>
        <p:spPr>
          <a:xfrm>
            <a:off x="5100320" y="4763579"/>
            <a:ext cx="1809750" cy="821055"/>
          </a:xfrm>
          <a:prstGeom prst="rect">
            <a:avLst/>
          </a:prstGeom>
        </p:spPr>
        <p:txBody>
          <a:bodyPr wrap="square" lIns="0" tIns="25400" rIns="0" bIns="0" rtlCol="0" vert="horz">
            <a:spAutoFit/>
          </a:bodyPr>
          <a:lstStyle/>
          <a:p>
            <a:pPr algn="ctr" marL="12700" marR="5080" indent="-6985">
              <a:lnSpc>
                <a:spcPct val="95000"/>
              </a:lnSpc>
              <a:spcBef>
                <a:spcPts val="200"/>
              </a:spcBef>
            </a:pPr>
            <a:r>
              <a:rPr dirty="0" sz="1350" b="1">
                <a:solidFill>
                  <a:srgbClr val="FFFFFF"/>
                </a:solidFill>
                <a:latin typeface="Calibri"/>
                <a:cs typeface="Calibri"/>
              </a:rPr>
              <a:t>Söz</a:t>
            </a:r>
            <a:r>
              <a:rPr dirty="0" sz="1350" spc="105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350" b="1">
                <a:solidFill>
                  <a:srgbClr val="FFFFFF"/>
                </a:solidFill>
                <a:latin typeface="Calibri"/>
                <a:cs typeface="Calibri"/>
              </a:rPr>
              <a:t>konusu</a:t>
            </a:r>
            <a:r>
              <a:rPr dirty="0" sz="1350" spc="140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350" b="1">
                <a:solidFill>
                  <a:srgbClr val="FFFFFF"/>
                </a:solidFill>
                <a:latin typeface="Calibri"/>
                <a:cs typeface="Calibri"/>
              </a:rPr>
              <a:t>sistem</a:t>
            </a:r>
            <a:r>
              <a:rPr dirty="0" sz="1350" spc="-30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350" spc="-25" b="1">
                <a:solidFill>
                  <a:srgbClr val="FFFFFF"/>
                </a:solidFill>
                <a:latin typeface="Calibri"/>
                <a:cs typeface="Calibri"/>
              </a:rPr>
              <a:t>ile </a:t>
            </a:r>
            <a:r>
              <a:rPr dirty="0" sz="1350" b="1">
                <a:solidFill>
                  <a:srgbClr val="FFFFFF"/>
                </a:solidFill>
                <a:latin typeface="Calibri"/>
                <a:cs typeface="Calibri"/>
              </a:rPr>
              <a:t>ihracatçılara</a:t>
            </a:r>
            <a:r>
              <a:rPr dirty="0" sz="1350" spc="135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350" spc="-20" b="1">
                <a:solidFill>
                  <a:srgbClr val="FFFFFF"/>
                </a:solidFill>
                <a:latin typeface="Calibri"/>
                <a:cs typeface="Calibri"/>
              </a:rPr>
              <a:t>işlem </a:t>
            </a:r>
            <a:r>
              <a:rPr dirty="0" sz="1350" b="1">
                <a:solidFill>
                  <a:srgbClr val="FFFFFF"/>
                </a:solidFill>
                <a:latin typeface="Calibri"/>
                <a:cs typeface="Calibri"/>
              </a:rPr>
              <a:t>aşamalarında</a:t>
            </a:r>
            <a:r>
              <a:rPr dirty="0" sz="1350" spc="215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350" spc="-10" b="1">
                <a:solidFill>
                  <a:srgbClr val="FFFFFF"/>
                </a:solidFill>
                <a:latin typeface="Calibri"/>
                <a:cs typeface="Calibri"/>
              </a:rPr>
              <a:t>finansman </a:t>
            </a:r>
            <a:r>
              <a:rPr dirty="0" sz="1350" b="1">
                <a:solidFill>
                  <a:srgbClr val="FFFFFF"/>
                </a:solidFill>
                <a:latin typeface="Calibri"/>
                <a:cs typeface="Calibri"/>
              </a:rPr>
              <a:t>avantajı</a:t>
            </a:r>
            <a:r>
              <a:rPr dirty="0" sz="1350" spc="35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350" spc="-10" b="1">
                <a:solidFill>
                  <a:srgbClr val="FFFFFF"/>
                </a:solidFill>
                <a:latin typeface="Calibri"/>
                <a:cs typeface="Calibri"/>
              </a:rPr>
              <a:t>sağlanmaktadır.</a:t>
            </a:r>
            <a:endParaRPr sz="1350">
              <a:latin typeface="Calibri"/>
              <a:cs typeface="Calibri"/>
            </a:endParaRPr>
          </a:p>
        </p:txBody>
      </p:sp>
      <p:grpSp>
        <p:nvGrpSpPr>
          <p:cNvPr id="17" name="object 17"/>
          <p:cNvGrpSpPr/>
          <p:nvPr/>
        </p:nvGrpSpPr>
        <p:grpSpPr>
          <a:xfrm>
            <a:off x="7679181" y="4580509"/>
            <a:ext cx="2673985" cy="1238885"/>
            <a:chOff x="7679181" y="4580509"/>
            <a:chExt cx="2673985" cy="1238885"/>
          </a:xfrm>
        </p:grpSpPr>
        <p:sp>
          <p:nvSpPr>
            <p:cNvPr id="18" name="object 18"/>
            <p:cNvSpPr/>
            <p:nvPr/>
          </p:nvSpPr>
          <p:spPr>
            <a:xfrm>
              <a:off x="7685531" y="4586859"/>
              <a:ext cx="2661285" cy="1226185"/>
            </a:xfrm>
            <a:custGeom>
              <a:avLst/>
              <a:gdLst/>
              <a:ahLst/>
              <a:cxnLst/>
              <a:rect l="l" t="t" r="r" b="b"/>
              <a:pathLst>
                <a:path w="2661284" h="1226185">
                  <a:moveTo>
                    <a:pt x="2538349" y="0"/>
                  </a:moveTo>
                  <a:lnTo>
                    <a:pt x="122554" y="0"/>
                  </a:lnTo>
                  <a:lnTo>
                    <a:pt x="74848" y="9630"/>
                  </a:lnTo>
                  <a:lnTo>
                    <a:pt x="35893" y="35893"/>
                  </a:lnTo>
                  <a:lnTo>
                    <a:pt x="9630" y="74848"/>
                  </a:lnTo>
                  <a:lnTo>
                    <a:pt x="0" y="122555"/>
                  </a:lnTo>
                  <a:lnTo>
                    <a:pt x="0" y="1103045"/>
                  </a:lnTo>
                  <a:lnTo>
                    <a:pt x="9630" y="1150752"/>
                  </a:lnTo>
                  <a:lnTo>
                    <a:pt x="35893" y="1189707"/>
                  </a:lnTo>
                  <a:lnTo>
                    <a:pt x="74848" y="1215970"/>
                  </a:lnTo>
                  <a:lnTo>
                    <a:pt x="122554" y="1225600"/>
                  </a:lnTo>
                  <a:lnTo>
                    <a:pt x="2538349" y="1225600"/>
                  </a:lnTo>
                  <a:lnTo>
                    <a:pt x="2586055" y="1215970"/>
                  </a:lnTo>
                  <a:lnTo>
                    <a:pt x="2625010" y="1189707"/>
                  </a:lnTo>
                  <a:lnTo>
                    <a:pt x="2651273" y="1150752"/>
                  </a:lnTo>
                  <a:lnTo>
                    <a:pt x="2660904" y="1103045"/>
                  </a:lnTo>
                  <a:lnTo>
                    <a:pt x="2660904" y="122555"/>
                  </a:lnTo>
                  <a:lnTo>
                    <a:pt x="2651273" y="74848"/>
                  </a:lnTo>
                  <a:lnTo>
                    <a:pt x="2625010" y="35893"/>
                  </a:lnTo>
                  <a:lnTo>
                    <a:pt x="2586055" y="9630"/>
                  </a:lnTo>
                  <a:lnTo>
                    <a:pt x="2538349" y="0"/>
                  </a:lnTo>
                  <a:close/>
                </a:path>
              </a:pathLst>
            </a:custGeom>
            <a:solidFill>
              <a:srgbClr val="1F386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9" name="object 19"/>
            <p:cNvSpPr/>
            <p:nvPr/>
          </p:nvSpPr>
          <p:spPr>
            <a:xfrm>
              <a:off x="7685531" y="4586859"/>
              <a:ext cx="2661285" cy="1226185"/>
            </a:xfrm>
            <a:custGeom>
              <a:avLst/>
              <a:gdLst/>
              <a:ahLst/>
              <a:cxnLst/>
              <a:rect l="l" t="t" r="r" b="b"/>
              <a:pathLst>
                <a:path w="2661284" h="1226185">
                  <a:moveTo>
                    <a:pt x="0" y="122555"/>
                  </a:moveTo>
                  <a:lnTo>
                    <a:pt x="9630" y="74848"/>
                  </a:lnTo>
                  <a:lnTo>
                    <a:pt x="35893" y="35893"/>
                  </a:lnTo>
                  <a:lnTo>
                    <a:pt x="74848" y="9630"/>
                  </a:lnTo>
                  <a:lnTo>
                    <a:pt x="122554" y="0"/>
                  </a:lnTo>
                  <a:lnTo>
                    <a:pt x="2538349" y="0"/>
                  </a:lnTo>
                  <a:lnTo>
                    <a:pt x="2586055" y="9630"/>
                  </a:lnTo>
                  <a:lnTo>
                    <a:pt x="2625010" y="35893"/>
                  </a:lnTo>
                  <a:lnTo>
                    <a:pt x="2651273" y="74848"/>
                  </a:lnTo>
                  <a:lnTo>
                    <a:pt x="2660904" y="122555"/>
                  </a:lnTo>
                  <a:lnTo>
                    <a:pt x="2660904" y="1103045"/>
                  </a:lnTo>
                  <a:lnTo>
                    <a:pt x="2651273" y="1150752"/>
                  </a:lnTo>
                  <a:lnTo>
                    <a:pt x="2625010" y="1189707"/>
                  </a:lnTo>
                  <a:lnTo>
                    <a:pt x="2586055" y="1215970"/>
                  </a:lnTo>
                  <a:lnTo>
                    <a:pt x="2538349" y="1225600"/>
                  </a:lnTo>
                  <a:lnTo>
                    <a:pt x="122554" y="1225600"/>
                  </a:lnTo>
                  <a:lnTo>
                    <a:pt x="74848" y="1215970"/>
                  </a:lnTo>
                  <a:lnTo>
                    <a:pt x="35893" y="1189707"/>
                  </a:lnTo>
                  <a:lnTo>
                    <a:pt x="9630" y="1150752"/>
                  </a:lnTo>
                  <a:lnTo>
                    <a:pt x="0" y="1103045"/>
                  </a:lnTo>
                  <a:lnTo>
                    <a:pt x="0" y="122555"/>
                  </a:lnTo>
                  <a:close/>
                </a:path>
              </a:pathLst>
            </a:custGeom>
            <a:ln w="12700">
              <a:solidFill>
                <a:srgbClr val="163B74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20" name="object 20"/>
          <p:cNvSpPr txBox="1"/>
          <p:nvPr/>
        </p:nvSpPr>
        <p:spPr>
          <a:xfrm>
            <a:off x="7757794" y="4656391"/>
            <a:ext cx="2513965" cy="1045844"/>
          </a:xfrm>
          <a:prstGeom prst="rect">
            <a:avLst/>
          </a:prstGeom>
        </p:spPr>
        <p:txBody>
          <a:bodyPr wrap="square" lIns="0" tIns="32384" rIns="0" bIns="0" rtlCol="0" vert="horz">
            <a:spAutoFit/>
          </a:bodyPr>
          <a:lstStyle/>
          <a:p>
            <a:pPr algn="ctr" marL="12065" marR="5080" indent="-9525">
              <a:lnSpc>
                <a:spcPct val="91100"/>
              </a:lnSpc>
              <a:spcBef>
                <a:spcPts val="254"/>
              </a:spcBef>
            </a:pPr>
            <a:r>
              <a:rPr dirty="0" sz="1200" spc="-25" b="1">
                <a:solidFill>
                  <a:srgbClr val="FFFFFF"/>
                </a:solidFill>
                <a:latin typeface="Calibri"/>
                <a:cs typeface="Calibri"/>
              </a:rPr>
              <a:t>Tecil-</a:t>
            </a:r>
            <a:r>
              <a:rPr dirty="0" sz="1200" b="1">
                <a:solidFill>
                  <a:srgbClr val="FFFFFF"/>
                </a:solidFill>
                <a:latin typeface="Calibri"/>
                <a:cs typeface="Calibri"/>
              </a:rPr>
              <a:t>terkin </a:t>
            </a:r>
            <a:r>
              <a:rPr dirty="0" sz="1200" spc="-10" b="1">
                <a:solidFill>
                  <a:srgbClr val="FFFFFF"/>
                </a:solidFill>
                <a:latin typeface="Calibri"/>
                <a:cs typeface="Calibri"/>
              </a:rPr>
              <a:t>kapsamında</a:t>
            </a:r>
            <a:r>
              <a:rPr dirty="0" sz="1200" spc="-15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00" b="1">
                <a:solidFill>
                  <a:srgbClr val="FFFFFF"/>
                </a:solidFill>
                <a:latin typeface="Calibri"/>
                <a:cs typeface="Calibri"/>
              </a:rPr>
              <a:t>satın</a:t>
            </a:r>
            <a:r>
              <a:rPr dirty="0" sz="1200" spc="5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00" spc="-10" b="1">
                <a:solidFill>
                  <a:srgbClr val="FFFFFF"/>
                </a:solidFill>
                <a:latin typeface="Calibri"/>
                <a:cs typeface="Calibri"/>
              </a:rPr>
              <a:t>alınan </a:t>
            </a:r>
            <a:r>
              <a:rPr dirty="0" sz="1200" b="1">
                <a:solidFill>
                  <a:srgbClr val="FFFFFF"/>
                </a:solidFill>
                <a:latin typeface="Calibri"/>
                <a:cs typeface="Calibri"/>
              </a:rPr>
              <a:t>mallardan</a:t>
            </a:r>
            <a:r>
              <a:rPr dirty="0" sz="1200" spc="20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00" b="1">
                <a:solidFill>
                  <a:srgbClr val="FFFFFF"/>
                </a:solidFill>
                <a:latin typeface="Calibri"/>
                <a:cs typeface="Calibri"/>
              </a:rPr>
              <a:t>üretilen</a:t>
            </a:r>
            <a:r>
              <a:rPr dirty="0" sz="1200" spc="-60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00" spc="-10" b="1">
                <a:solidFill>
                  <a:srgbClr val="FFFFFF"/>
                </a:solidFill>
                <a:latin typeface="Calibri"/>
                <a:cs typeface="Calibri"/>
              </a:rPr>
              <a:t>ihraç</a:t>
            </a:r>
            <a:r>
              <a:rPr dirty="0" sz="1200" spc="-50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00" spc="-10" b="1">
                <a:solidFill>
                  <a:srgbClr val="FFFFFF"/>
                </a:solidFill>
                <a:latin typeface="Calibri"/>
                <a:cs typeface="Calibri"/>
              </a:rPr>
              <a:t>eşyasının </a:t>
            </a:r>
            <a:r>
              <a:rPr dirty="0" sz="1200" b="1">
                <a:solidFill>
                  <a:srgbClr val="FFFFFF"/>
                </a:solidFill>
                <a:latin typeface="Calibri"/>
                <a:cs typeface="Calibri"/>
              </a:rPr>
              <a:t>DİİB’te</a:t>
            </a:r>
            <a:r>
              <a:rPr dirty="0" sz="1200" spc="35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00" b="1">
                <a:solidFill>
                  <a:srgbClr val="FFFFFF"/>
                </a:solidFill>
                <a:latin typeface="Calibri"/>
                <a:cs typeface="Calibri"/>
              </a:rPr>
              <a:t>belirtilen</a:t>
            </a:r>
            <a:r>
              <a:rPr dirty="0" sz="1200" spc="-25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00" b="1">
                <a:solidFill>
                  <a:srgbClr val="FFFFFF"/>
                </a:solidFill>
                <a:latin typeface="Calibri"/>
                <a:cs typeface="Calibri"/>
              </a:rPr>
              <a:t>süre</a:t>
            </a:r>
            <a:r>
              <a:rPr dirty="0" sz="1200" spc="-65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00" b="1">
                <a:solidFill>
                  <a:srgbClr val="FFFFFF"/>
                </a:solidFill>
                <a:latin typeface="Calibri"/>
                <a:cs typeface="Calibri"/>
              </a:rPr>
              <a:t>ve</a:t>
            </a:r>
            <a:r>
              <a:rPr dirty="0" sz="1200" spc="25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00" b="1">
                <a:solidFill>
                  <a:srgbClr val="FFFFFF"/>
                </a:solidFill>
                <a:latin typeface="Calibri"/>
                <a:cs typeface="Calibri"/>
              </a:rPr>
              <a:t>şartlara</a:t>
            </a:r>
            <a:r>
              <a:rPr dirty="0" sz="1200" spc="-50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00" spc="-20" b="1">
                <a:solidFill>
                  <a:srgbClr val="FFFFFF"/>
                </a:solidFill>
                <a:latin typeface="Calibri"/>
                <a:cs typeface="Calibri"/>
              </a:rPr>
              <a:t>uygun </a:t>
            </a:r>
            <a:r>
              <a:rPr dirty="0" sz="1200" b="1">
                <a:solidFill>
                  <a:srgbClr val="FFFFFF"/>
                </a:solidFill>
                <a:latin typeface="Calibri"/>
                <a:cs typeface="Calibri"/>
              </a:rPr>
              <a:t>olarak</a:t>
            </a:r>
            <a:r>
              <a:rPr dirty="0" sz="1200" spc="30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00" spc="-10" b="1">
                <a:solidFill>
                  <a:srgbClr val="FFFFFF"/>
                </a:solidFill>
                <a:latin typeface="Calibri"/>
                <a:cs typeface="Calibri"/>
              </a:rPr>
              <a:t>ihraç</a:t>
            </a:r>
            <a:r>
              <a:rPr dirty="0" sz="1200" spc="-40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00" b="1">
                <a:solidFill>
                  <a:srgbClr val="FFFFFF"/>
                </a:solidFill>
                <a:latin typeface="Calibri"/>
                <a:cs typeface="Calibri"/>
              </a:rPr>
              <a:t>edilmemesi</a:t>
            </a:r>
            <a:r>
              <a:rPr dirty="0" sz="1200" spc="-45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00" b="1">
                <a:solidFill>
                  <a:srgbClr val="FFFFFF"/>
                </a:solidFill>
                <a:latin typeface="Calibri"/>
                <a:cs typeface="Calibri"/>
              </a:rPr>
              <a:t>halinde;</a:t>
            </a:r>
            <a:r>
              <a:rPr dirty="0" sz="1200" spc="-5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00" spc="-20" b="1">
                <a:solidFill>
                  <a:srgbClr val="FFFFFF"/>
                </a:solidFill>
                <a:latin typeface="Calibri"/>
                <a:cs typeface="Calibri"/>
              </a:rPr>
              <a:t>tecil </a:t>
            </a:r>
            <a:r>
              <a:rPr dirty="0" sz="1200" b="1">
                <a:solidFill>
                  <a:srgbClr val="FFFFFF"/>
                </a:solidFill>
                <a:latin typeface="Calibri"/>
                <a:cs typeface="Calibri"/>
              </a:rPr>
              <a:t>edilen</a:t>
            </a:r>
            <a:r>
              <a:rPr dirty="0" sz="1200" spc="-45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00" b="1">
                <a:solidFill>
                  <a:srgbClr val="FFFFFF"/>
                </a:solidFill>
                <a:latin typeface="Calibri"/>
                <a:cs typeface="Calibri"/>
              </a:rPr>
              <a:t>KDV</a:t>
            </a:r>
            <a:r>
              <a:rPr dirty="0" sz="1200" spc="-40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00" b="1">
                <a:solidFill>
                  <a:srgbClr val="FFFFFF"/>
                </a:solidFill>
                <a:latin typeface="Calibri"/>
                <a:cs typeface="Calibri"/>
              </a:rPr>
              <a:t>ile vergi</a:t>
            </a:r>
            <a:r>
              <a:rPr dirty="0" sz="1200" spc="-45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00" b="1">
                <a:solidFill>
                  <a:srgbClr val="FFFFFF"/>
                </a:solidFill>
                <a:latin typeface="Calibri"/>
                <a:cs typeface="Calibri"/>
              </a:rPr>
              <a:t>ziyaı</a:t>
            </a:r>
            <a:r>
              <a:rPr dirty="0" sz="1200" spc="-40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00" b="1">
                <a:solidFill>
                  <a:srgbClr val="FFFFFF"/>
                </a:solidFill>
                <a:latin typeface="Calibri"/>
                <a:cs typeface="Calibri"/>
              </a:rPr>
              <a:t>cezası</a:t>
            </a:r>
            <a:r>
              <a:rPr dirty="0" sz="1200" spc="-45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00" spc="-25" b="1">
                <a:solidFill>
                  <a:srgbClr val="FFFFFF"/>
                </a:solidFill>
                <a:latin typeface="Calibri"/>
                <a:cs typeface="Calibri"/>
              </a:rPr>
              <a:t>ve </a:t>
            </a:r>
            <a:r>
              <a:rPr dirty="0" sz="1200" b="1">
                <a:solidFill>
                  <a:srgbClr val="FFFFFF"/>
                </a:solidFill>
                <a:latin typeface="Calibri"/>
                <a:cs typeface="Calibri"/>
              </a:rPr>
              <a:t>gecikme</a:t>
            </a:r>
            <a:r>
              <a:rPr dirty="0" sz="1200" spc="-30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00" spc="-10" b="1">
                <a:solidFill>
                  <a:srgbClr val="FFFFFF"/>
                </a:solidFill>
                <a:latin typeface="Calibri"/>
                <a:cs typeface="Calibri"/>
              </a:rPr>
              <a:t>faizi</a:t>
            </a:r>
            <a:r>
              <a:rPr dirty="0" sz="1200" spc="-65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00" b="1">
                <a:solidFill>
                  <a:srgbClr val="FFFFFF"/>
                </a:solidFill>
                <a:latin typeface="Calibri"/>
                <a:cs typeface="Calibri"/>
              </a:rPr>
              <a:t>alıcıdan</a:t>
            </a:r>
            <a:r>
              <a:rPr dirty="0" sz="1200" spc="10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00" b="1">
                <a:solidFill>
                  <a:srgbClr val="FFFFFF"/>
                </a:solidFill>
                <a:latin typeface="Calibri"/>
                <a:cs typeface="Calibri"/>
              </a:rPr>
              <a:t>tahsil</a:t>
            </a:r>
            <a:r>
              <a:rPr dirty="0" sz="1200" spc="-70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00" spc="-10" b="1">
                <a:solidFill>
                  <a:srgbClr val="FFFFFF"/>
                </a:solidFill>
                <a:latin typeface="Calibri"/>
                <a:cs typeface="Calibri"/>
              </a:rPr>
              <a:t>edilir.</a:t>
            </a:r>
            <a:endParaRPr sz="1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273849" rIns="0" bIns="0" rtlCol="0" vert="horz">
            <a:spAutoFit/>
          </a:bodyPr>
          <a:lstStyle/>
          <a:p>
            <a:pPr marL="1590675">
              <a:lnSpc>
                <a:spcPct val="100000"/>
              </a:lnSpc>
              <a:spcBef>
                <a:spcPts val="125"/>
              </a:spcBef>
            </a:pPr>
            <a:r>
              <a:rPr dirty="0" spc="-65"/>
              <a:t>KDV’DE</a:t>
            </a:r>
            <a:r>
              <a:rPr dirty="0" spc="-35"/>
              <a:t> </a:t>
            </a:r>
            <a:r>
              <a:rPr dirty="0" spc="-245"/>
              <a:t>TECİL</a:t>
            </a:r>
            <a:r>
              <a:rPr dirty="0" spc="-15"/>
              <a:t> </a:t>
            </a:r>
            <a:r>
              <a:rPr dirty="0" spc="-300"/>
              <a:t>TERKİN</a:t>
            </a:r>
            <a:r>
              <a:rPr dirty="0" spc="130"/>
              <a:t> </a:t>
            </a:r>
            <a:r>
              <a:rPr dirty="0" spc="-320"/>
              <a:t>SİSTEMİ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2494533" y="1982977"/>
            <a:ext cx="7209155" cy="1339215"/>
            <a:chOff x="2494533" y="1982977"/>
            <a:chExt cx="7209155" cy="1339215"/>
          </a:xfrm>
        </p:grpSpPr>
        <p:sp>
          <p:nvSpPr>
            <p:cNvPr id="4" name="object 4"/>
            <p:cNvSpPr/>
            <p:nvPr/>
          </p:nvSpPr>
          <p:spPr>
            <a:xfrm>
              <a:off x="2500883" y="1989327"/>
              <a:ext cx="7196455" cy="1326515"/>
            </a:xfrm>
            <a:custGeom>
              <a:avLst/>
              <a:gdLst/>
              <a:ahLst/>
              <a:cxnLst/>
              <a:rect l="l" t="t" r="r" b="b"/>
              <a:pathLst>
                <a:path w="7196455" h="1326514">
                  <a:moveTo>
                    <a:pt x="6975348" y="0"/>
                  </a:moveTo>
                  <a:lnTo>
                    <a:pt x="220980" y="0"/>
                  </a:lnTo>
                  <a:lnTo>
                    <a:pt x="176443" y="4489"/>
                  </a:lnTo>
                  <a:lnTo>
                    <a:pt x="134963" y="17365"/>
                  </a:lnTo>
                  <a:lnTo>
                    <a:pt x="97426" y="37739"/>
                  </a:lnTo>
                  <a:lnTo>
                    <a:pt x="64722" y="64722"/>
                  </a:lnTo>
                  <a:lnTo>
                    <a:pt x="37739" y="97426"/>
                  </a:lnTo>
                  <a:lnTo>
                    <a:pt x="17365" y="134963"/>
                  </a:lnTo>
                  <a:lnTo>
                    <a:pt x="4489" y="176443"/>
                  </a:lnTo>
                  <a:lnTo>
                    <a:pt x="0" y="220980"/>
                  </a:lnTo>
                  <a:lnTo>
                    <a:pt x="0" y="1105154"/>
                  </a:lnTo>
                  <a:lnTo>
                    <a:pt x="4489" y="1149695"/>
                  </a:lnTo>
                  <a:lnTo>
                    <a:pt x="17365" y="1191190"/>
                  </a:lnTo>
                  <a:lnTo>
                    <a:pt x="37739" y="1228747"/>
                  </a:lnTo>
                  <a:lnTo>
                    <a:pt x="64722" y="1261475"/>
                  </a:lnTo>
                  <a:lnTo>
                    <a:pt x="97426" y="1288481"/>
                  </a:lnTo>
                  <a:lnTo>
                    <a:pt x="134963" y="1308875"/>
                  </a:lnTo>
                  <a:lnTo>
                    <a:pt x="176443" y="1321766"/>
                  </a:lnTo>
                  <a:lnTo>
                    <a:pt x="220980" y="1326261"/>
                  </a:lnTo>
                  <a:lnTo>
                    <a:pt x="6975348" y="1326261"/>
                  </a:lnTo>
                  <a:lnTo>
                    <a:pt x="7019884" y="1321766"/>
                  </a:lnTo>
                  <a:lnTo>
                    <a:pt x="7061364" y="1308875"/>
                  </a:lnTo>
                  <a:lnTo>
                    <a:pt x="7098901" y="1288481"/>
                  </a:lnTo>
                  <a:lnTo>
                    <a:pt x="7131605" y="1261475"/>
                  </a:lnTo>
                  <a:lnTo>
                    <a:pt x="7158588" y="1228747"/>
                  </a:lnTo>
                  <a:lnTo>
                    <a:pt x="7178962" y="1191190"/>
                  </a:lnTo>
                  <a:lnTo>
                    <a:pt x="7191838" y="1149695"/>
                  </a:lnTo>
                  <a:lnTo>
                    <a:pt x="7196328" y="1105154"/>
                  </a:lnTo>
                  <a:lnTo>
                    <a:pt x="7196328" y="220980"/>
                  </a:lnTo>
                  <a:lnTo>
                    <a:pt x="7191838" y="176443"/>
                  </a:lnTo>
                  <a:lnTo>
                    <a:pt x="7178962" y="134963"/>
                  </a:lnTo>
                  <a:lnTo>
                    <a:pt x="7158588" y="97426"/>
                  </a:lnTo>
                  <a:lnTo>
                    <a:pt x="7131605" y="64722"/>
                  </a:lnTo>
                  <a:lnTo>
                    <a:pt x="7098901" y="37739"/>
                  </a:lnTo>
                  <a:lnTo>
                    <a:pt x="7061364" y="17365"/>
                  </a:lnTo>
                  <a:lnTo>
                    <a:pt x="7019884" y="4489"/>
                  </a:lnTo>
                  <a:lnTo>
                    <a:pt x="6975348" y="0"/>
                  </a:lnTo>
                  <a:close/>
                </a:path>
              </a:pathLst>
            </a:custGeom>
            <a:solidFill>
              <a:srgbClr val="1F386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/>
            <p:cNvSpPr/>
            <p:nvPr/>
          </p:nvSpPr>
          <p:spPr>
            <a:xfrm>
              <a:off x="2500883" y="1989327"/>
              <a:ext cx="7196455" cy="1326515"/>
            </a:xfrm>
            <a:custGeom>
              <a:avLst/>
              <a:gdLst/>
              <a:ahLst/>
              <a:cxnLst/>
              <a:rect l="l" t="t" r="r" b="b"/>
              <a:pathLst>
                <a:path w="7196455" h="1326514">
                  <a:moveTo>
                    <a:pt x="0" y="220980"/>
                  </a:moveTo>
                  <a:lnTo>
                    <a:pt x="4489" y="176443"/>
                  </a:lnTo>
                  <a:lnTo>
                    <a:pt x="17365" y="134963"/>
                  </a:lnTo>
                  <a:lnTo>
                    <a:pt x="37739" y="97426"/>
                  </a:lnTo>
                  <a:lnTo>
                    <a:pt x="64722" y="64722"/>
                  </a:lnTo>
                  <a:lnTo>
                    <a:pt x="97426" y="37739"/>
                  </a:lnTo>
                  <a:lnTo>
                    <a:pt x="134963" y="17365"/>
                  </a:lnTo>
                  <a:lnTo>
                    <a:pt x="176443" y="4489"/>
                  </a:lnTo>
                  <a:lnTo>
                    <a:pt x="220980" y="0"/>
                  </a:lnTo>
                  <a:lnTo>
                    <a:pt x="6975348" y="0"/>
                  </a:lnTo>
                  <a:lnTo>
                    <a:pt x="7019884" y="4489"/>
                  </a:lnTo>
                  <a:lnTo>
                    <a:pt x="7061364" y="17365"/>
                  </a:lnTo>
                  <a:lnTo>
                    <a:pt x="7098901" y="37739"/>
                  </a:lnTo>
                  <a:lnTo>
                    <a:pt x="7131605" y="64722"/>
                  </a:lnTo>
                  <a:lnTo>
                    <a:pt x="7158588" y="97426"/>
                  </a:lnTo>
                  <a:lnTo>
                    <a:pt x="7178962" y="134963"/>
                  </a:lnTo>
                  <a:lnTo>
                    <a:pt x="7191838" y="176443"/>
                  </a:lnTo>
                  <a:lnTo>
                    <a:pt x="7196328" y="220980"/>
                  </a:lnTo>
                  <a:lnTo>
                    <a:pt x="7196328" y="1105154"/>
                  </a:lnTo>
                  <a:lnTo>
                    <a:pt x="7191838" y="1149695"/>
                  </a:lnTo>
                  <a:lnTo>
                    <a:pt x="7178962" y="1191190"/>
                  </a:lnTo>
                  <a:lnTo>
                    <a:pt x="7158588" y="1228747"/>
                  </a:lnTo>
                  <a:lnTo>
                    <a:pt x="7131605" y="1261475"/>
                  </a:lnTo>
                  <a:lnTo>
                    <a:pt x="7098901" y="1288481"/>
                  </a:lnTo>
                  <a:lnTo>
                    <a:pt x="7061364" y="1308875"/>
                  </a:lnTo>
                  <a:lnTo>
                    <a:pt x="7019884" y="1321766"/>
                  </a:lnTo>
                  <a:lnTo>
                    <a:pt x="6975348" y="1326261"/>
                  </a:lnTo>
                  <a:lnTo>
                    <a:pt x="220980" y="1326261"/>
                  </a:lnTo>
                  <a:lnTo>
                    <a:pt x="176443" y="1321766"/>
                  </a:lnTo>
                  <a:lnTo>
                    <a:pt x="134963" y="1308875"/>
                  </a:lnTo>
                  <a:lnTo>
                    <a:pt x="97426" y="1288481"/>
                  </a:lnTo>
                  <a:lnTo>
                    <a:pt x="64722" y="1261475"/>
                  </a:lnTo>
                  <a:lnTo>
                    <a:pt x="37739" y="1228747"/>
                  </a:lnTo>
                  <a:lnTo>
                    <a:pt x="17365" y="1191190"/>
                  </a:lnTo>
                  <a:lnTo>
                    <a:pt x="4489" y="1149695"/>
                  </a:lnTo>
                  <a:lnTo>
                    <a:pt x="0" y="1105154"/>
                  </a:lnTo>
                  <a:lnTo>
                    <a:pt x="0" y="220980"/>
                  </a:lnTo>
                  <a:close/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6" name="object 6"/>
          <p:cNvSpPr txBox="1"/>
          <p:nvPr/>
        </p:nvSpPr>
        <p:spPr>
          <a:xfrm>
            <a:off x="2639948" y="2091626"/>
            <a:ext cx="6911340" cy="1056640"/>
          </a:xfrm>
          <a:prstGeom prst="rect">
            <a:avLst/>
          </a:prstGeom>
        </p:spPr>
        <p:txBody>
          <a:bodyPr wrap="square" lIns="0" tIns="40005" rIns="0" bIns="0" rtlCol="0" vert="horz">
            <a:spAutoFit/>
          </a:bodyPr>
          <a:lstStyle/>
          <a:p>
            <a:pPr algn="just" marL="12700" marR="5080">
              <a:lnSpc>
                <a:spcPct val="93300"/>
              </a:lnSpc>
              <a:spcBef>
                <a:spcPts val="315"/>
              </a:spcBef>
            </a:pPr>
            <a:r>
              <a:rPr dirty="0" sz="2350">
                <a:solidFill>
                  <a:srgbClr val="FFFFFF"/>
                </a:solidFill>
                <a:latin typeface="Calibri"/>
                <a:cs typeface="Calibri"/>
              </a:rPr>
              <a:t>DİİB</a:t>
            </a:r>
            <a:r>
              <a:rPr dirty="0" sz="2350" spc="235">
                <a:solidFill>
                  <a:srgbClr val="FFFFFF"/>
                </a:solidFill>
                <a:latin typeface="Calibri"/>
                <a:cs typeface="Calibri"/>
              </a:rPr>
              <a:t>  </a:t>
            </a:r>
            <a:r>
              <a:rPr dirty="0" sz="2350">
                <a:solidFill>
                  <a:srgbClr val="FFFFFF"/>
                </a:solidFill>
                <a:latin typeface="Calibri"/>
                <a:cs typeface="Calibri"/>
              </a:rPr>
              <a:t>sahibi</a:t>
            </a:r>
            <a:r>
              <a:rPr dirty="0" sz="2350" spc="254">
                <a:solidFill>
                  <a:srgbClr val="FFFFFF"/>
                </a:solidFill>
                <a:latin typeface="Calibri"/>
                <a:cs typeface="Calibri"/>
              </a:rPr>
              <a:t>  </a:t>
            </a:r>
            <a:r>
              <a:rPr dirty="0" sz="2350">
                <a:solidFill>
                  <a:srgbClr val="FFFFFF"/>
                </a:solidFill>
                <a:latin typeface="Calibri"/>
                <a:cs typeface="Calibri"/>
              </a:rPr>
              <a:t>alıcılar</a:t>
            </a:r>
            <a:r>
              <a:rPr dirty="0" sz="2350" spc="225">
                <a:solidFill>
                  <a:srgbClr val="FFFFFF"/>
                </a:solidFill>
                <a:latin typeface="Calibri"/>
                <a:cs typeface="Calibri"/>
              </a:rPr>
              <a:t>  </a:t>
            </a:r>
            <a:r>
              <a:rPr dirty="0" sz="2350">
                <a:solidFill>
                  <a:srgbClr val="FFFFFF"/>
                </a:solidFill>
                <a:latin typeface="Calibri"/>
                <a:cs typeface="Calibri"/>
              </a:rPr>
              <a:t>satın</a:t>
            </a:r>
            <a:r>
              <a:rPr dirty="0" sz="2350" spc="185">
                <a:solidFill>
                  <a:srgbClr val="FFFFFF"/>
                </a:solidFill>
                <a:latin typeface="Calibri"/>
                <a:cs typeface="Calibri"/>
              </a:rPr>
              <a:t>  </a:t>
            </a:r>
            <a:r>
              <a:rPr dirty="0" sz="2350">
                <a:solidFill>
                  <a:srgbClr val="FFFFFF"/>
                </a:solidFill>
                <a:latin typeface="Calibri"/>
                <a:cs typeface="Calibri"/>
              </a:rPr>
              <a:t>aldıkları</a:t>
            </a:r>
            <a:r>
              <a:rPr dirty="0" sz="2350" spc="220">
                <a:solidFill>
                  <a:srgbClr val="FFFFFF"/>
                </a:solidFill>
                <a:latin typeface="Calibri"/>
                <a:cs typeface="Calibri"/>
              </a:rPr>
              <a:t>  </a:t>
            </a:r>
            <a:r>
              <a:rPr dirty="0" sz="2350">
                <a:solidFill>
                  <a:srgbClr val="FFFFFF"/>
                </a:solidFill>
                <a:latin typeface="Calibri"/>
                <a:cs typeface="Calibri"/>
              </a:rPr>
              <a:t>maddelerden</a:t>
            </a:r>
            <a:r>
              <a:rPr dirty="0" sz="2350" spc="220">
                <a:solidFill>
                  <a:srgbClr val="FFFFFF"/>
                </a:solidFill>
                <a:latin typeface="Calibri"/>
                <a:cs typeface="Calibri"/>
              </a:rPr>
              <a:t>  </a:t>
            </a:r>
            <a:r>
              <a:rPr dirty="0" sz="2350" spc="-20">
                <a:solidFill>
                  <a:srgbClr val="FFFFFF"/>
                </a:solidFill>
                <a:latin typeface="Calibri"/>
                <a:cs typeface="Calibri"/>
              </a:rPr>
              <a:t>imal </a:t>
            </a:r>
            <a:r>
              <a:rPr dirty="0" sz="2350">
                <a:solidFill>
                  <a:srgbClr val="FFFFFF"/>
                </a:solidFill>
                <a:latin typeface="Calibri"/>
                <a:cs typeface="Calibri"/>
              </a:rPr>
              <a:t>ettikleri</a:t>
            </a:r>
            <a:r>
              <a:rPr dirty="0" sz="2350" spc="35">
                <a:solidFill>
                  <a:srgbClr val="FFFFFF"/>
                </a:solidFill>
                <a:latin typeface="Calibri"/>
                <a:cs typeface="Calibri"/>
              </a:rPr>
              <a:t>  </a:t>
            </a:r>
            <a:r>
              <a:rPr dirty="0" sz="2350">
                <a:solidFill>
                  <a:srgbClr val="FFFFFF"/>
                </a:solidFill>
                <a:latin typeface="Calibri"/>
                <a:cs typeface="Calibri"/>
              </a:rPr>
              <a:t>malları</a:t>
            </a:r>
            <a:r>
              <a:rPr dirty="0" sz="2350" spc="60">
                <a:solidFill>
                  <a:srgbClr val="FFFFFF"/>
                </a:solidFill>
                <a:latin typeface="Calibri"/>
                <a:cs typeface="Calibri"/>
              </a:rPr>
              <a:t>  </a:t>
            </a:r>
            <a:r>
              <a:rPr dirty="0" sz="2350">
                <a:solidFill>
                  <a:srgbClr val="FFFFFF"/>
                </a:solidFill>
                <a:latin typeface="Calibri"/>
                <a:cs typeface="Calibri"/>
              </a:rPr>
              <a:t>DİİB</a:t>
            </a:r>
            <a:r>
              <a:rPr dirty="0" sz="2350" spc="75">
                <a:solidFill>
                  <a:srgbClr val="FFFFFF"/>
                </a:solidFill>
                <a:latin typeface="Calibri"/>
                <a:cs typeface="Calibri"/>
              </a:rPr>
              <a:t>  </a:t>
            </a:r>
            <a:r>
              <a:rPr dirty="0" sz="2350">
                <a:solidFill>
                  <a:srgbClr val="FFFFFF"/>
                </a:solidFill>
                <a:latin typeface="Calibri"/>
                <a:cs typeface="Calibri"/>
              </a:rPr>
              <a:t>süresi</a:t>
            </a:r>
            <a:r>
              <a:rPr dirty="0" sz="2350" spc="95">
                <a:solidFill>
                  <a:srgbClr val="FFFFFF"/>
                </a:solidFill>
                <a:latin typeface="Calibri"/>
                <a:cs typeface="Calibri"/>
              </a:rPr>
              <a:t>  </a:t>
            </a:r>
            <a:r>
              <a:rPr dirty="0" sz="2350">
                <a:solidFill>
                  <a:srgbClr val="FFFFFF"/>
                </a:solidFill>
                <a:latin typeface="Calibri"/>
                <a:cs typeface="Calibri"/>
              </a:rPr>
              <a:t>içerisinde</a:t>
            </a:r>
            <a:r>
              <a:rPr dirty="0" sz="2350" spc="65">
                <a:solidFill>
                  <a:srgbClr val="FFFFFF"/>
                </a:solidFill>
                <a:latin typeface="Calibri"/>
                <a:cs typeface="Calibri"/>
              </a:rPr>
              <a:t>  </a:t>
            </a:r>
            <a:r>
              <a:rPr dirty="0" sz="2350">
                <a:solidFill>
                  <a:srgbClr val="FFFFFF"/>
                </a:solidFill>
                <a:latin typeface="Calibri"/>
                <a:cs typeface="Calibri"/>
              </a:rPr>
              <a:t>ihraç</a:t>
            </a:r>
            <a:r>
              <a:rPr dirty="0" sz="2350" spc="75">
                <a:solidFill>
                  <a:srgbClr val="FFFFFF"/>
                </a:solidFill>
                <a:latin typeface="Calibri"/>
                <a:cs typeface="Calibri"/>
              </a:rPr>
              <a:t>  </a:t>
            </a:r>
            <a:r>
              <a:rPr dirty="0" sz="2350" spc="-10">
                <a:solidFill>
                  <a:srgbClr val="FFFFFF"/>
                </a:solidFill>
                <a:latin typeface="Calibri"/>
                <a:cs typeface="Calibri"/>
              </a:rPr>
              <a:t>ettiklerini </a:t>
            </a:r>
            <a:r>
              <a:rPr dirty="0" sz="2350">
                <a:solidFill>
                  <a:srgbClr val="FFFFFF"/>
                </a:solidFill>
                <a:latin typeface="Calibri"/>
                <a:cs typeface="Calibri"/>
              </a:rPr>
              <a:t>YMM</a:t>
            </a:r>
            <a:r>
              <a:rPr dirty="0" sz="2350" spc="9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350">
                <a:solidFill>
                  <a:srgbClr val="FFFFFF"/>
                </a:solidFill>
                <a:latin typeface="Calibri"/>
                <a:cs typeface="Calibri"/>
              </a:rPr>
              <a:t>raporu</a:t>
            </a:r>
            <a:r>
              <a:rPr dirty="0" sz="2350" spc="3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350">
                <a:solidFill>
                  <a:srgbClr val="FFFFFF"/>
                </a:solidFill>
                <a:latin typeface="Calibri"/>
                <a:cs typeface="Calibri"/>
              </a:rPr>
              <a:t>ile</a:t>
            </a:r>
            <a:r>
              <a:rPr dirty="0" sz="2350" spc="1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350">
                <a:solidFill>
                  <a:srgbClr val="FFFFFF"/>
                </a:solidFill>
                <a:latin typeface="Calibri"/>
                <a:cs typeface="Calibri"/>
              </a:rPr>
              <a:t>tespit</a:t>
            </a:r>
            <a:r>
              <a:rPr dirty="0" sz="2350" spc="4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350" spc="-10">
                <a:solidFill>
                  <a:srgbClr val="FFFFFF"/>
                </a:solidFill>
                <a:latin typeface="Calibri"/>
                <a:cs typeface="Calibri"/>
              </a:rPr>
              <a:t>ettirmelidir.</a:t>
            </a:r>
            <a:endParaRPr sz="2350">
              <a:latin typeface="Calibri"/>
              <a:cs typeface="Calibri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2494533" y="3382390"/>
            <a:ext cx="7209155" cy="1329690"/>
            <a:chOff x="2494533" y="3382390"/>
            <a:chExt cx="7209155" cy="1329690"/>
          </a:xfrm>
        </p:grpSpPr>
        <p:sp>
          <p:nvSpPr>
            <p:cNvPr id="8" name="object 8"/>
            <p:cNvSpPr/>
            <p:nvPr/>
          </p:nvSpPr>
          <p:spPr>
            <a:xfrm>
              <a:off x="2500883" y="3388740"/>
              <a:ext cx="7196455" cy="1316990"/>
            </a:xfrm>
            <a:custGeom>
              <a:avLst/>
              <a:gdLst/>
              <a:ahLst/>
              <a:cxnLst/>
              <a:rect l="l" t="t" r="r" b="b"/>
              <a:pathLst>
                <a:path w="7196455" h="1316989">
                  <a:moveTo>
                    <a:pt x="6976872" y="0"/>
                  </a:moveTo>
                  <a:lnTo>
                    <a:pt x="219456" y="0"/>
                  </a:lnTo>
                  <a:lnTo>
                    <a:pt x="175240" y="4460"/>
                  </a:lnTo>
                  <a:lnTo>
                    <a:pt x="134052" y="17252"/>
                  </a:lnTo>
                  <a:lnTo>
                    <a:pt x="96775" y="37491"/>
                  </a:lnTo>
                  <a:lnTo>
                    <a:pt x="64293" y="64293"/>
                  </a:lnTo>
                  <a:lnTo>
                    <a:pt x="37491" y="96775"/>
                  </a:lnTo>
                  <a:lnTo>
                    <a:pt x="17252" y="134052"/>
                  </a:lnTo>
                  <a:lnTo>
                    <a:pt x="4460" y="175240"/>
                  </a:lnTo>
                  <a:lnTo>
                    <a:pt x="0" y="219456"/>
                  </a:lnTo>
                  <a:lnTo>
                    <a:pt x="0" y="1097534"/>
                  </a:lnTo>
                  <a:lnTo>
                    <a:pt x="4460" y="1141749"/>
                  </a:lnTo>
                  <a:lnTo>
                    <a:pt x="17252" y="1182937"/>
                  </a:lnTo>
                  <a:lnTo>
                    <a:pt x="37491" y="1220214"/>
                  </a:lnTo>
                  <a:lnTo>
                    <a:pt x="64293" y="1252696"/>
                  </a:lnTo>
                  <a:lnTo>
                    <a:pt x="96775" y="1279498"/>
                  </a:lnTo>
                  <a:lnTo>
                    <a:pt x="134052" y="1299737"/>
                  </a:lnTo>
                  <a:lnTo>
                    <a:pt x="175240" y="1312529"/>
                  </a:lnTo>
                  <a:lnTo>
                    <a:pt x="219456" y="1316990"/>
                  </a:lnTo>
                  <a:lnTo>
                    <a:pt x="6976872" y="1316990"/>
                  </a:lnTo>
                  <a:lnTo>
                    <a:pt x="7021087" y="1312529"/>
                  </a:lnTo>
                  <a:lnTo>
                    <a:pt x="7062275" y="1299737"/>
                  </a:lnTo>
                  <a:lnTo>
                    <a:pt x="7099552" y="1279498"/>
                  </a:lnTo>
                  <a:lnTo>
                    <a:pt x="7132034" y="1252696"/>
                  </a:lnTo>
                  <a:lnTo>
                    <a:pt x="7158836" y="1220214"/>
                  </a:lnTo>
                  <a:lnTo>
                    <a:pt x="7179075" y="1182937"/>
                  </a:lnTo>
                  <a:lnTo>
                    <a:pt x="7191867" y="1141749"/>
                  </a:lnTo>
                  <a:lnTo>
                    <a:pt x="7196328" y="1097534"/>
                  </a:lnTo>
                  <a:lnTo>
                    <a:pt x="7196328" y="219456"/>
                  </a:lnTo>
                  <a:lnTo>
                    <a:pt x="7191867" y="175240"/>
                  </a:lnTo>
                  <a:lnTo>
                    <a:pt x="7179075" y="134052"/>
                  </a:lnTo>
                  <a:lnTo>
                    <a:pt x="7158836" y="96775"/>
                  </a:lnTo>
                  <a:lnTo>
                    <a:pt x="7132034" y="64293"/>
                  </a:lnTo>
                  <a:lnTo>
                    <a:pt x="7099552" y="37491"/>
                  </a:lnTo>
                  <a:lnTo>
                    <a:pt x="7062275" y="17252"/>
                  </a:lnTo>
                  <a:lnTo>
                    <a:pt x="7021087" y="4460"/>
                  </a:lnTo>
                  <a:lnTo>
                    <a:pt x="697687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" name="object 9"/>
            <p:cNvSpPr/>
            <p:nvPr/>
          </p:nvSpPr>
          <p:spPr>
            <a:xfrm>
              <a:off x="2500883" y="3388740"/>
              <a:ext cx="7196455" cy="1316990"/>
            </a:xfrm>
            <a:custGeom>
              <a:avLst/>
              <a:gdLst/>
              <a:ahLst/>
              <a:cxnLst/>
              <a:rect l="l" t="t" r="r" b="b"/>
              <a:pathLst>
                <a:path w="7196455" h="1316989">
                  <a:moveTo>
                    <a:pt x="0" y="219456"/>
                  </a:moveTo>
                  <a:lnTo>
                    <a:pt x="4460" y="175240"/>
                  </a:lnTo>
                  <a:lnTo>
                    <a:pt x="17252" y="134052"/>
                  </a:lnTo>
                  <a:lnTo>
                    <a:pt x="37491" y="96775"/>
                  </a:lnTo>
                  <a:lnTo>
                    <a:pt x="64293" y="64293"/>
                  </a:lnTo>
                  <a:lnTo>
                    <a:pt x="96775" y="37491"/>
                  </a:lnTo>
                  <a:lnTo>
                    <a:pt x="134052" y="17252"/>
                  </a:lnTo>
                  <a:lnTo>
                    <a:pt x="175240" y="4460"/>
                  </a:lnTo>
                  <a:lnTo>
                    <a:pt x="219456" y="0"/>
                  </a:lnTo>
                  <a:lnTo>
                    <a:pt x="6976872" y="0"/>
                  </a:lnTo>
                  <a:lnTo>
                    <a:pt x="7021087" y="4460"/>
                  </a:lnTo>
                  <a:lnTo>
                    <a:pt x="7062275" y="17252"/>
                  </a:lnTo>
                  <a:lnTo>
                    <a:pt x="7099552" y="37491"/>
                  </a:lnTo>
                  <a:lnTo>
                    <a:pt x="7132034" y="64293"/>
                  </a:lnTo>
                  <a:lnTo>
                    <a:pt x="7158836" y="96775"/>
                  </a:lnTo>
                  <a:lnTo>
                    <a:pt x="7179075" y="134052"/>
                  </a:lnTo>
                  <a:lnTo>
                    <a:pt x="7191867" y="175240"/>
                  </a:lnTo>
                  <a:lnTo>
                    <a:pt x="7196328" y="219456"/>
                  </a:lnTo>
                  <a:lnTo>
                    <a:pt x="7196328" y="1097534"/>
                  </a:lnTo>
                  <a:lnTo>
                    <a:pt x="7191867" y="1141749"/>
                  </a:lnTo>
                  <a:lnTo>
                    <a:pt x="7179075" y="1182937"/>
                  </a:lnTo>
                  <a:lnTo>
                    <a:pt x="7158836" y="1220214"/>
                  </a:lnTo>
                  <a:lnTo>
                    <a:pt x="7132034" y="1252696"/>
                  </a:lnTo>
                  <a:lnTo>
                    <a:pt x="7099552" y="1279498"/>
                  </a:lnTo>
                  <a:lnTo>
                    <a:pt x="7062275" y="1299737"/>
                  </a:lnTo>
                  <a:lnTo>
                    <a:pt x="7021087" y="1312529"/>
                  </a:lnTo>
                  <a:lnTo>
                    <a:pt x="6976872" y="1316990"/>
                  </a:lnTo>
                  <a:lnTo>
                    <a:pt x="219456" y="1316990"/>
                  </a:lnTo>
                  <a:lnTo>
                    <a:pt x="175240" y="1312529"/>
                  </a:lnTo>
                  <a:lnTo>
                    <a:pt x="134052" y="1299737"/>
                  </a:lnTo>
                  <a:lnTo>
                    <a:pt x="96775" y="1279498"/>
                  </a:lnTo>
                  <a:lnTo>
                    <a:pt x="64293" y="1252696"/>
                  </a:lnTo>
                  <a:lnTo>
                    <a:pt x="37491" y="1220214"/>
                  </a:lnTo>
                  <a:lnTo>
                    <a:pt x="17252" y="1182937"/>
                  </a:lnTo>
                  <a:lnTo>
                    <a:pt x="4460" y="1141749"/>
                  </a:lnTo>
                  <a:lnTo>
                    <a:pt x="0" y="1097534"/>
                  </a:lnTo>
                  <a:lnTo>
                    <a:pt x="0" y="219456"/>
                  </a:lnTo>
                  <a:close/>
                </a:path>
              </a:pathLst>
            </a:custGeom>
            <a:ln w="12700">
              <a:solidFill>
                <a:srgbClr val="163B74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0" name="object 10"/>
          <p:cNvSpPr txBox="1"/>
          <p:nvPr/>
        </p:nvSpPr>
        <p:spPr>
          <a:xfrm>
            <a:off x="2639948" y="3653408"/>
            <a:ext cx="6911340" cy="718185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ts val="2710"/>
              </a:lnSpc>
              <a:spcBef>
                <a:spcPts val="130"/>
              </a:spcBef>
            </a:pPr>
            <a:r>
              <a:rPr dirty="0" sz="2350">
                <a:solidFill>
                  <a:srgbClr val="1F3863"/>
                </a:solidFill>
                <a:latin typeface="Calibri"/>
                <a:cs typeface="Calibri"/>
              </a:rPr>
              <a:t>YMM</a:t>
            </a:r>
            <a:r>
              <a:rPr dirty="0" sz="2350" spc="459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2350">
                <a:solidFill>
                  <a:srgbClr val="1F3863"/>
                </a:solidFill>
                <a:latin typeface="Calibri"/>
                <a:cs typeface="Calibri"/>
              </a:rPr>
              <a:t>Raporunun</a:t>
            </a:r>
            <a:r>
              <a:rPr dirty="0" sz="2350" spc="53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2350">
                <a:solidFill>
                  <a:srgbClr val="1F3863"/>
                </a:solidFill>
                <a:latin typeface="Calibri"/>
                <a:cs typeface="Calibri"/>
              </a:rPr>
              <a:t>ekine</a:t>
            </a:r>
            <a:r>
              <a:rPr dirty="0" sz="2350" spc="45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2350">
                <a:solidFill>
                  <a:srgbClr val="1F3863"/>
                </a:solidFill>
                <a:latin typeface="Calibri"/>
                <a:cs typeface="Calibri"/>
              </a:rPr>
              <a:t>teyidi</a:t>
            </a:r>
            <a:r>
              <a:rPr dirty="0" sz="2350" spc="52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2350">
                <a:solidFill>
                  <a:srgbClr val="1F3863"/>
                </a:solidFill>
                <a:latin typeface="Calibri"/>
                <a:cs typeface="Calibri"/>
              </a:rPr>
              <a:t>alınan</a:t>
            </a:r>
            <a:r>
              <a:rPr dirty="0" sz="2350" spc="47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2350">
                <a:solidFill>
                  <a:srgbClr val="1F3863"/>
                </a:solidFill>
                <a:latin typeface="Calibri"/>
                <a:cs typeface="Calibri"/>
              </a:rPr>
              <a:t>GB’nin</a:t>
            </a:r>
            <a:r>
              <a:rPr dirty="0" sz="2350" spc="459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2350">
                <a:solidFill>
                  <a:srgbClr val="1F3863"/>
                </a:solidFill>
                <a:latin typeface="Calibri"/>
                <a:cs typeface="Calibri"/>
              </a:rPr>
              <a:t>onaylı</a:t>
            </a:r>
            <a:r>
              <a:rPr dirty="0" sz="2350" spc="525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2350" spc="-25">
                <a:solidFill>
                  <a:srgbClr val="1F3863"/>
                </a:solidFill>
                <a:latin typeface="Calibri"/>
                <a:cs typeface="Calibri"/>
              </a:rPr>
              <a:t>bir</a:t>
            </a:r>
            <a:endParaRPr sz="2350">
              <a:latin typeface="Calibri"/>
              <a:cs typeface="Calibri"/>
            </a:endParaRPr>
          </a:p>
          <a:p>
            <a:pPr marL="12700">
              <a:lnSpc>
                <a:spcPts val="2710"/>
              </a:lnSpc>
            </a:pPr>
            <a:r>
              <a:rPr dirty="0" sz="2350">
                <a:solidFill>
                  <a:srgbClr val="1F3863"/>
                </a:solidFill>
                <a:latin typeface="Calibri"/>
                <a:cs typeface="Calibri"/>
              </a:rPr>
              <a:t>sureti</a:t>
            </a:r>
            <a:r>
              <a:rPr dirty="0" sz="2350" spc="35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2350">
                <a:solidFill>
                  <a:srgbClr val="1F3863"/>
                </a:solidFill>
                <a:latin typeface="Calibri"/>
                <a:cs typeface="Calibri"/>
              </a:rPr>
              <a:t>eklenmeli</a:t>
            </a:r>
            <a:r>
              <a:rPr dirty="0" sz="2350" spc="285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2350">
                <a:solidFill>
                  <a:srgbClr val="1F3863"/>
                </a:solidFill>
                <a:latin typeface="Calibri"/>
                <a:cs typeface="Calibri"/>
              </a:rPr>
              <a:t>ve</a:t>
            </a:r>
            <a:r>
              <a:rPr dirty="0" sz="2350" spc="6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2350">
                <a:solidFill>
                  <a:srgbClr val="1F3863"/>
                </a:solidFill>
                <a:latin typeface="Calibri"/>
                <a:cs typeface="Calibri"/>
              </a:rPr>
              <a:t>ilgili</a:t>
            </a:r>
            <a:r>
              <a:rPr dirty="0" sz="2350" spc="-9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2350">
                <a:solidFill>
                  <a:srgbClr val="1F3863"/>
                </a:solidFill>
                <a:latin typeface="Calibri"/>
                <a:cs typeface="Calibri"/>
              </a:rPr>
              <a:t>satıcılara</a:t>
            </a:r>
            <a:r>
              <a:rPr dirty="0" sz="2350" spc="3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2350" spc="-10">
                <a:solidFill>
                  <a:srgbClr val="1F3863"/>
                </a:solidFill>
                <a:latin typeface="Calibri"/>
                <a:cs typeface="Calibri"/>
              </a:rPr>
              <a:t>verilmelidir.</a:t>
            </a:r>
            <a:endParaRPr sz="2350">
              <a:latin typeface="Calibri"/>
              <a:cs typeface="Calibri"/>
            </a:endParaRPr>
          </a:p>
        </p:txBody>
      </p:sp>
      <p:grpSp>
        <p:nvGrpSpPr>
          <p:cNvPr id="11" name="object 11"/>
          <p:cNvGrpSpPr/>
          <p:nvPr/>
        </p:nvGrpSpPr>
        <p:grpSpPr>
          <a:xfrm>
            <a:off x="2494533" y="4772533"/>
            <a:ext cx="7209155" cy="1330325"/>
            <a:chOff x="2494533" y="4772533"/>
            <a:chExt cx="7209155" cy="1330325"/>
          </a:xfrm>
        </p:grpSpPr>
        <p:sp>
          <p:nvSpPr>
            <p:cNvPr id="12" name="object 12"/>
            <p:cNvSpPr/>
            <p:nvPr/>
          </p:nvSpPr>
          <p:spPr>
            <a:xfrm>
              <a:off x="2500883" y="4778883"/>
              <a:ext cx="7196455" cy="1317625"/>
            </a:xfrm>
            <a:custGeom>
              <a:avLst/>
              <a:gdLst/>
              <a:ahLst/>
              <a:cxnLst/>
              <a:rect l="l" t="t" r="r" b="b"/>
              <a:pathLst>
                <a:path w="7196455" h="1317625">
                  <a:moveTo>
                    <a:pt x="6976872" y="0"/>
                  </a:moveTo>
                  <a:lnTo>
                    <a:pt x="219456" y="0"/>
                  </a:lnTo>
                  <a:lnTo>
                    <a:pt x="175240" y="4460"/>
                  </a:lnTo>
                  <a:lnTo>
                    <a:pt x="134052" y="17254"/>
                  </a:lnTo>
                  <a:lnTo>
                    <a:pt x="96775" y="37497"/>
                  </a:lnTo>
                  <a:lnTo>
                    <a:pt x="64293" y="64309"/>
                  </a:lnTo>
                  <a:lnTo>
                    <a:pt x="37491" y="96806"/>
                  </a:lnTo>
                  <a:lnTo>
                    <a:pt x="17252" y="134106"/>
                  </a:lnTo>
                  <a:lnTo>
                    <a:pt x="4460" y="175325"/>
                  </a:lnTo>
                  <a:lnTo>
                    <a:pt x="0" y="219583"/>
                  </a:lnTo>
                  <a:lnTo>
                    <a:pt x="0" y="1097597"/>
                  </a:lnTo>
                  <a:lnTo>
                    <a:pt x="4460" y="1141837"/>
                  </a:lnTo>
                  <a:lnTo>
                    <a:pt x="17252" y="1183043"/>
                  </a:lnTo>
                  <a:lnTo>
                    <a:pt x="37491" y="1220331"/>
                  </a:lnTo>
                  <a:lnTo>
                    <a:pt x="64293" y="1252820"/>
                  </a:lnTo>
                  <a:lnTo>
                    <a:pt x="96775" y="1279625"/>
                  </a:lnTo>
                  <a:lnTo>
                    <a:pt x="134052" y="1299865"/>
                  </a:lnTo>
                  <a:lnTo>
                    <a:pt x="175240" y="1312657"/>
                  </a:lnTo>
                  <a:lnTo>
                    <a:pt x="219456" y="1317117"/>
                  </a:lnTo>
                  <a:lnTo>
                    <a:pt x="6976872" y="1317117"/>
                  </a:lnTo>
                  <a:lnTo>
                    <a:pt x="7021087" y="1312657"/>
                  </a:lnTo>
                  <a:lnTo>
                    <a:pt x="7062275" y="1299865"/>
                  </a:lnTo>
                  <a:lnTo>
                    <a:pt x="7099552" y="1279625"/>
                  </a:lnTo>
                  <a:lnTo>
                    <a:pt x="7132034" y="1252820"/>
                  </a:lnTo>
                  <a:lnTo>
                    <a:pt x="7158836" y="1220331"/>
                  </a:lnTo>
                  <a:lnTo>
                    <a:pt x="7179075" y="1183043"/>
                  </a:lnTo>
                  <a:lnTo>
                    <a:pt x="7191867" y="1141837"/>
                  </a:lnTo>
                  <a:lnTo>
                    <a:pt x="7196328" y="1097597"/>
                  </a:lnTo>
                  <a:lnTo>
                    <a:pt x="7196328" y="219583"/>
                  </a:lnTo>
                  <a:lnTo>
                    <a:pt x="7191867" y="175325"/>
                  </a:lnTo>
                  <a:lnTo>
                    <a:pt x="7179075" y="134106"/>
                  </a:lnTo>
                  <a:lnTo>
                    <a:pt x="7158836" y="96806"/>
                  </a:lnTo>
                  <a:lnTo>
                    <a:pt x="7132034" y="64309"/>
                  </a:lnTo>
                  <a:lnTo>
                    <a:pt x="7099552" y="37497"/>
                  </a:lnTo>
                  <a:lnTo>
                    <a:pt x="7062275" y="17254"/>
                  </a:lnTo>
                  <a:lnTo>
                    <a:pt x="7021087" y="4460"/>
                  </a:lnTo>
                  <a:lnTo>
                    <a:pt x="6976872" y="0"/>
                  </a:lnTo>
                  <a:close/>
                </a:path>
              </a:pathLst>
            </a:custGeom>
            <a:solidFill>
              <a:srgbClr val="1F386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" name="object 13"/>
            <p:cNvSpPr/>
            <p:nvPr/>
          </p:nvSpPr>
          <p:spPr>
            <a:xfrm>
              <a:off x="2500883" y="4778883"/>
              <a:ext cx="7196455" cy="1317625"/>
            </a:xfrm>
            <a:custGeom>
              <a:avLst/>
              <a:gdLst/>
              <a:ahLst/>
              <a:cxnLst/>
              <a:rect l="l" t="t" r="r" b="b"/>
              <a:pathLst>
                <a:path w="7196455" h="1317625">
                  <a:moveTo>
                    <a:pt x="0" y="219583"/>
                  </a:moveTo>
                  <a:lnTo>
                    <a:pt x="4460" y="175325"/>
                  </a:lnTo>
                  <a:lnTo>
                    <a:pt x="17252" y="134106"/>
                  </a:lnTo>
                  <a:lnTo>
                    <a:pt x="37491" y="96806"/>
                  </a:lnTo>
                  <a:lnTo>
                    <a:pt x="64293" y="64309"/>
                  </a:lnTo>
                  <a:lnTo>
                    <a:pt x="96775" y="37497"/>
                  </a:lnTo>
                  <a:lnTo>
                    <a:pt x="134052" y="17254"/>
                  </a:lnTo>
                  <a:lnTo>
                    <a:pt x="175240" y="4460"/>
                  </a:lnTo>
                  <a:lnTo>
                    <a:pt x="219456" y="0"/>
                  </a:lnTo>
                  <a:lnTo>
                    <a:pt x="6976872" y="0"/>
                  </a:lnTo>
                  <a:lnTo>
                    <a:pt x="7021087" y="4460"/>
                  </a:lnTo>
                  <a:lnTo>
                    <a:pt x="7062275" y="17254"/>
                  </a:lnTo>
                  <a:lnTo>
                    <a:pt x="7099552" y="37497"/>
                  </a:lnTo>
                  <a:lnTo>
                    <a:pt x="7132034" y="64309"/>
                  </a:lnTo>
                  <a:lnTo>
                    <a:pt x="7158836" y="96806"/>
                  </a:lnTo>
                  <a:lnTo>
                    <a:pt x="7179075" y="134106"/>
                  </a:lnTo>
                  <a:lnTo>
                    <a:pt x="7191867" y="175325"/>
                  </a:lnTo>
                  <a:lnTo>
                    <a:pt x="7196328" y="219583"/>
                  </a:lnTo>
                  <a:lnTo>
                    <a:pt x="7196328" y="1097597"/>
                  </a:lnTo>
                  <a:lnTo>
                    <a:pt x="7191867" y="1141837"/>
                  </a:lnTo>
                  <a:lnTo>
                    <a:pt x="7179075" y="1183043"/>
                  </a:lnTo>
                  <a:lnTo>
                    <a:pt x="7158836" y="1220331"/>
                  </a:lnTo>
                  <a:lnTo>
                    <a:pt x="7132034" y="1252820"/>
                  </a:lnTo>
                  <a:lnTo>
                    <a:pt x="7099552" y="1279625"/>
                  </a:lnTo>
                  <a:lnTo>
                    <a:pt x="7062275" y="1299865"/>
                  </a:lnTo>
                  <a:lnTo>
                    <a:pt x="7021087" y="1312657"/>
                  </a:lnTo>
                  <a:lnTo>
                    <a:pt x="6976872" y="1317117"/>
                  </a:lnTo>
                  <a:lnTo>
                    <a:pt x="219456" y="1317117"/>
                  </a:lnTo>
                  <a:lnTo>
                    <a:pt x="175240" y="1312657"/>
                  </a:lnTo>
                  <a:lnTo>
                    <a:pt x="134052" y="1299865"/>
                  </a:lnTo>
                  <a:lnTo>
                    <a:pt x="96775" y="1279625"/>
                  </a:lnTo>
                  <a:lnTo>
                    <a:pt x="64293" y="1252820"/>
                  </a:lnTo>
                  <a:lnTo>
                    <a:pt x="37491" y="1220331"/>
                  </a:lnTo>
                  <a:lnTo>
                    <a:pt x="17252" y="1183043"/>
                  </a:lnTo>
                  <a:lnTo>
                    <a:pt x="4460" y="1141837"/>
                  </a:lnTo>
                  <a:lnTo>
                    <a:pt x="0" y="1097597"/>
                  </a:lnTo>
                  <a:lnTo>
                    <a:pt x="0" y="219583"/>
                  </a:lnTo>
                  <a:close/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4" name="object 14"/>
          <p:cNvSpPr txBox="1"/>
          <p:nvPr/>
        </p:nvSpPr>
        <p:spPr>
          <a:xfrm>
            <a:off x="8405114" y="5044884"/>
            <a:ext cx="1154430" cy="387985"/>
          </a:xfrm>
          <a:prstGeom prst="rect">
            <a:avLst/>
          </a:prstGeom>
        </p:spPr>
        <p:txBody>
          <a:bodyPr wrap="square" lIns="0" tIns="158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dirty="0" sz="2350" spc="-10">
                <a:solidFill>
                  <a:srgbClr val="FFFFFF"/>
                </a:solidFill>
                <a:latin typeface="Calibri"/>
                <a:cs typeface="Calibri"/>
              </a:rPr>
              <a:t>dairesine</a:t>
            </a:r>
            <a:endParaRPr sz="2350">
              <a:latin typeface="Calibri"/>
              <a:cs typeface="Calibr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2639948" y="5044884"/>
            <a:ext cx="5611495" cy="717550"/>
          </a:xfrm>
          <a:prstGeom prst="rect">
            <a:avLst/>
          </a:prstGeom>
        </p:spPr>
        <p:txBody>
          <a:bodyPr wrap="square" lIns="0" tIns="15875" rIns="0" bIns="0" rtlCol="0" vert="horz">
            <a:spAutoFit/>
          </a:bodyPr>
          <a:lstStyle/>
          <a:p>
            <a:pPr marL="12700">
              <a:lnSpc>
                <a:spcPts val="2705"/>
              </a:lnSpc>
              <a:spcBef>
                <a:spcPts val="125"/>
              </a:spcBef>
              <a:tabLst>
                <a:tab pos="1266190" algn="l"/>
                <a:tab pos="2803525" algn="l"/>
                <a:tab pos="3397885" algn="l"/>
                <a:tab pos="4899025" algn="l"/>
              </a:tabLst>
            </a:pPr>
            <a:r>
              <a:rPr dirty="0" sz="2350" spc="-10">
                <a:solidFill>
                  <a:srgbClr val="FFFFFF"/>
                </a:solidFill>
                <a:latin typeface="Calibri"/>
                <a:cs typeface="Calibri"/>
              </a:rPr>
              <a:t>Satıcılar</a:t>
            </a:r>
            <a:r>
              <a:rPr dirty="0" sz="2350">
                <a:solidFill>
                  <a:srgbClr val="FFFFFF"/>
                </a:solidFill>
                <a:latin typeface="Calibri"/>
                <a:cs typeface="Calibri"/>
              </a:rPr>
              <a:t>	</a:t>
            </a:r>
            <a:r>
              <a:rPr dirty="0" sz="2350" spc="-10">
                <a:solidFill>
                  <a:srgbClr val="FFFFFF"/>
                </a:solidFill>
                <a:latin typeface="Calibri"/>
                <a:cs typeface="Calibri"/>
              </a:rPr>
              <a:t>tarafından</a:t>
            </a:r>
            <a:r>
              <a:rPr dirty="0" sz="2350">
                <a:solidFill>
                  <a:srgbClr val="FFFFFF"/>
                </a:solidFill>
                <a:latin typeface="Calibri"/>
                <a:cs typeface="Calibri"/>
              </a:rPr>
              <a:t>	</a:t>
            </a:r>
            <a:r>
              <a:rPr dirty="0" sz="2350" spc="-25">
                <a:solidFill>
                  <a:srgbClr val="FFFFFF"/>
                </a:solidFill>
                <a:latin typeface="Calibri"/>
                <a:cs typeface="Calibri"/>
              </a:rPr>
              <a:t>bu</a:t>
            </a:r>
            <a:r>
              <a:rPr dirty="0" sz="2350">
                <a:solidFill>
                  <a:srgbClr val="FFFFFF"/>
                </a:solidFill>
                <a:latin typeface="Calibri"/>
                <a:cs typeface="Calibri"/>
              </a:rPr>
              <a:t>	</a:t>
            </a:r>
            <a:r>
              <a:rPr dirty="0" sz="2350" spc="-10">
                <a:solidFill>
                  <a:srgbClr val="FFFFFF"/>
                </a:solidFill>
                <a:latin typeface="Calibri"/>
                <a:cs typeface="Calibri"/>
              </a:rPr>
              <a:t>raporların</a:t>
            </a:r>
            <a:r>
              <a:rPr dirty="0" sz="2350">
                <a:solidFill>
                  <a:srgbClr val="FFFFFF"/>
                </a:solidFill>
                <a:latin typeface="Calibri"/>
                <a:cs typeface="Calibri"/>
              </a:rPr>
              <a:t>	</a:t>
            </a:r>
            <a:r>
              <a:rPr dirty="0" sz="2350" spc="-10">
                <a:solidFill>
                  <a:srgbClr val="FFFFFF"/>
                </a:solidFill>
                <a:latin typeface="Calibri"/>
                <a:cs typeface="Calibri"/>
              </a:rPr>
              <a:t>vergi</a:t>
            </a:r>
            <a:endParaRPr sz="2350">
              <a:latin typeface="Calibri"/>
              <a:cs typeface="Calibri"/>
            </a:endParaRPr>
          </a:p>
          <a:p>
            <a:pPr marL="12700">
              <a:lnSpc>
                <a:spcPts val="2705"/>
              </a:lnSpc>
            </a:pPr>
            <a:r>
              <a:rPr dirty="0" sz="2350">
                <a:solidFill>
                  <a:srgbClr val="FFFFFF"/>
                </a:solidFill>
                <a:latin typeface="Calibri"/>
                <a:cs typeface="Calibri"/>
              </a:rPr>
              <a:t>verilmesi</a:t>
            </a:r>
            <a:r>
              <a:rPr dirty="0" sz="2350" spc="12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350">
                <a:solidFill>
                  <a:srgbClr val="FFFFFF"/>
                </a:solidFill>
                <a:latin typeface="Calibri"/>
                <a:cs typeface="Calibri"/>
              </a:rPr>
              <a:t>suretiyle</a:t>
            </a:r>
            <a:r>
              <a:rPr dirty="0" sz="2350" spc="-1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350">
                <a:solidFill>
                  <a:srgbClr val="FFFFFF"/>
                </a:solidFill>
                <a:latin typeface="Calibri"/>
                <a:cs typeface="Calibri"/>
              </a:rPr>
              <a:t>terkin</a:t>
            </a:r>
            <a:r>
              <a:rPr dirty="0" sz="2350" spc="8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350">
                <a:solidFill>
                  <a:srgbClr val="FFFFFF"/>
                </a:solidFill>
                <a:latin typeface="Calibri"/>
                <a:cs typeface="Calibri"/>
              </a:rPr>
              <a:t>işlemi</a:t>
            </a:r>
            <a:r>
              <a:rPr dirty="0" sz="2350" spc="13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350" spc="-10">
                <a:solidFill>
                  <a:srgbClr val="FFFFFF"/>
                </a:solidFill>
                <a:latin typeface="Calibri"/>
                <a:cs typeface="Calibri"/>
              </a:rPr>
              <a:t>sağlanacaktır.</a:t>
            </a:r>
            <a:endParaRPr sz="235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273532" rIns="0" bIns="0" rtlCol="0" vert="horz">
            <a:spAutoFit/>
          </a:bodyPr>
          <a:lstStyle/>
          <a:p>
            <a:pPr marL="1590675">
              <a:lnSpc>
                <a:spcPct val="100000"/>
              </a:lnSpc>
              <a:spcBef>
                <a:spcPts val="130"/>
              </a:spcBef>
            </a:pPr>
            <a:r>
              <a:rPr dirty="0" spc="-65"/>
              <a:t>KDV’DE</a:t>
            </a:r>
            <a:r>
              <a:rPr dirty="0" spc="-30"/>
              <a:t> </a:t>
            </a:r>
            <a:r>
              <a:rPr dirty="0" spc="-245"/>
              <a:t>TECİL</a:t>
            </a:r>
            <a:r>
              <a:rPr dirty="0" spc="-10"/>
              <a:t> </a:t>
            </a:r>
            <a:r>
              <a:rPr dirty="0" spc="-300"/>
              <a:t>TERKİN</a:t>
            </a:r>
            <a:r>
              <a:rPr dirty="0" spc="125"/>
              <a:t> </a:t>
            </a:r>
            <a:r>
              <a:rPr dirty="0" spc="-315"/>
              <a:t>SİSTEMİ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5301741" y="1928114"/>
            <a:ext cx="1768475" cy="1238250"/>
            <a:chOff x="5301741" y="1928114"/>
            <a:chExt cx="1768475" cy="1238250"/>
          </a:xfrm>
        </p:grpSpPr>
        <p:sp>
          <p:nvSpPr>
            <p:cNvPr id="4" name="object 4"/>
            <p:cNvSpPr/>
            <p:nvPr/>
          </p:nvSpPr>
          <p:spPr>
            <a:xfrm>
              <a:off x="5308091" y="1934464"/>
              <a:ext cx="1755775" cy="1225550"/>
            </a:xfrm>
            <a:custGeom>
              <a:avLst/>
              <a:gdLst/>
              <a:ahLst/>
              <a:cxnLst/>
              <a:rect l="l" t="t" r="r" b="b"/>
              <a:pathLst>
                <a:path w="1755775" h="1225550">
                  <a:moveTo>
                    <a:pt x="1551432" y="0"/>
                  </a:moveTo>
                  <a:lnTo>
                    <a:pt x="204216" y="0"/>
                  </a:lnTo>
                  <a:lnTo>
                    <a:pt x="157394" y="5393"/>
                  </a:lnTo>
                  <a:lnTo>
                    <a:pt x="114411" y="20758"/>
                  </a:lnTo>
                  <a:lnTo>
                    <a:pt x="76493" y="44866"/>
                  </a:lnTo>
                  <a:lnTo>
                    <a:pt x="44866" y="76493"/>
                  </a:lnTo>
                  <a:lnTo>
                    <a:pt x="20758" y="114411"/>
                  </a:lnTo>
                  <a:lnTo>
                    <a:pt x="5393" y="157394"/>
                  </a:lnTo>
                  <a:lnTo>
                    <a:pt x="0" y="204215"/>
                  </a:lnTo>
                  <a:lnTo>
                    <a:pt x="0" y="1021334"/>
                  </a:lnTo>
                  <a:lnTo>
                    <a:pt x="5393" y="1068155"/>
                  </a:lnTo>
                  <a:lnTo>
                    <a:pt x="20758" y="1111138"/>
                  </a:lnTo>
                  <a:lnTo>
                    <a:pt x="44866" y="1149056"/>
                  </a:lnTo>
                  <a:lnTo>
                    <a:pt x="76493" y="1180683"/>
                  </a:lnTo>
                  <a:lnTo>
                    <a:pt x="114411" y="1204791"/>
                  </a:lnTo>
                  <a:lnTo>
                    <a:pt x="157394" y="1220156"/>
                  </a:lnTo>
                  <a:lnTo>
                    <a:pt x="204216" y="1225550"/>
                  </a:lnTo>
                  <a:lnTo>
                    <a:pt x="1551432" y="1225550"/>
                  </a:lnTo>
                  <a:lnTo>
                    <a:pt x="1598253" y="1220156"/>
                  </a:lnTo>
                  <a:lnTo>
                    <a:pt x="1641236" y="1204791"/>
                  </a:lnTo>
                  <a:lnTo>
                    <a:pt x="1679154" y="1180683"/>
                  </a:lnTo>
                  <a:lnTo>
                    <a:pt x="1710781" y="1149056"/>
                  </a:lnTo>
                  <a:lnTo>
                    <a:pt x="1734889" y="1111138"/>
                  </a:lnTo>
                  <a:lnTo>
                    <a:pt x="1750254" y="1068155"/>
                  </a:lnTo>
                  <a:lnTo>
                    <a:pt x="1755648" y="1021334"/>
                  </a:lnTo>
                  <a:lnTo>
                    <a:pt x="1755648" y="204215"/>
                  </a:lnTo>
                  <a:lnTo>
                    <a:pt x="1750254" y="157394"/>
                  </a:lnTo>
                  <a:lnTo>
                    <a:pt x="1734889" y="114411"/>
                  </a:lnTo>
                  <a:lnTo>
                    <a:pt x="1710781" y="76493"/>
                  </a:lnTo>
                  <a:lnTo>
                    <a:pt x="1679154" y="44866"/>
                  </a:lnTo>
                  <a:lnTo>
                    <a:pt x="1641236" y="20758"/>
                  </a:lnTo>
                  <a:lnTo>
                    <a:pt x="1598253" y="5393"/>
                  </a:lnTo>
                  <a:lnTo>
                    <a:pt x="1551432" y="0"/>
                  </a:lnTo>
                  <a:close/>
                </a:path>
              </a:pathLst>
            </a:custGeom>
            <a:solidFill>
              <a:srgbClr val="1F386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/>
            <p:cNvSpPr/>
            <p:nvPr/>
          </p:nvSpPr>
          <p:spPr>
            <a:xfrm>
              <a:off x="5308091" y="1934464"/>
              <a:ext cx="1755775" cy="1225550"/>
            </a:xfrm>
            <a:custGeom>
              <a:avLst/>
              <a:gdLst/>
              <a:ahLst/>
              <a:cxnLst/>
              <a:rect l="l" t="t" r="r" b="b"/>
              <a:pathLst>
                <a:path w="1755775" h="1225550">
                  <a:moveTo>
                    <a:pt x="0" y="204215"/>
                  </a:moveTo>
                  <a:lnTo>
                    <a:pt x="5393" y="157394"/>
                  </a:lnTo>
                  <a:lnTo>
                    <a:pt x="20758" y="114411"/>
                  </a:lnTo>
                  <a:lnTo>
                    <a:pt x="44866" y="76493"/>
                  </a:lnTo>
                  <a:lnTo>
                    <a:pt x="76493" y="44866"/>
                  </a:lnTo>
                  <a:lnTo>
                    <a:pt x="114411" y="20758"/>
                  </a:lnTo>
                  <a:lnTo>
                    <a:pt x="157394" y="5393"/>
                  </a:lnTo>
                  <a:lnTo>
                    <a:pt x="204216" y="0"/>
                  </a:lnTo>
                  <a:lnTo>
                    <a:pt x="1551432" y="0"/>
                  </a:lnTo>
                  <a:lnTo>
                    <a:pt x="1598253" y="5393"/>
                  </a:lnTo>
                  <a:lnTo>
                    <a:pt x="1641236" y="20758"/>
                  </a:lnTo>
                  <a:lnTo>
                    <a:pt x="1679154" y="44866"/>
                  </a:lnTo>
                  <a:lnTo>
                    <a:pt x="1710781" y="76493"/>
                  </a:lnTo>
                  <a:lnTo>
                    <a:pt x="1734889" y="114411"/>
                  </a:lnTo>
                  <a:lnTo>
                    <a:pt x="1750254" y="157394"/>
                  </a:lnTo>
                  <a:lnTo>
                    <a:pt x="1755648" y="204215"/>
                  </a:lnTo>
                  <a:lnTo>
                    <a:pt x="1755648" y="1021334"/>
                  </a:lnTo>
                  <a:lnTo>
                    <a:pt x="1750254" y="1068155"/>
                  </a:lnTo>
                  <a:lnTo>
                    <a:pt x="1734889" y="1111138"/>
                  </a:lnTo>
                  <a:lnTo>
                    <a:pt x="1710781" y="1149056"/>
                  </a:lnTo>
                  <a:lnTo>
                    <a:pt x="1679154" y="1180683"/>
                  </a:lnTo>
                  <a:lnTo>
                    <a:pt x="1641236" y="1204791"/>
                  </a:lnTo>
                  <a:lnTo>
                    <a:pt x="1598253" y="1220156"/>
                  </a:lnTo>
                  <a:lnTo>
                    <a:pt x="1551432" y="1225550"/>
                  </a:lnTo>
                  <a:lnTo>
                    <a:pt x="204216" y="1225550"/>
                  </a:lnTo>
                  <a:lnTo>
                    <a:pt x="157394" y="1220156"/>
                  </a:lnTo>
                  <a:lnTo>
                    <a:pt x="114411" y="1204791"/>
                  </a:lnTo>
                  <a:lnTo>
                    <a:pt x="76493" y="1180683"/>
                  </a:lnTo>
                  <a:lnTo>
                    <a:pt x="44866" y="1149056"/>
                  </a:lnTo>
                  <a:lnTo>
                    <a:pt x="20758" y="1111138"/>
                  </a:lnTo>
                  <a:lnTo>
                    <a:pt x="5393" y="1068155"/>
                  </a:lnTo>
                  <a:lnTo>
                    <a:pt x="0" y="1021334"/>
                  </a:lnTo>
                  <a:lnTo>
                    <a:pt x="0" y="204215"/>
                  </a:lnTo>
                  <a:close/>
                </a:path>
              </a:pathLst>
            </a:custGeom>
            <a:ln w="12700">
              <a:solidFill>
                <a:srgbClr val="006FC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6" name="object 6"/>
          <p:cNvSpPr txBox="1"/>
          <p:nvPr/>
        </p:nvSpPr>
        <p:spPr>
          <a:xfrm>
            <a:off x="5525389" y="2253170"/>
            <a:ext cx="1314450" cy="57467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360045" marR="5080" indent="-347980">
              <a:lnSpc>
                <a:spcPct val="100000"/>
              </a:lnSpc>
              <a:spcBef>
                <a:spcPts val="100"/>
              </a:spcBef>
            </a:pPr>
            <a:r>
              <a:rPr dirty="0" sz="1800" b="1">
                <a:solidFill>
                  <a:srgbClr val="FFFFFF"/>
                </a:solidFill>
                <a:latin typeface="Arial"/>
                <a:cs typeface="Arial"/>
              </a:rPr>
              <a:t>DİİB</a:t>
            </a:r>
            <a:r>
              <a:rPr dirty="0" sz="1800" spc="-2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800" spc="-20" b="1">
                <a:solidFill>
                  <a:srgbClr val="FFFFFF"/>
                </a:solidFill>
                <a:latin typeface="Arial"/>
                <a:cs typeface="Arial"/>
              </a:rPr>
              <a:t>SAHİBİ </a:t>
            </a:r>
            <a:r>
              <a:rPr dirty="0" sz="1800" spc="-10" b="1">
                <a:solidFill>
                  <a:srgbClr val="FFFFFF"/>
                </a:solidFill>
                <a:latin typeface="Arial"/>
                <a:cs typeface="Arial"/>
              </a:rPr>
              <a:t>ALICI</a:t>
            </a:r>
            <a:endParaRPr sz="1800">
              <a:latin typeface="Arial"/>
              <a:cs typeface="Arial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3511422" y="2366010"/>
            <a:ext cx="6988175" cy="718185"/>
            <a:chOff x="3511422" y="2366010"/>
            <a:chExt cx="6988175" cy="718185"/>
          </a:xfrm>
        </p:grpSpPr>
        <p:pic>
          <p:nvPicPr>
            <p:cNvPr id="8" name="object 8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511422" y="2366010"/>
              <a:ext cx="1085977" cy="227202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8910827" y="2428367"/>
              <a:ext cx="1582420" cy="649605"/>
            </a:xfrm>
            <a:custGeom>
              <a:avLst/>
              <a:gdLst/>
              <a:ahLst/>
              <a:cxnLst/>
              <a:rect l="l" t="t" r="r" b="b"/>
              <a:pathLst>
                <a:path w="1582420" h="649605">
                  <a:moveTo>
                    <a:pt x="1473707" y="0"/>
                  </a:moveTo>
                  <a:lnTo>
                    <a:pt x="108203" y="0"/>
                  </a:lnTo>
                  <a:lnTo>
                    <a:pt x="66061" y="8495"/>
                  </a:lnTo>
                  <a:lnTo>
                    <a:pt x="31670" y="31670"/>
                  </a:lnTo>
                  <a:lnTo>
                    <a:pt x="8495" y="66061"/>
                  </a:lnTo>
                  <a:lnTo>
                    <a:pt x="0" y="108204"/>
                  </a:lnTo>
                  <a:lnTo>
                    <a:pt x="0" y="541147"/>
                  </a:lnTo>
                  <a:lnTo>
                    <a:pt x="8495" y="583235"/>
                  </a:lnTo>
                  <a:lnTo>
                    <a:pt x="31670" y="617632"/>
                  </a:lnTo>
                  <a:lnTo>
                    <a:pt x="66061" y="640838"/>
                  </a:lnTo>
                  <a:lnTo>
                    <a:pt x="108203" y="649351"/>
                  </a:lnTo>
                  <a:lnTo>
                    <a:pt x="1473707" y="649351"/>
                  </a:lnTo>
                  <a:lnTo>
                    <a:pt x="1515850" y="640838"/>
                  </a:lnTo>
                  <a:lnTo>
                    <a:pt x="1550241" y="617632"/>
                  </a:lnTo>
                  <a:lnTo>
                    <a:pt x="1573416" y="583235"/>
                  </a:lnTo>
                  <a:lnTo>
                    <a:pt x="1581912" y="541147"/>
                  </a:lnTo>
                  <a:lnTo>
                    <a:pt x="1581912" y="108204"/>
                  </a:lnTo>
                  <a:lnTo>
                    <a:pt x="1573416" y="66061"/>
                  </a:lnTo>
                  <a:lnTo>
                    <a:pt x="1550241" y="31670"/>
                  </a:lnTo>
                  <a:lnTo>
                    <a:pt x="1515850" y="8495"/>
                  </a:lnTo>
                  <a:lnTo>
                    <a:pt x="1473707" y="0"/>
                  </a:lnTo>
                  <a:close/>
                </a:path>
              </a:pathLst>
            </a:custGeom>
            <a:solidFill>
              <a:srgbClr val="1F386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" name="object 10"/>
            <p:cNvSpPr/>
            <p:nvPr/>
          </p:nvSpPr>
          <p:spPr>
            <a:xfrm>
              <a:off x="8910827" y="2428367"/>
              <a:ext cx="1582420" cy="649605"/>
            </a:xfrm>
            <a:custGeom>
              <a:avLst/>
              <a:gdLst/>
              <a:ahLst/>
              <a:cxnLst/>
              <a:rect l="l" t="t" r="r" b="b"/>
              <a:pathLst>
                <a:path w="1582420" h="649605">
                  <a:moveTo>
                    <a:pt x="0" y="108204"/>
                  </a:moveTo>
                  <a:lnTo>
                    <a:pt x="8495" y="66061"/>
                  </a:lnTo>
                  <a:lnTo>
                    <a:pt x="31670" y="31670"/>
                  </a:lnTo>
                  <a:lnTo>
                    <a:pt x="66061" y="8495"/>
                  </a:lnTo>
                  <a:lnTo>
                    <a:pt x="108203" y="0"/>
                  </a:lnTo>
                  <a:lnTo>
                    <a:pt x="1473707" y="0"/>
                  </a:lnTo>
                  <a:lnTo>
                    <a:pt x="1515850" y="8495"/>
                  </a:lnTo>
                  <a:lnTo>
                    <a:pt x="1550241" y="31670"/>
                  </a:lnTo>
                  <a:lnTo>
                    <a:pt x="1573416" y="66061"/>
                  </a:lnTo>
                  <a:lnTo>
                    <a:pt x="1581912" y="108204"/>
                  </a:lnTo>
                  <a:lnTo>
                    <a:pt x="1581912" y="541147"/>
                  </a:lnTo>
                  <a:lnTo>
                    <a:pt x="1573416" y="583235"/>
                  </a:lnTo>
                  <a:lnTo>
                    <a:pt x="1550241" y="617632"/>
                  </a:lnTo>
                  <a:lnTo>
                    <a:pt x="1515850" y="640838"/>
                  </a:lnTo>
                  <a:lnTo>
                    <a:pt x="1473707" y="649351"/>
                  </a:lnTo>
                  <a:lnTo>
                    <a:pt x="108203" y="649351"/>
                  </a:lnTo>
                  <a:lnTo>
                    <a:pt x="66061" y="640838"/>
                  </a:lnTo>
                  <a:lnTo>
                    <a:pt x="31670" y="617632"/>
                  </a:lnTo>
                  <a:lnTo>
                    <a:pt x="8495" y="583235"/>
                  </a:lnTo>
                  <a:lnTo>
                    <a:pt x="0" y="541147"/>
                  </a:lnTo>
                  <a:lnTo>
                    <a:pt x="0" y="108204"/>
                  </a:lnTo>
                  <a:close/>
                </a:path>
              </a:pathLst>
            </a:custGeom>
            <a:ln w="12700">
              <a:solidFill>
                <a:srgbClr val="006FC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1" name="object 11"/>
          <p:cNvSpPr txBox="1"/>
          <p:nvPr/>
        </p:nvSpPr>
        <p:spPr>
          <a:xfrm>
            <a:off x="9193783" y="2590228"/>
            <a:ext cx="1017269" cy="3003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-40" b="1">
                <a:solidFill>
                  <a:srgbClr val="FFFFFF"/>
                </a:solidFill>
                <a:latin typeface="Arial"/>
                <a:cs typeface="Arial"/>
              </a:rPr>
              <a:t>İHRACAT</a:t>
            </a:r>
            <a:endParaRPr sz="1800">
              <a:latin typeface="Arial"/>
              <a:cs typeface="Arial"/>
            </a:endParaRPr>
          </a:p>
        </p:txBody>
      </p:sp>
      <p:grpSp>
        <p:nvGrpSpPr>
          <p:cNvPr id="12" name="object 12"/>
          <p:cNvGrpSpPr/>
          <p:nvPr/>
        </p:nvGrpSpPr>
        <p:grpSpPr>
          <a:xfrm>
            <a:off x="5265165" y="4681092"/>
            <a:ext cx="1851025" cy="635000"/>
            <a:chOff x="5265165" y="4681092"/>
            <a:chExt cx="1851025" cy="635000"/>
          </a:xfrm>
        </p:grpSpPr>
        <p:sp>
          <p:nvSpPr>
            <p:cNvPr id="13" name="object 13"/>
            <p:cNvSpPr/>
            <p:nvPr/>
          </p:nvSpPr>
          <p:spPr>
            <a:xfrm>
              <a:off x="5271515" y="4687442"/>
              <a:ext cx="1838325" cy="622300"/>
            </a:xfrm>
            <a:custGeom>
              <a:avLst/>
              <a:gdLst/>
              <a:ahLst/>
              <a:cxnLst/>
              <a:rect l="l" t="t" r="r" b="b"/>
              <a:pathLst>
                <a:path w="1838325" h="622300">
                  <a:moveTo>
                    <a:pt x="1734312" y="0"/>
                  </a:moveTo>
                  <a:lnTo>
                    <a:pt x="103632" y="0"/>
                  </a:lnTo>
                  <a:lnTo>
                    <a:pt x="63275" y="8155"/>
                  </a:lnTo>
                  <a:lnTo>
                    <a:pt x="30337" y="30384"/>
                  </a:lnTo>
                  <a:lnTo>
                    <a:pt x="8137" y="63329"/>
                  </a:lnTo>
                  <a:lnTo>
                    <a:pt x="0" y="103631"/>
                  </a:lnTo>
                  <a:lnTo>
                    <a:pt x="0" y="518286"/>
                  </a:lnTo>
                  <a:lnTo>
                    <a:pt x="8137" y="558643"/>
                  </a:lnTo>
                  <a:lnTo>
                    <a:pt x="30337" y="591581"/>
                  </a:lnTo>
                  <a:lnTo>
                    <a:pt x="63275" y="613781"/>
                  </a:lnTo>
                  <a:lnTo>
                    <a:pt x="103632" y="621918"/>
                  </a:lnTo>
                  <a:lnTo>
                    <a:pt x="1734312" y="621918"/>
                  </a:lnTo>
                  <a:lnTo>
                    <a:pt x="1774668" y="613781"/>
                  </a:lnTo>
                  <a:lnTo>
                    <a:pt x="1807606" y="591581"/>
                  </a:lnTo>
                  <a:lnTo>
                    <a:pt x="1829806" y="558643"/>
                  </a:lnTo>
                  <a:lnTo>
                    <a:pt x="1837943" y="518286"/>
                  </a:lnTo>
                  <a:lnTo>
                    <a:pt x="1837943" y="103631"/>
                  </a:lnTo>
                  <a:lnTo>
                    <a:pt x="1829806" y="63329"/>
                  </a:lnTo>
                  <a:lnTo>
                    <a:pt x="1807606" y="30384"/>
                  </a:lnTo>
                  <a:lnTo>
                    <a:pt x="1774668" y="8155"/>
                  </a:lnTo>
                  <a:lnTo>
                    <a:pt x="1734312" y="0"/>
                  </a:lnTo>
                  <a:close/>
                </a:path>
              </a:pathLst>
            </a:custGeom>
            <a:solidFill>
              <a:srgbClr val="1F386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4" name="object 14"/>
            <p:cNvSpPr/>
            <p:nvPr/>
          </p:nvSpPr>
          <p:spPr>
            <a:xfrm>
              <a:off x="5271515" y="4687442"/>
              <a:ext cx="1838325" cy="622300"/>
            </a:xfrm>
            <a:custGeom>
              <a:avLst/>
              <a:gdLst/>
              <a:ahLst/>
              <a:cxnLst/>
              <a:rect l="l" t="t" r="r" b="b"/>
              <a:pathLst>
                <a:path w="1838325" h="622300">
                  <a:moveTo>
                    <a:pt x="0" y="103631"/>
                  </a:moveTo>
                  <a:lnTo>
                    <a:pt x="8137" y="63329"/>
                  </a:lnTo>
                  <a:lnTo>
                    <a:pt x="30337" y="30384"/>
                  </a:lnTo>
                  <a:lnTo>
                    <a:pt x="63275" y="8155"/>
                  </a:lnTo>
                  <a:lnTo>
                    <a:pt x="103632" y="0"/>
                  </a:lnTo>
                  <a:lnTo>
                    <a:pt x="1734312" y="0"/>
                  </a:lnTo>
                  <a:lnTo>
                    <a:pt x="1774668" y="8155"/>
                  </a:lnTo>
                  <a:lnTo>
                    <a:pt x="1807606" y="30384"/>
                  </a:lnTo>
                  <a:lnTo>
                    <a:pt x="1829806" y="63329"/>
                  </a:lnTo>
                  <a:lnTo>
                    <a:pt x="1837943" y="103631"/>
                  </a:lnTo>
                  <a:lnTo>
                    <a:pt x="1837943" y="518286"/>
                  </a:lnTo>
                  <a:lnTo>
                    <a:pt x="1829806" y="558643"/>
                  </a:lnTo>
                  <a:lnTo>
                    <a:pt x="1807606" y="591581"/>
                  </a:lnTo>
                  <a:lnTo>
                    <a:pt x="1774668" y="613781"/>
                  </a:lnTo>
                  <a:lnTo>
                    <a:pt x="1734312" y="621918"/>
                  </a:lnTo>
                  <a:lnTo>
                    <a:pt x="103632" y="621918"/>
                  </a:lnTo>
                  <a:lnTo>
                    <a:pt x="63275" y="613781"/>
                  </a:lnTo>
                  <a:lnTo>
                    <a:pt x="30337" y="591581"/>
                  </a:lnTo>
                  <a:lnTo>
                    <a:pt x="8137" y="558643"/>
                  </a:lnTo>
                  <a:lnTo>
                    <a:pt x="0" y="518286"/>
                  </a:lnTo>
                  <a:lnTo>
                    <a:pt x="0" y="103631"/>
                  </a:lnTo>
                  <a:close/>
                </a:path>
              </a:pathLst>
            </a:custGeom>
            <a:ln w="12700">
              <a:solidFill>
                <a:srgbClr val="006FC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5" name="object 15"/>
          <p:cNvSpPr txBox="1"/>
          <p:nvPr/>
        </p:nvSpPr>
        <p:spPr>
          <a:xfrm>
            <a:off x="5389245" y="4839017"/>
            <a:ext cx="1598930" cy="3003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b="1">
                <a:solidFill>
                  <a:srgbClr val="FFFFFF"/>
                </a:solidFill>
                <a:latin typeface="Arial"/>
                <a:cs typeface="Arial"/>
              </a:rPr>
              <a:t>YMM</a:t>
            </a:r>
            <a:r>
              <a:rPr dirty="0" sz="1800" spc="-4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800" spc="-10" b="1">
                <a:solidFill>
                  <a:srgbClr val="FFFFFF"/>
                </a:solidFill>
                <a:latin typeface="Arial"/>
                <a:cs typeface="Arial"/>
              </a:rPr>
              <a:t>RAPORU</a:t>
            </a:r>
            <a:endParaRPr sz="1800">
              <a:latin typeface="Arial"/>
              <a:cs typeface="Arial"/>
            </a:endParaRPr>
          </a:p>
        </p:txBody>
      </p:sp>
      <p:grpSp>
        <p:nvGrpSpPr>
          <p:cNvPr id="16" name="object 16"/>
          <p:cNvGrpSpPr/>
          <p:nvPr/>
        </p:nvGrpSpPr>
        <p:grpSpPr>
          <a:xfrm>
            <a:off x="5467921" y="5734532"/>
            <a:ext cx="1445260" cy="659130"/>
            <a:chOff x="5467921" y="5734532"/>
            <a:chExt cx="1445260" cy="659130"/>
          </a:xfrm>
        </p:grpSpPr>
        <p:sp>
          <p:nvSpPr>
            <p:cNvPr id="17" name="object 17"/>
            <p:cNvSpPr/>
            <p:nvPr/>
          </p:nvSpPr>
          <p:spPr>
            <a:xfrm>
              <a:off x="5472684" y="5739295"/>
              <a:ext cx="1435735" cy="649605"/>
            </a:xfrm>
            <a:custGeom>
              <a:avLst/>
              <a:gdLst/>
              <a:ahLst/>
              <a:cxnLst/>
              <a:rect l="l" t="t" r="r" b="b"/>
              <a:pathLst>
                <a:path w="1435734" h="649604">
                  <a:moveTo>
                    <a:pt x="1327404" y="0"/>
                  </a:moveTo>
                  <a:lnTo>
                    <a:pt x="108203" y="0"/>
                  </a:lnTo>
                  <a:lnTo>
                    <a:pt x="66061" y="8506"/>
                  </a:lnTo>
                  <a:lnTo>
                    <a:pt x="31670" y="31702"/>
                  </a:lnTo>
                  <a:lnTo>
                    <a:pt x="8495" y="66104"/>
                  </a:lnTo>
                  <a:lnTo>
                    <a:pt x="0" y="108229"/>
                  </a:lnTo>
                  <a:lnTo>
                    <a:pt x="0" y="541146"/>
                  </a:lnTo>
                  <a:lnTo>
                    <a:pt x="8495" y="583279"/>
                  </a:lnTo>
                  <a:lnTo>
                    <a:pt x="31670" y="617685"/>
                  </a:lnTo>
                  <a:lnTo>
                    <a:pt x="66061" y="640882"/>
                  </a:lnTo>
                  <a:lnTo>
                    <a:pt x="108203" y="649389"/>
                  </a:lnTo>
                  <a:lnTo>
                    <a:pt x="1327404" y="649389"/>
                  </a:lnTo>
                  <a:lnTo>
                    <a:pt x="1369546" y="640882"/>
                  </a:lnTo>
                  <a:lnTo>
                    <a:pt x="1403937" y="617685"/>
                  </a:lnTo>
                  <a:lnTo>
                    <a:pt x="1427112" y="583279"/>
                  </a:lnTo>
                  <a:lnTo>
                    <a:pt x="1435608" y="541146"/>
                  </a:lnTo>
                  <a:lnTo>
                    <a:pt x="1435608" y="108229"/>
                  </a:lnTo>
                  <a:lnTo>
                    <a:pt x="1427112" y="66104"/>
                  </a:lnTo>
                  <a:lnTo>
                    <a:pt x="1403937" y="31702"/>
                  </a:lnTo>
                  <a:lnTo>
                    <a:pt x="1369546" y="8506"/>
                  </a:lnTo>
                  <a:lnTo>
                    <a:pt x="1327404" y="0"/>
                  </a:lnTo>
                  <a:close/>
                </a:path>
              </a:pathLst>
            </a:custGeom>
            <a:solidFill>
              <a:srgbClr val="E7E6E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8" name="object 18"/>
            <p:cNvSpPr/>
            <p:nvPr/>
          </p:nvSpPr>
          <p:spPr>
            <a:xfrm>
              <a:off x="5472684" y="5739295"/>
              <a:ext cx="1435735" cy="649605"/>
            </a:xfrm>
            <a:custGeom>
              <a:avLst/>
              <a:gdLst/>
              <a:ahLst/>
              <a:cxnLst/>
              <a:rect l="l" t="t" r="r" b="b"/>
              <a:pathLst>
                <a:path w="1435734" h="649604">
                  <a:moveTo>
                    <a:pt x="0" y="108229"/>
                  </a:moveTo>
                  <a:lnTo>
                    <a:pt x="8495" y="66104"/>
                  </a:lnTo>
                  <a:lnTo>
                    <a:pt x="31670" y="31702"/>
                  </a:lnTo>
                  <a:lnTo>
                    <a:pt x="66061" y="8506"/>
                  </a:lnTo>
                  <a:lnTo>
                    <a:pt x="108203" y="0"/>
                  </a:lnTo>
                  <a:lnTo>
                    <a:pt x="1327404" y="0"/>
                  </a:lnTo>
                  <a:lnTo>
                    <a:pt x="1369546" y="8506"/>
                  </a:lnTo>
                  <a:lnTo>
                    <a:pt x="1403937" y="31702"/>
                  </a:lnTo>
                  <a:lnTo>
                    <a:pt x="1427112" y="66104"/>
                  </a:lnTo>
                  <a:lnTo>
                    <a:pt x="1435608" y="108229"/>
                  </a:lnTo>
                  <a:lnTo>
                    <a:pt x="1435608" y="541146"/>
                  </a:lnTo>
                  <a:lnTo>
                    <a:pt x="1427112" y="583279"/>
                  </a:lnTo>
                  <a:lnTo>
                    <a:pt x="1403937" y="617685"/>
                  </a:lnTo>
                  <a:lnTo>
                    <a:pt x="1369546" y="640882"/>
                  </a:lnTo>
                  <a:lnTo>
                    <a:pt x="1327404" y="649389"/>
                  </a:lnTo>
                  <a:lnTo>
                    <a:pt x="108203" y="649389"/>
                  </a:lnTo>
                  <a:lnTo>
                    <a:pt x="66061" y="640882"/>
                  </a:lnTo>
                  <a:lnTo>
                    <a:pt x="31670" y="617685"/>
                  </a:lnTo>
                  <a:lnTo>
                    <a:pt x="8495" y="583279"/>
                  </a:lnTo>
                  <a:lnTo>
                    <a:pt x="0" y="541146"/>
                  </a:lnTo>
                  <a:lnTo>
                    <a:pt x="0" y="108229"/>
                  </a:lnTo>
                  <a:close/>
                </a:path>
              </a:pathLst>
            </a:custGeom>
            <a:ln w="9525">
              <a:solidFill>
                <a:srgbClr val="001F5F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9" name="object 19"/>
          <p:cNvSpPr txBox="1"/>
          <p:nvPr/>
        </p:nvSpPr>
        <p:spPr>
          <a:xfrm>
            <a:off x="5780532" y="5810453"/>
            <a:ext cx="832485" cy="505459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 marR="5080" indent="81915">
              <a:lnSpc>
                <a:spcPct val="100800"/>
              </a:lnSpc>
              <a:spcBef>
                <a:spcPts val="120"/>
              </a:spcBef>
            </a:pPr>
            <a:r>
              <a:rPr dirty="0" sz="1550" spc="-10" b="1">
                <a:solidFill>
                  <a:srgbClr val="44536A"/>
                </a:solidFill>
                <a:latin typeface="Arial"/>
                <a:cs typeface="Arial"/>
              </a:rPr>
              <a:t>VERGİ DAİRESİ</a:t>
            </a:r>
            <a:endParaRPr sz="1550">
              <a:latin typeface="Arial"/>
              <a:cs typeface="Arial"/>
            </a:endParaRPr>
          </a:p>
        </p:txBody>
      </p:sp>
      <p:grpSp>
        <p:nvGrpSpPr>
          <p:cNvPr id="20" name="object 20"/>
          <p:cNvGrpSpPr/>
          <p:nvPr/>
        </p:nvGrpSpPr>
        <p:grpSpPr>
          <a:xfrm>
            <a:off x="1717294" y="2458592"/>
            <a:ext cx="1338580" cy="726440"/>
            <a:chOff x="1717294" y="2458592"/>
            <a:chExt cx="1338580" cy="726440"/>
          </a:xfrm>
        </p:grpSpPr>
        <p:sp>
          <p:nvSpPr>
            <p:cNvPr id="21" name="object 21"/>
            <p:cNvSpPr/>
            <p:nvPr/>
          </p:nvSpPr>
          <p:spPr>
            <a:xfrm>
              <a:off x="1723644" y="2464942"/>
              <a:ext cx="1325880" cy="713740"/>
            </a:xfrm>
            <a:custGeom>
              <a:avLst/>
              <a:gdLst/>
              <a:ahLst/>
              <a:cxnLst/>
              <a:rect l="l" t="t" r="r" b="b"/>
              <a:pathLst>
                <a:path w="1325880" h="713739">
                  <a:moveTo>
                    <a:pt x="1207008" y="0"/>
                  </a:moveTo>
                  <a:lnTo>
                    <a:pt x="118872" y="0"/>
                  </a:lnTo>
                  <a:lnTo>
                    <a:pt x="72598" y="9340"/>
                  </a:lnTo>
                  <a:lnTo>
                    <a:pt x="34813" y="34813"/>
                  </a:lnTo>
                  <a:lnTo>
                    <a:pt x="9340" y="72598"/>
                  </a:lnTo>
                  <a:lnTo>
                    <a:pt x="0" y="118872"/>
                  </a:lnTo>
                  <a:lnTo>
                    <a:pt x="0" y="594487"/>
                  </a:lnTo>
                  <a:lnTo>
                    <a:pt x="9340" y="640760"/>
                  </a:lnTo>
                  <a:lnTo>
                    <a:pt x="34813" y="678545"/>
                  </a:lnTo>
                  <a:lnTo>
                    <a:pt x="72598" y="704018"/>
                  </a:lnTo>
                  <a:lnTo>
                    <a:pt x="118872" y="713359"/>
                  </a:lnTo>
                  <a:lnTo>
                    <a:pt x="1207008" y="713359"/>
                  </a:lnTo>
                  <a:lnTo>
                    <a:pt x="1253281" y="704018"/>
                  </a:lnTo>
                  <a:lnTo>
                    <a:pt x="1291066" y="678545"/>
                  </a:lnTo>
                  <a:lnTo>
                    <a:pt x="1316539" y="640760"/>
                  </a:lnTo>
                  <a:lnTo>
                    <a:pt x="1325880" y="594487"/>
                  </a:lnTo>
                  <a:lnTo>
                    <a:pt x="1325880" y="118872"/>
                  </a:lnTo>
                  <a:lnTo>
                    <a:pt x="1316539" y="72598"/>
                  </a:lnTo>
                  <a:lnTo>
                    <a:pt x="1291066" y="34813"/>
                  </a:lnTo>
                  <a:lnTo>
                    <a:pt x="1253281" y="9340"/>
                  </a:lnTo>
                  <a:lnTo>
                    <a:pt x="1207008" y="0"/>
                  </a:lnTo>
                  <a:close/>
                </a:path>
              </a:pathLst>
            </a:custGeom>
            <a:solidFill>
              <a:srgbClr val="1F386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2" name="object 22"/>
            <p:cNvSpPr/>
            <p:nvPr/>
          </p:nvSpPr>
          <p:spPr>
            <a:xfrm>
              <a:off x="1723644" y="2464942"/>
              <a:ext cx="1325880" cy="713740"/>
            </a:xfrm>
            <a:custGeom>
              <a:avLst/>
              <a:gdLst/>
              <a:ahLst/>
              <a:cxnLst/>
              <a:rect l="l" t="t" r="r" b="b"/>
              <a:pathLst>
                <a:path w="1325880" h="713739">
                  <a:moveTo>
                    <a:pt x="0" y="118872"/>
                  </a:moveTo>
                  <a:lnTo>
                    <a:pt x="9340" y="72598"/>
                  </a:lnTo>
                  <a:lnTo>
                    <a:pt x="34813" y="34813"/>
                  </a:lnTo>
                  <a:lnTo>
                    <a:pt x="72598" y="9340"/>
                  </a:lnTo>
                  <a:lnTo>
                    <a:pt x="118872" y="0"/>
                  </a:lnTo>
                  <a:lnTo>
                    <a:pt x="1207008" y="0"/>
                  </a:lnTo>
                  <a:lnTo>
                    <a:pt x="1253281" y="9340"/>
                  </a:lnTo>
                  <a:lnTo>
                    <a:pt x="1291066" y="34813"/>
                  </a:lnTo>
                  <a:lnTo>
                    <a:pt x="1316539" y="72598"/>
                  </a:lnTo>
                  <a:lnTo>
                    <a:pt x="1325880" y="118872"/>
                  </a:lnTo>
                  <a:lnTo>
                    <a:pt x="1325880" y="594487"/>
                  </a:lnTo>
                  <a:lnTo>
                    <a:pt x="1316539" y="640760"/>
                  </a:lnTo>
                  <a:lnTo>
                    <a:pt x="1291066" y="678545"/>
                  </a:lnTo>
                  <a:lnTo>
                    <a:pt x="1253281" y="704018"/>
                  </a:lnTo>
                  <a:lnTo>
                    <a:pt x="1207008" y="713359"/>
                  </a:lnTo>
                  <a:lnTo>
                    <a:pt x="118872" y="713359"/>
                  </a:lnTo>
                  <a:lnTo>
                    <a:pt x="72598" y="704018"/>
                  </a:lnTo>
                  <a:lnTo>
                    <a:pt x="34813" y="678545"/>
                  </a:lnTo>
                  <a:lnTo>
                    <a:pt x="9340" y="640760"/>
                  </a:lnTo>
                  <a:lnTo>
                    <a:pt x="0" y="594487"/>
                  </a:lnTo>
                  <a:lnTo>
                    <a:pt x="0" y="118872"/>
                  </a:lnTo>
                  <a:close/>
                </a:path>
              </a:pathLst>
            </a:custGeom>
            <a:ln w="12700">
              <a:solidFill>
                <a:srgbClr val="006FC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23" name="object 23"/>
          <p:cNvSpPr txBox="1"/>
          <p:nvPr/>
        </p:nvSpPr>
        <p:spPr>
          <a:xfrm>
            <a:off x="2003044" y="2662110"/>
            <a:ext cx="748030" cy="3003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-35" b="1">
                <a:solidFill>
                  <a:srgbClr val="FFFFFF"/>
                </a:solidFill>
                <a:latin typeface="Arial"/>
                <a:cs typeface="Arial"/>
              </a:rPr>
              <a:t>SATICI</a:t>
            </a:r>
            <a:endParaRPr sz="1800">
              <a:latin typeface="Arial"/>
              <a:cs typeface="Arial"/>
            </a:endParaRPr>
          </a:p>
        </p:txBody>
      </p:sp>
      <p:sp>
        <p:nvSpPr>
          <p:cNvPr id="24" name="object 24"/>
          <p:cNvSpPr/>
          <p:nvPr/>
        </p:nvSpPr>
        <p:spPr>
          <a:xfrm>
            <a:off x="6124194" y="4152391"/>
            <a:ext cx="114300" cy="524510"/>
          </a:xfrm>
          <a:custGeom>
            <a:avLst/>
            <a:gdLst/>
            <a:ahLst/>
            <a:cxnLst/>
            <a:rect l="l" t="t" r="r" b="b"/>
            <a:pathLst>
              <a:path w="114300" h="524510">
                <a:moveTo>
                  <a:pt x="38100" y="409701"/>
                </a:moveTo>
                <a:lnTo>
                  <a:pt x="0" y="409701"/>
                </a:lnTo>
                <a:lnTo>
                  <a:pt x="57150" y="524001"/>
                </a:lnTo>
                <a:lnTo>
                  <a:pt x="104775" y="428751"/>
                </a:lnTo>
                <a:lnTo>
                  <a:pt x="38100" y="428751"/>
                </a:lnTo>
                <a:lnTo>
                  <a:pt x="38100" y="409701"/>
                </a:lnTo>
                <a:close/>
              </a:path>
              <a:path w="114300" h="524510">
                <a:moveTo>
                  <a:pt x="76200" y="0"/>
                </a:moveTo>
                <a:lnTo>
                  <a:pt x="38100" y="0"/>
                </a:lnTo>
                <a:lnTo>
                  <a:pt x="38100" y="428751"/>
                </a:lnTo>
                <a:lnTo>
                  <a:pt x="76200" y="428751"/>
                </a:lnTo>
                <a:lnTo>
                  <a:pt x="76200" y="0"/>
                </a:lnTo>
                <a:close/>
              </a:path>
              <a:path w="114300" h="524510">
                <a:moveTo>
                  <a:pt x="114300" y="409701"/>
                </a:moveTo>
                <a:lnTo>
                  <a:pt x="76200" y="409701"/>
                </a:lnTo>
                <a:lnTo>
                  <a:pt x="76200" y="428751"/>
                </a:lnTo>
                <a:lnTo>
                  <a:pt x="104775" y="428751"/>
                </a:lnTo>
                <a:lnTo>
                  <a:pt x="114300" y="409701"/>
                </a:lnTo>
                <a:close/>
              </a:path>
            </a:pathLst>
          </a:custGeom>
          <a:solidFill>
            <a:srgbClr val="1F3863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5" name="object 25"/>
          <p:cNvSpPr/>
          <p:nvPr/>
        </p:nvSpPr>
        <p:spPr>
          <a:xfrm>
            <a:off x="6124194" y="5368925"/>
            <a:ext cx="114300" cy="361315"/>
          </a:xfrm>
          <a:custGeom>
            <a:avLst/>
            <a:gdLst/>
            <a:ahLst/>
            <a:cxnLst/>
            <a:rect l="l" t="t" r="r" b="b"/>
            <a:pathLst>
              <a:path w="114300" h="361314">
                <a:moveTo>
                  <a:pt x="38100" y="246773"/>
                </a:moveTo>
                <a:lnTo>
                  <a:pt x="0" y="246773"/>
                </a:lnTo>
                <a:lnTo>
                  <a:pt x="57150" y="361073"/>
                </a:lnTo>
                <a:lnTo>
                  <a:pt x="104775" y="265823"/>
                </a:lnTo>
                <a:lnTo>
                  <a:pt x="38100" y="265823"/>
                </a:lnTo>
                <a:lnTo>
                  <a:pt x="38100" y="246773"/>
                </a:lnTo>
                <a:close/>
              </a:path>
              <a:path w="114300" h="361314">
                <a:moveTo>
                  <a:pt x="76200" y="0"/>
                </a:moveTo>
                <a:lnTo>
                  <a:pt x="38100" y="0"/>
                </a:lnTo>
                <a:lnTo>
                  <a:pt x="38100" y="265823"/>
                </a:lnTo>
                <a:lnTo>
                  <a:pt x="76200" y="265823"/>
                </a:lnTo>
                <a:lnTo>
                  <a:pt x="76200" y="0"/>
                </a:lnTo>
                <a:close/>
              </a:path>
              <a:path w="114300" h="361314">
                <a:moveTo>
                  <a:pt x="114300" y="246773"/>
                </a:moveTo>
                <a:lnTo>
                  <a:pt x="76200" y="246773"/>
                </a:lnTo>
                <a:lnTo>
                  <a:pt x="76200" y="265823"/>
                </a:lnTo>
                <a:lnTo>
                  <a:pt x="104775" y="265823"/>
                </a:lnTo>
                <a:lnTo>
                  <a:pt x="114300" y="246773"/>
                </a:lnTo>
                <a:close/>
              </a:path>
            </a:pathLst>
          </a:custGeom>
          <a:solidFill>
            <a:srgbClr val="1F3863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6" name="object 26"/>
          <p:cNvSpPr/>
          <p:nvPr/>
        </p:nvSpPr>
        <p:spPr>
          <a:xfrm>
            <a:off x="3042666" y="2499613"/>
            <a:ext cx="5864860" cy="354330"/>
          </a:xfrm>
          <a:custGeom>
            <a:avLst/>
            <a:gdLst/>
            <a:ahLst/>
            <a:cxnLst/>
            <a:rect l="l" t="t" r="r" b="b"/>
            <a:pathLst>
              <a:path w="5864859" h="354330">
                <a:moveTo>
                  <a:pt x="2260473" y="43053"/>
                </a:moveTo>
                <a:lnTo>
                  <a:pt x="2239530" y="35560"/>
                </a:lnTo>
                <a:lnTo>
                  <a:pt x="2140204" y="0"/>
                </a:lnTo>
                <a:lnTo>
                  <a:pt x="2144725" y="37833"/>
                </a:lnTo>
                <a:lnTo>
                  <a:pt x="0" y="295529"/>
                </a:lnTo>
                <a:lnTo>
                  <a:pt x="4572" y="333375"/>
                </a:lnTo>
                <a:lnTo>
                  <a:pt x="2149246" y="75552"/>
                </a:lnTo>
                <a:lnTo>
                  <a:pt x="2153793" y="113411"/>
                </a:lnTo>
                <a:lnTo>
                  <a:pt x="2260473" y="43053"/>
                </a:lnTo>
                <a:close/>
              </a:path>
              <a:path w="5864859" h="354330">
                <a:moveTo>
                  <a:pt x="5864733" y="314452"/>
                </a:moveTo>
                <a:lnTo>
                  <a:pt x="5759958" y="241300"/>
                </a:lnTo>
                <a:lnTo>
                  <a:pt x="5754395" y="279044"/>
                </a:lnTo>
                <a:lnTo>
                  <a:pt x="4019296" y="24257"/>
                </a:lnTo>
                <a:lnTo>
                  <a:pt x="4013708" y="61849"/>
                </a:lnTo>
                <a:lnTo>
                  <a:pt x="5748858" y="316649"/>
                </a:lnTo>
                <a:lnTo>
                  <a:pt x="5743321" y="354330"/>
                </a:lnTo>
                <a:lnTo>
                  <a:pt x="5849645" y="319405"/>
                </a:lnTo>
                <a:lnTo>
                  <a:pt x="5864733" y="314452"/>
                </a:lnTo>
                <a:close/>
              </a:path>
            </a:pathLst>
          </a:custGeom>
          <a:solidFill>
            <a:srgbClr val="1F3863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7" name="object 27"/>
          <p:cNvSpPr txBox="1"/>
          <p:nvPr/>
        </p:nvSpPr>
        <p:spPr>
          <a:xfrm>
            <a:off x="5214873" y="3763708"/>
            <a:ext cx="1938020" cy="3003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-10" b="1">
                <a:solidFill>
                  <a:srgbClr val="00AF50"/>
                </a:solidFill>
                <a:latin typeface="Arial"/>
                <a:cs typeface="Arial"/>
              </a:rPr>
              <a:t>Terkin</a:t>
            </a:r>
            <a:r>
              <a:rPr dirty="0" sz="1800" spc="-110" b="1">
                <a:solidFill>
                  <a:srgbClr val="00AF50"/>
                </a:solidFill>
                <a:latin typeface="Arial"/>
                <a:cs typeface="Arial"/>
              </a:rPr>
              <a:t> </a:t>
            </a:r>
            <a:r>
              <a:rPr dirty="0" sz="1800" b="1">
                <a:solidFill>
                  <a:srgbClr val="00AF50"/>
                </a:solidFill>
                <a:latin typeface="Arial"/>
                <a:cs typeface="Arial"/>
              </a:rPr>
              <a:t>işlemi</a:t>
            </a:r>
            <a:r>
              <a:rPr dirty="0" sz="1800" spc="-25" b="1">
                <a:solidFill>
                  <a:srgbClr val="00AF50"/>
                </a:solidFill>
                <a:latin typeface="Arial"/>
                <a:cs typeface="Arial"/>
              </a:rPr>
              <a:t> </a:t>
            </a:r>
            <a:r>
              <a:rPr dirty="0" sz="1800" spc="-10" b="1">
                <a:solidFill>
                  <a:srgbClr val="00AF50"/>
                </a:solidFill>
                <a:latin typeface="Arial"/>
                <a:cs typeface="Arial"/>
              </a:rPr>
              <a:t>için:</a:t>
            </a:r>
            <a:endParaRPr sz="1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68884" rIns="0" bIns="0" rtlCol="0" vert="horz">
            <a:spAutoFit/>
          </a:bodyPr>
          <a:lstStyle/>
          <a:p>
            <a:pPr algn="ctr" marL="62230">
              <a:lnSpc>
                <a:spcPts val="2710"/>
              </a:lnSpc>
              <a:spcBef>
                <a:spcPts val="130"/>
              </a:spcBef>
            </a:pPr>
            <a:r>
              <a:rPr dirty="0" spc="-300"/>
              <a:t>YURT</a:t>
            </a:r>
            <a:r>
              <a:rPr dirty="0" spc="100"/>
              <a:t> </a:t>
            </a:r>
            <a:r>
              <a:rPr dirty="0" spc="-229"/>
              <a:t>İÇİ</a:t>
            </a:r>
            <a:r>
              <a:rPr dirty="0" spc="5"/>
              <a:t> </a:t>
            </a:r>
            <a:r>
              <a:rPr dirty="0" spc="-225"/>
              <a:t>ALIMI</a:t>
            </a:r>
            <a:r>
              <a:rPr dirty="0" spc="10"/>
              <a:t> </a:t>
            </a:r>
            <a:r>
              <a:rPr dirty="0" spc="-260"/>
              <a:t>TEŞVİK</a:t>
            </a:r>
            <a:r>
              <a:rPr dirty="0" spc="140"/>
              <a:t> </a:t>
            </a:r>
            <a:r>
              <a:rPr dirty="0" spc="-200"/>
              <a:t>EDİCİ</a:t>
            </a:r>
            <a:r>
              <a:rPr dirty="0" spc="85"/>
              <a:t> </a:t>
            </a:r>
            <a:r>
              <a:rPr dirty="0" spc="-80"/>
              <a:t>MEVZUAT</a:t>
            </a:r>
          </a:p>
          <a:p>
            <a:pPr algn="ctr" marL="70485">
              <a:lnSpc>
                <a:spcPts val="2710"/>
              </a:lnSpc>
            </a:pPr>
            <a:r>
              <a:rPr dirty="0" spc="-150"/>
              <a:t>DÜZENLEMELERİ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1636776" y="2084832"/>
            <a:ext cx="8783320" cy="525780"/>
            <a:chOff x="1636776" y="2084832"/>
            <a:chExt cx="8783320" cy="52578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636776" y="2084832"/>
              <a:ext cx="8782812" cy="525779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044184" y="2112264"/>
              <a:ext cx="2464308" cy="416051"/>
            </a:xfrm>
            <a:prstGeom prst="rect">
              <a:avLst/>
            </a:prstGeom>
          </p:spPr>
        </p:pic>
      </p:grpSp>
      <p:sp>
        <p:nvSpPr>
          <p:cNvPr id="6" name="object 6"/>
          <p:cNvSpPr txBox="1"/>
          <p:nvPr/>
        </p:nvSpPr>
        <p:spPr>
          <a:xfrm>
            <a:off x="2827020" y="2160079"/>
            <a:ext cx="6416040" cy="234315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1350">
                <a:solidFill>
                  <a:srgbClr val="FFFFFF"/>
                </a:solidFill>
                <a:latin typeface="Calibri"/>
                <a:cs typeface="Calibri"/>
              </a:rPr>
              <a:t>08.02.2000</a:t>
            </a:r>
            <a:r>
              <a:rPr dirty="0" sz="1350" spc="-6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350">
                <a:solidFill>
                  <a:srgbClr val="FFFFFF"/>
                </a:solidFill>
                <a:latin typeface="Calibri"/>
                <a:cs typeface="Calibri"/>
              </a:rPr>
              <a:t>tarihli</a:t>
            </a:r>
            <a:r>
              <a:rPr dirty="0" sz="1350" spc="18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350">
                <a:solidFill>
                  <a:srgbClr val="FFFFFF"/>
                </a:solidFill>
                <a:latin typeface="Calibri"/>
                <a:cs typeface="Calibri"/>
              </a:rPr>
              <a:t>mevzuat</a:t>
            </a:r>
            <a:r>
              <a:rPr dirty="0" sz="1350" spc="3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350">
                <a:solidFill>
                  <a:srgbClr val="FFFFFF"/>
                </a:solidFill>
                <a:latin typeface="Calibri"/>
                <a:cs typeface="Calibri"/>
              </a:rPr>
              <a:t>ile</a:t>
            </a:r>
            <a:r>
              <a:rPr dirty="0" sz="1350" spc="17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350">
                <a:solidFill>
                  <a:srgbClr val="FFFFFF"/>
                </a:solidFill>
                <a:latin typeface="Calibri"/>
                <a:cs typeface="Calibri"/>
              </a:rPr>
              <a:t>yürürlüğe</a:t>
            </a:r>
            <a:r>
              <a:rPr dirty="0" sz="1350" spc="3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350">
                <a:solidFill>
                  <a:srgbClr val="FFFFFF"/>
                </a:solidFill>
                <a:latin typeface="Calibri"/>
                <a:cs typeface="Calibri"/>
              </a:rPr>
              <a:t>giren</a:t>
            </a:r>
            <a:r>
              <a:rPr dirty="0" sz="1350" spc="18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350" b="1">
                <a:solidFill>
                  <a:srgbClr val="FFD966"/>
                </a:solidFill>
                <a:latin typeface="Calibri"/>
                <a:cs typeface="Calibri"/>
              </a:rPr>
              <a:t>«BELGEDEN</a:t>
            </a:r>
            <a:r>
              <a:rPr dirty="0" sz="1350" spc="170" b="1">
                <a:solidFill>
                  <a:srgbClr val="FFD966"/>
                </a:solidFill>
                <a:latin typeface="Calibri"/>
                <a:cs typeface="Calibri"/>
              </a:rPr>
              <a:t> </a:t>
            </a:r>
            <a:r>
              <a:rPr dirty="0" sz="1350" b="1">
                <a:solidFill>
                  <a:srgbClr val="FFD966"/>
                </a:solidFill>
                <a:latin typeface="Calibri"/>
                <a:cs typeface="Calibri"/>
              </a:rPr>
              <a:t>BELGEYE</a:t>
            </a:r>
            <a:r>
              <a:rPr dirty="0" sz="1350" spc="185" b="1">
                <a:solidFill>
                  <a:srgbClr val="FFD966"/>
                </a:solidFill>
                <a:latin typeface="Calibri"/>
                <a:cs typeface="Calibri"/>
              </a:rPr>
              <a:t> </a:t>
            </a:r>
            <a:r>
              <a:rPr dirty="0" sz="1350" b="1">
                <a:solidFill>
                  <a:srgbClr val="FFD966"/>
                </a:solidFill>
                <a:latin typeface="Calibri"/>
                <a:cs typeface="Calibri"/>
              </a:rPr>
              <a:t>TESLİM»</a:t>
            </a:r>
            <a:r>
              <a:rPr dirty="0" sz="1350" spc="145" b="1">
                <a:solidFill>
                  <a:srgbClr val="FFD966"/>
                </a:solidFill>
                <a:latin typeface="Calibri"/>
                <a:cs typeface="Calibri"/>
              </a:rPr>
              <a:t> </a:t>
            </a:r>
            <a:r>
              <a:rPr dirty="0" sz="1350" spc="-10">
                <a:solidFill>
                  <a:srgbClr val="FFFFFF"/>
                </a:solidFill>
                <a:latin typeface="Calibri"/>
                <a:cs typeface="Calibri"/>
              </a:rPr>
              <a:t>uygulaması</a:t>
            </a:r>
            <a:endParaRPr sz="1350">
              <a:latin typeface="Calibri"/>
              <a:cs typeface="Calibri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1755267" y="2562313"/>
            <a:ext cx="8676640" cy="3902710"/>
            <a:chOff x="1755267" y="2562313"/>
            <a:chExt cx="8676640" cy="3902710"/>
          </a:xfrm>
        </p:grpSpPr>
        <p:sp>
          <p:nvSpPr>
            <p:cNvPr id="8" name="object 8"/>
            <p:cNvSpPr/>
            <p:nvPr/>
          </p:nvSpPr>
          <p:spPr>
            <a:xfrm>
              <a:off x="6158483" y="2565488"/>
              <a:ext cx="4270375" cy="3896360"/>
            </a:xfrm>
            <a:custGeom>
              <a:avLst/>
              <a:gdLst/>
              <a:ahLst/>
              <a:cxnLst/>
              <a:rect l="l" t="t" r="r" b="b"/>
              <a:pathLst>
                <a:path w="4270375" h="3896360">
                  <a:moveTo>
                    <a:pt x="4270248" y="0"/>
                  </a:moveTo>
                  <a:lnTo>
                    <a:pt x="0" y="0"/>
                  </a:lnTo>
                  <a:lnTo>
                    <a:pt x="0" y="3896360"/>
                  </a:lnTo>
                  <a:lnTo>
                    <a:pt x="4270248" y="3896360"/>
                  </a:lnTo>
                  <a:lnTo>
                    <a:pt x="4270248" y="0"/>
                  </a:lnTo>
                  <a:close/>
                </a:path>
              </a:pathLst>
            </a:custGeom>
            <a:solidFill>
              <a:srgbClr val="DAE2F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" name="object 9"/>
            <p:cNvSpPr/>
            <p:nvPr/>
          </p:nvSpPr>
          <p:spPr>
            <a:xfrm>
              <a:off x="6158483" y="2565488"/>
              <a:ext cx="4270375" cy="3896360"/>
            </a:xfrm>
            <a:custGeom>
              <a:avLst/>
              <a:gdLst/>
              <a:ahLst/>
              <a:cxnLst/>
              <a:rect l="l" t="t" r="r" b="b"/>
              <a:pathLst>
                <a:path w="4270375" h="3896360">
                  <a:moveTo>
                    <a:pt x="0" y="3896360"/>
                  </a:moveTo>
                  <a:lnTo>
                    <a:pt x="4270248" y="3896360"/>
                  </a:lnTo>
                  <a:lnTo>
                    <a:pt x="4270248" y="0"/>
                  </a:lnTo>
                  <a:lnTo>
                    <a:pt x="0" y="0"/>
                  </a:lnTo>
                  <a:lnTo>
                    <a:pt x="0" y="3896360"/>
                  </a:lnTo>
                  <a:close/>
                </a:path>
              </a:pathLst>
            </a:custGeom>
            <a:ln w="6350">
              <a:solidFill>
                <a:srgbClr val="6FAC46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0" name="object 1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769364" y="2565488"/>
              <a:ext cx="4389120" cy="3896360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1769364" y="2565488"/>
              <a:ext cx="4389120" cy="3896360"/>
            </a:xfrm>
            <a:custGeom>
              <a:avLst/>
              <a:gdLst/>
              <a:ahLst/>
              <a:cxnLst/>
              <a:rect l="l" t="t" r="r" b="b"/>
              <a:pathLst>
                <a:path w="4389120" h="3896360">
                  <a:moveTo>
                    <a:pt x="0" y="3896360"/>
                  </a:moveTo>
                  <a:lnTo>
                    <a:pt x="4389120" y="3896360"/>
                  </a:lnTo>
                  <a:lnTo>
                    <a:pt x="4389120" y="0"/>
                  </a:lnTo>
                  <a:lnTo>
                    <a:pt x="0" y="0"/>
                  </a:lnTo>
                  <a:lnTo>
                    <a:pt x="0" y="3896360"/>
                  </a:lnTo>
                  <a:close/>
                </a:path>
              </a:pathLst>
            </a:custGeom>
            <a:ln w="6350">
              <a:solidFill>
                <a:srgbClr val="4471C4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2" name="object 12"/>
            <p:cNvSpPr/>
            <p:nvPr/>
          </p:nvSpPr>
          <p:spPr>
            <a:xfrm>
              <a:off x="1764792" y="3393313"/>
              <a:ext cx="1454150" cy="1179830"/>
            </a:xfrm>
            <a:custGeom>
              <a:avLst/>
              <a:gdLst/>
              <a:ahLst/>
              <a:cxnLst/>
              <a:rect l="l" t="t" r="r" b="b"/>
              <a:pathLst>
                <a:path w="1454150" h="1179829">
                  <a:moveTo>
                    <a:pt x="1335913" y="0"/>
                  </a:moveTo>
                  <a:lnTo>
                    <a:pt x="117982" y="0"/>
                  </a:lnTo>
                  <a:lnTo>
                    <a:pt x="72062" y="9272"/>
                  </a:lnTo>
                  <a:lnTo>
                    <a:pt x="34559" y="34559"/>
                  </a:lnTo>
                  <a:lnTo>
                    <a:pt x="9272" y="72062"/>
                  </a:lnTo>
                  <a:lnTo>
                    <a:pt x="0" y="117983"/>
                  </a:lnTo>
                  <a:lnTo>
                    <a:pt x="0" y="1061847"/>
                  </a:lnTo>
                  <a:lnTo>
                    <a:pt x="9272" y="1107767"/>
                  </a:lnTo>
                  <a:lnTo>
                    <a:pt x="34559" y="1145270"/>
                  </a:lnTo>
                  <a:lnTo>
                    <a:pt x="72062" y="1170557"/>
                  </a:lnTo>
                  <a:lnTo>
                    <a:pt x="117982" y="1179830"/>
                  </a:lnTo>
                  <a:lnTo>
                    <a:pt x="1335913" y="1179830"/>
                  </a:lnTo>
                  <a:lnTo>
                    <a:pt x="1381833" y="1170557"/>
                  </a:lnTo>
                  <a:lnTo>
                    <a:pt x="1419336" y="1145270"/>
                  </a:lnTo>
                  <a:lnTo>
                    <a:pt x="1444623" y="1107767"/>
                  </a:lnTo>
                  <a:lnTo>
                    <a:pt x="1453895" y="1061847"/>
                  </a:lnTo>
                  <a:lnTo>
                    <a:pt x="1453895" y="117983"/>
                  </a:lnTo>
                  <a:lnTo>
                    <a:pt x="1444623" y="72062"/>
                  </a:lnTo>
                  <a:lnTo>
                    <a:pt x="1419336" y="34559"/>
                  </a:lnTo>
                  <a:lnTo>
                    <a:pt x="1381833" y="9272"/>
                  </a:lnTo>
                  <a:lnTo>
                    <a:pt x="1335913" y="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" name="object 13"/>
            <p:cNvSpPr/>
            <p:nvPr/>
          </p:nvSpPr>
          <p:spPr>
            <a:xfrm>
              <a:off x="1764792" y="3393313"/>
              <a:ext cx="1454150" cy="1179830"/>
            </a:xfrm>
            <a:custGeom>
              <a:avLst/>
              <a:gdLst/>
              <a:ahLst/>
              <a:cxnLst/>
              <a:rect l="l" t="t" r="r" b="b"/>
              <a:pathLst>
                <a:path w="1454150" h="1179829">
                  <a:moveTo>
                    <a:pt x="0" y="117983"/>
                  </a:moveTo>
                  <a:lnTo>
                    <a:pt x="9272" y="72062"/>
                  </a:lnTo>
                  <a:lnTo>
                    <a:pt x="34559" y="34559"/>
                  </a:lnTo>
                  <a:lnTo>
                    <a:pt x="72062" y="9272"/>
                  </a:lnTo>
                  <a:lnTo>
                    <a:pt x="117982" y="0"/>
                  </a:lnTo>
                  <a:lnTo>
                    <a:pt x="1335913" y="0"/>
                  </a:lnTo>
                  <a:lnTo>
                    <a:pt x="1381833" y="9272"/>
                  </a:lnTo>
                  <a:lnTo>
                    <a:pt x="1419336" y="34559"/>
                  </a:lnTo>
                  <a:lnTo>
                    <a:pt x="1444623" y="72062"/>
                  </a:lnTo>
                  <a:lnTo>
                    <a:pt x="1453895" y="117983"/>
                  </a:lnTo>
                  <a:lnTo>
                    <a:pt x="1453895" y="1061847"/>
                  </a:lnTo>
                  <a:lnTo>
                    <a:pt x="1444623" y="1107767"/>
                  </a:lnTo>
                  <a:lnTo>
                    <a:pt x="1419336" y="1145270"/>
                  </a:lnTo>
                  <a:lnTo>
                    <a:pt x="1381833" y="1170557"/>
                  </a:lnTo>
                  <a:lnTo>
                    <a:pt x="1335913" y="1179830"/>
                  </a:lnTo>
                  <a:lnTo>
                    <a:pt x="117982" y="1179830"/>
                  </a:lnTo>
                  <a:lnTo>
                    <a:pt x="72062" y="1170557"/>
                  </a:lnTo>
                  <a:lnTo>
                    <a:pt x="34559" y="1145270"/>
                  </a:lnTo>
                  <a:lnTo>
                    <a:pt x="9272" y="1107767"/>
                  </a:lnTo>
                  <a:lnTo>
                    <a:pt x="0" y="1061847"/>
                  </a:lnTo>
                  <a:lnTo>
                    <a:pt x="0" y="117983"/>
                  </a:lnTo>
                  <a:close/>
                </a:path>
                <a:path w="1454150" h="1179829">
                  <a:moveTo>
                    <a:pt x="9143" y="1143254"/>
                  </a:moveTo>
                  <a:lnTo>
                    <a:pt x="1417320" y="1143254"/>
                  </a:lnTo>
                  <a:lnTo>
                    <a:pt x="1417320" y="36550"/>
                  </a:lnTo>
                  <a:lnTo>
                    <a:pt x="9143" y="36550"/>
                  </a:lnTo>
                  <a:lnTo>
                    <a:pt x="9143" y="1143254"/>
                  </a:lnTo>
                  <a:close/>
                </a:path>
              </a:pathLst>
            </a:custGeom>
            <a:ln w="190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4" name="object 14"/>
          <p:cNvSpPr txBox="1"/>
          <p:nvPr/>
        </p:nvSpPr>
        <p:spPr>
          <a:xfrm>
            <a:off x="1773935" y="3429863"/>
            <a:ext cx="1408430" cy="1106805"/>
          </a:xfrm>
          <a:prstGeom prst="rect">
            <a:avLst/>
          </a:prstGeom>
          <a:solidFill>
            <a:srgbClr val="2E5496"/>
          </a:solidFill>
        </p:spPr>
        <p:txBody>
          <a:bodyPr wrap="square" lIns="0" tIns="109855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865"/>
              </a:spcBef>
            </a:pPr>
            <a:endParaRPr sz="105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</a:pPr>
            <a:r>
              <a:rPr dirty="0" sz="1050" spc="-10">
                <a:solidFill>
                  <a:srgbClr val="FFFFFF"/>
                </a:solidFill>
                <a:latin typeface="Calibri"/>
                <a:cs typeface="Calibri"/>
              </a:rPr>
              <a:t>İTHALAT</a:t>
            </a:r>
            <a:endParaRPr sz="1050">
              <a:latin typeface="Calibri"/>
              <a:cs typeface="Calibri"/>
            </a:endParaRPr>
          </a:p>
          <a:p>
            <a:pPr algn="ctr" marL="8255">
              <a:lnSpc>
                <a:spcPct val="100000"/>
              </a:lnSpc>
              <a:spcBef>
                <a:spcPts val="325"/>
              </a:spcBef>
            </a:pPr>
            <a:r>
              <a:rPr dirty="0" sz="1050" spc="-50">
                <a:solidFill>
                  <a:srgbClr val="FFFFFF"/>
                </a:solidFill>
                <a:latin typeface="Calibri"/>
                <a:cs typeface="Calibri"/>
              </a:rPr>
              <a:t>&amp;</a:t>
            </a:r>
            <a:endParaRPr sz="1050">
              <a:latin typeface="Calibri"/>
              <a:cs typeface="Calibri"/>
            </a:endParaRPr>
          </a:p>
          <a:p>
            <a:pPr algn="ctr" marL="40005">
              <a:lnSpc>
                <a:spcPct val="100000"/>
              </a:lnSpc>
              <a:spcBef>
                <a:spcPts val="330"/>
              </a:spcBef>
            </a:pPr>
            <a:r>
              <a:rPr dirty="0" sz="1050">
                <a:solidFill>
                  <a:srgbClr val="FFFFFF"/>
                </a:solidFill>
                <a:latin typeface="Calibri"/>
                <a:cs typeface="Calibri"/>
              </a:rPr>
              <a:t>YURT</a:t>
            </a:r>
            <a:r>
              <a:rPr dirty="0" sz="1050" spc="2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050">
                <a:solidFill>
                  <a:srgbClr val="FFFFFF"/>
                </a:solidFill>
                <a:latin typeface="Calibri"/>
                <a:cs typeface="Calibri"/>
              </a:rPr>
              <a:t>İÇİ</a:t>
            </a:r>
            <a:r>
              <a:rPr dirty="0" sz="1050" spc="-1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050" spc="-20">
                <a:solidFill>
                  <a:srgbClr val="FFFFFF"/>
                </a:solidFill>
                <a:latin typeface="Calibri"/>
                <a:cs typeface="Calibri"/>
              </a:rPr>
              <a:t>ALIM</a:t>
            </a:r>
            <a:endParaRPr sz="1050">
              <a:latin typeface="Calibri"/>
              <a:cs typeface="Calibri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3290696" y="3557523"/>
            <a:ext cx="2032000" cy="842644"/>
            <a:chOff x="3290696" y="3557523"/>
            <a:chExt cx="2032000" cy="842644"/>
          </a:xfrm>
        </p:grpSpPr>
        <p:sp>
          <p:nvSpPr>
            <p:cNvPr id="16" name="object 16"/>
            <p:cNvSpPr/>
            <p:nvPr/>
          </p:nvSpPr>
          <p:spPr>
            <a:xfrm>
              <a:off x="3290696" y="3786377"/>
              <a:ext cx="527685" cy="386080"/>
            </a:xfrm>
            <a:custGeom>
              <a:avLst/>
              <a:gdLst/>
              <a:ahLst/>
              <a:cxnLst/>
              <a:rect l="l" t="t" r="r" b="b"/>
              <a:pathLst>
                <a:path w="527685" h="386079">
                  <a:moveTo>
                    <a:pt x="527685" y="194564"/>
                  </a:moveTo>
                  <a:lnTo>
                    <a:pt x="336677" y="0"/>
                  </a:lnTo>
                  <a:lnTo>
                    <a:pt x="335915" y="77089"/>
                  </a:lnTo>
                  <a:lnTo>
                    <a:pt x="2286" y="73914"/>
                  </a:lnTo>
                  <a:lnTo>
                    <a:pt x="0" y="305308"/>
                  </a:lnTo>
                  <a:lnTo>
                    <a:pt x="0" y="305435"/>
                  </a:lnTo>
                  <a:lnTo>
                    <a:pt x="333743" y="308610"/>
                  </a:lnTo>
                  <a:lnTo>
                    <a:pt x="332994" y="385572"/>
                  </a:lnTo>
                  <a:lnTo>
                    <a:pt x="527685" y="194564"/>
                  </a:lnTo>
                  <a:close/>
                </a:path>
              </a:pathLst>
            </a:custGeom>
            <a:solidFill>
              <a:srgbClr val="D7AC6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7" name="object 17"/>
            <p:cNvSpPr/>
            <p:nvPr/>
          </p:nvSpPr>
          <p:spPr>
            <a:xfrm>
              <a:off x="3858767" y="3567048"/>
              <a:ext cx="1454150" cy="823594"/>
            </a:xfrm>
            <a:custGeom>
              <a:avLst/>
              <a:gdLst/>
              <a:ahLst/>
              <a:cxnLst/>
              <a:rect l="l" t="t" r="r" b="b"/>
              <a:pathLst>
                <a:path w="1454150" h="823595">
                  <a:moveTo>
                    <a:pt x="1371600" y="0"/>
                  </a:moveTo>
                  <a:lnTo>
                    <a:pt x="82296" y="0"/>
                  </a:lnTo>
                  <a:lnTo>
                    <a:pt x="50256" y="6465"/>
                  </a:lnTo>
                  <a:lnTo>
                    <a:pt x="24098" y="24098"/>
                  </a:lnTo>
                  <a:lnTo>
                    <a:pt x="6465" y="50256"/>
                  </a:lnTo>
                  <a:lnTo>
                    <a:pt x="0" y="82295"/>
                  </a:lnTo>
                  <a:lnTo>
                    <a:pt x="0" y="740790"/>
                  </a:lnTo>
                  <a:lnTo>
                    <a:pt x="6465" y="772850"/>
                  </a:lnTo>
                  <a:lnTo>
                    <a:pt x="24098" y="799052"/>
                  </a:lnTo>
                  <a:lnTo>
                    <a:pt x="50256" y="816729"/>
                  </a:lnTo>
                  <a:lnTo>
                    <a:pt x="82296" y="823213"/>
                  </a:lnTo>
                  <a:lnTo>
                    <a:pt x="1371600" y="823213"/>
                  </a:lnTo>
                  <a:lnTo>
                    <a:pt x="1403639" y="816729"/>
                  </a:lnTo>
                  <a:lnTo>
                    <a:pt x="1429797" y="799052"/>
                  </a:lnTo>
                  <a:lnTo>
                    <a:pt x="1447430" y="772850"/>
                  </a:lnTo>
                  <a:lnTo>
                    <a:pt x="1453896" y="740790"/>
                  </a:lnTo>
                  <a:lnTo>
                    <a:pt x="1453896" y="82295"/>
                  </a:lnTo>
                  <a:lnTo>
                    <a:pt x="1447430" y="50256"/>
                  </a:lnTo>
                  <a:lnTo>
                    <a:pt x="1429797" y="24098"/>
                  </a:lnTo>
                  <a:lnTo>
                    <a:pt x="1403639" y="6465"/>
                  </a:lnTo>
                  <a:lnTo>
                    <a:pt x="1371600" y="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8" name="object 18"/>
            <p:cNvSpPr/>
            <p:nvPr/>
          </p:nvSpPr>
          <p:spPr>
            <a:xfrm>
              <a:off x="3858767" y="3567048"/>
              <a:ext cx="1454150" cy="823594"/>
            </a:xfrm>
            <a:custGeom>
              <a:avLst/>
              <a:gdLst/>
              <a:ahLst/>
              <a:cxnLst/>
              <a:rect l="l" t="t" r="r" b="b"/>
              <a:pathLst>
                <a:path w="1454150" h="823595">
                  <a:moveTo>
                    <a:pt x="0" y="82295"/>
                  </a:moveTo>
                  <a:lnTo>
                    <a:pt x="6465" y="50256"/>
                  </a:lnTo>
                  <a:lnTo>
                    <a:pt x="24098" y="24098"/>
                  </a:lnTo>
                  <a:lnTo>
                    <a:pt x="50256" y="6465"/>
                  </a:lnTo>
                  <a:lnTo>
                    <a:pt x="82296" y="0"/>
                  </a:lnTo>
                  <a:lnTo>
                    <a:pt x="1371600" y="0"/>
                  </a:lnTo>
                  <a:lnTo>
                    <a:pt x="1403639" y="6465"/>
                  </a:lnTo>
                  <a:lnTo>
                    <a:pt x="1429797" y="24098"/>
                  </a:lnTo>
                  <a:lnTo>
                    <a:pt x="1447430" y="50256"/>
                  </a:lnTo>
                  <a:lnTo>
                    <a:pt x="1453896" y="82295"/>
                  </a:lnTo>
                  <a:lnTo>
                    <a:pt x="1453896" y="740790"/>
                  </a:lnTo>
                  <a:lnTo>
                    <a:pt x="1447430" y="772850"/>
                  </a:lnTo>
                  <a:lnTo>
                    <a:pt x="1429797" y="799052"/>
                  </a:lnTo>
                  <a:lnTo>
                    <a:pt x="1403639" y="816729"/>
                  </a:lnTo>
                  <a:lnTo>
                    <a:pt x="1371600" y="823213"/>
                  </a:lnTo>
                  <a:lnTo>
                    <a:pt x="82296" y="823213"/>
                  </a:lnTo>
                  <a:lnTo>
                    <a:pt x="50256" y="816729"/>
                  </a:lnTo>
                  <a:lnTo>
                    <a:pt x="24098" y="799052"/>
                  </a:lnTo>
                  <a:lnTo>
                    <a:pt x="6465" y="772850"/>
                  </a:lnTo>
                  <a:lnTo>
                    <a:pt x="0" y="740790"/>
                  </a:lnTo>
                  <a:lnTo>
                    <a:pt x="0" y="82295"/>
                  </a:lnTo>
                  <a:close/>
                </a:path>
              </a:pathLst>
            </a:custGeom>
            <a:ln w="19049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9" name="object 19"/>
          <p:cNvSpPr txBox="1"/>
          <p:nvPr/>
        </p:nvSpPr>
        <p:spPr>
          <a:xfrm>
            <a:off x="3886200" y="3585400"/>
            <a:ext cx="1381125" cy="777875"/>
          </a:xfrm>
          <a:prstGeom prst="rect">
            <a:avLst/>
          </a:prstGeom>
          <a:solidFill>
            <a:srgbClr val="2E5496"/>
          </a:solidFill>
          <a:ln w="19050">
            <a:solidFill>
              <a:srgbClr val="FFFFFF"/>
            </a:solidFill>
          </a:ln>
        </p:spPr>
        <p:txBody>
          <a:bodyPr wrap="square" lIns="0" tIns="116839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919"/>
              </a:spcBef>
            </a:pPr>
            <a:endParaRPr sz="1200">
              <a:latin typeface="Times New Roman"/>
              <a:cs typeface="Times New Roman"/>
            </a:endParaRPr>
          </a:p>
          <a:p>
            <a:pPr marL="144145">
              <a:lnSpc>
                <a:spcPct val="100000"/>
              </a:lnSpc>
            </a:pPr>
            <a:r>
              <a:rPr dirty="0" sz="1200">
                <a:solidFill>
                  <a:srgbClr val="FFFFFF"/>
                </a:solidFill>
                <a:latin typeface="Calibri"/>
                <a:cs typeface="Calibri"/>
              </a:rPr>
              <a:t>İŞLEME</a:t>
            </a:r>
            <a:r>
              <a:rPr dirty="0" sz="1200" spc="-3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Calibri"/>
                <a:cs typeface="Calibri"/>
              </a:rPr>
              <a:t>FAALİYETİ</a:t>
            </a:r>
            <a:endParaRPr sz="1200">
              <a:latin typeface="Calibri"/>
              <a:cs typeface="Calibri"/>
            </a:endParaRPr>
          </a:p>
        </p:txBody>
      </p:sp>
      <p:grpSp>
        <p:nvGrpSpPr>
          <p:cNvPr id="20" name="object 20"/>
          <p:cNvGrpSpPr/>
          <p:nvPr/>
        </p:nvGrpSpPr>
        <p:grpSpPr>
          <a:xfrm>
            <a:off x="5376671" y="3566159"/>
            <a:ext cx="2990850" cy="873760"/>
            <a:chOff x="5376671" y="3566159"/>
            <a:chExt cx="2990850" cy="873760"/>
          </a:xfrm>
        </p:grpSpPr>
        <p:pic>
          <p:nvPicPr>
            <p:cNvPr id="21" name="object 21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376671" y="3566159"/>
              <a:ext cx="1568196" cy="873251"/>
            </a:xfrm>
            <a:prstGeom prst="rect">
              <a:avLst/>
            </a:prstGeom>
          </p:spPr>
        </p:pic>
        <p:sp>
          <p:nvSpPr>
            <p:cNvPr id="22" name="object 22"/>
            <p:cNvSpPr/>
            <p:nvPr/>
          </p:nvSpPr>
          <p:spPr>
            <a:xfrm>
              <a:off x="5497448" y="3698874"/>
              <a:ext cx="1330960" cy="613410"/>
            </a:xfrm>
            <a:custGeom>
              <a:avLst/>
              <a:gdLst/>
              <a:ahLst/>
              <a:cxnLst/>
              <a:rect l="l" t="t" r="r" b="b"/>
              <a:pathLst>
                <a:path w="1330959" h="613410">
                  <a:moveTo>
                    <a:pt x="1026795" y="0"/>
                  </a:moveTo>
                  <a:lnTo>
                    <a:pt x="1025651" y="122681"/>
                  </a:lnTo>
                  <a:lnTo>
                    <a:pt x="3555" y="112902"/>
                  </a:lnTo>
                  <a:lnTo>
                    <a:pt x="0" y="480949"/>
                  </a:lnTo>
                  <a:lnTo>
                    <a:pt x="1022096" y="490727"/>
                  </a:lnTo>
                  <a:lnTo>
                    <a:pt x="1020952" y="613410"/>
                  </a:lnTo>
                  <a:lnTo>
                    <a:pt x="1330452" y="309625"/>
                  </a:lnTo>
                  <a:lnTo>
                    <a:pt x="1026795" y="0"/>
                  </a:lnTo>
                  <a:close/>
                </a:path>
              </a:pathLst>
            </a:custGeom>
            <a:solidFill>
              <a:srgbClr val="D7AC6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3" name="object 23"/>
            <p:cNvSpPr/>
            <p:nvPr/>
          </p:nvSpPr>
          <p:spPr>
            <a:xfrm>
              <a:off x="5497448" y="3698874"/>
              <a:ext cx="1330960" cy="613410"/>
            </a:xfrm>
            <a:custGeom>
              <a:avLst/>
              <a:gdLst/>
              <a:ahLst/>
              <a:cxnLst/>
              <a:rect l="l" t="t" r="r" b="b"/>
              <a:pathLst>
                <a:path w="1330959" h="613410">
                  <a:moveTo>
                    <a:pt x="3555" y="112902"/>
                  </a:moveTo>
                  <a:lnTo>
                    <a:pt x="1025651" y="122681"/>
                  </a:lnTo>
                  <a:lnTo>
                    <a:pt x="1026795" y="0"/>
                  </a:lnTo>
                  <a:lnTo>
                    <a:pt x="1330452" y="309625"/>
                  </a:lnTo>
                  <a:lnTo>
                    <a:pt x="1020952" y="613410"/>
                  </a:lnTo>
                  <a:lnTo>
                    <a:pt x="1022096" y="490727"/>
                  </a:lnTo>
                  <a:lnTo>
                    <a:pt x="0" y="480949"/>
                  </a:lnTo>
                  <a:lnTo>
                    <a:pt x="3555" y="112902"/>
                  </a:lnTo>
                  <a:close/>
                </a:path>
              </a:pathLst>
            </a:custGeom>
            <a:ln w="9525">
              <a:solidFill>
                <a:srgbClr val="223764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24" name="object 24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760719" y="3858767"/>
              <a:ext cx="617220" cy="342900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866225" y="3939920"/>
              <a:ext cx="392895" cy="112395"/>
            </a:xfrm>
            <a:prstGeom prst="rect">
              <a:avLst/>
            </a:prstGeom>
          </p:spPr>
        </p:pic>
        <p:sp>
          <p:nvSpPr>
            <p:cNvPr id="26" name="object 26"/>
            <p:cNvSpPr/>
            <p:nvPr/>
          </p:nvSpPr>
          <p:spPr>
            <a:xfrm>
              <a:off x="6894575" y="3594480"/>
              <a:ext cx="1463040" cy="823594"/>
            </a:xfrm>
            <a:custGeom>
              <a:avLst/>
              <a:gdLst/>
              <a:ahLst/>
              <a:cxnLst/>
              <a:rect l="l" t="t" r="r" b="b"/>
              <a:pathLst>
                <a:path w="1463040" h="823595">
                  <a:moveTo>
                    <a:pt x="1380744" y="0"/>
                  </a:moveTo>
                  <a:lnTo>
                    <a:pt x="82296" y="0"/>
                  </a:lnTo>
                  <a:lnTo>
                    <a:pt x="50256" y="6465"/>
                  </a:lnTo>
                  <a:lnTo>
                    <a:pt x="24098" y="24098"/>
                  </a:lnTo>
                  <a:lnTo>
                    <a:pt x="6465" y="50256"/>
                  </a:lnTo>
                  <a:lnTo>
                    <a:pt x="0" y="82296"/>
                  </a:lnTo>
                  <a:lnTo>
                    <a:pt x="0" y="740918"/>
                  </a:lnTo>
                  <a:lnTo>
                    <a:pt x="6465" y="772957"/>
                  </a:lnTo>
                  <a:lnTo>
                    <a:pt x="24098" y="799115"/>
                  </a:lnTo>
                  <a:lnTo>
                    <a:pt x="50256" y="816748"/>
                  </a:lnTo>
                  <a:lnTo>
                    <a:pt x="82296" y="823214"/>
                  </a:lnTo>
                  <a:lnTo>
                    <a:pt x="1380744" y="823214"/>
                  </a:lnTo>
                  <a:lnTo>
                    <a:pt x="1412783" y="816748"/>
                  </a:lnTo>
                  <a:lnTo>
                    <a:pt x="1438941" y="799115"/>
                  </a:lnTo>
                  <a:lnTo>
                    <a:pt x="1456574" y="772957"/>
                  </a:lnTo>
                  <a:lnTo>
                    <a:pt x="1463040" y="740918"/>
                  </a:lnTo>
                  <a:lnTo>
                    <a:pt x="1463040" y="82296"/>
                  </a:lnTo>
                  <a:lnTo>
                    <a:pt x="1456574" y="50256"/>
                  </a:lnTo>
                  <a:lnTo>
                    <a:pt x="1438941" y="24098"/>
                  </a:lnTo>
                  <a:lnTo>
                    <a:pt x="1412783" y="6465"/>
                  </a:lnTo>
                  <a:lnTo>
                    <a:pt x="1380744" y="0"/>
                  </a:lnTo>
                  <a:close/>
                </a:path>
              </a:pathLst>
            </a:custGeom>
            <a:solidFill>
              <a:srgbClr val="6FAC4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7" name="object 27"/>
            <p:cNvSpPr/>
            <p:nvPr/>
          </p:nvSpPr>
          <p:spPr>
            <a:xfrm>
              <a:off x="6894575" y="3594480"/>
              <a:ext cx="1463040" cy="823594"/>
            </a:xfrm>
            <a:custGeom>
              <a:avLst/>
              <a:gdLst/>
              <a:ahLst/>
              <a:cxnLst/>
              <a:rect l="l" t="t" r="r" b="b"/>
              <a:pathLst>
                <a:path w="1463040" h="823595">
                  <a:moveTo>
                    <a:pt x="0" y="82296"/>
                  </a:moveTo>
                  <a:lnTo>
                    <a:pt x="6465" y="50256"/>
                  </a:lnTo>
                  <a:lnTo>
                    <a:pt x="24098" y="24098"/>
                  </a:lnTo>
                  <a:lnTo>
                    <a:pt x="50256" y="6465"/>
                  </a:lnTo>
                  <a:lnTo>
                    <a:pt x="82296" y="0"/>
                  </a:lnTo>
                  <a:lnTo>
                    <a:pt x="1380744" y="0"/>
                  </a:lnTo>
                  <a:lnTo>
                    <a:pt x="1412783" y="6465"/>
                  </a:lnTo>
                  <a:lnTo>
                    <a:pt x="1438941" y="24098"/>
                  </a:lnTo>
                  <a:lnTo>
                    <a:pt x="1456574" y="50256"/>
                  </a:lnTo>
                  <a:lnTo>
                    <a:pt x="1463040" y="82296"/>
                  </a:lnTo>
                  <a:lnTo>
                    <a:pt x="1463040" y="740918"/>
                  </a:lnTo>
                  <a:lnTo>
                    <a:pt x="1456574" y="772957"/>
                  </a:lnTo>
                  <a:lnTo>
                    <a:pt x="1438941" y="799115"/>
                  </a:lnTo>
                  <a:lnTo>
                    <a:pt x="1412783" y="816748"/>
                  </a:lnTo>
                  <a:lnTo>
                    <a:pt x="1380744" y="823214"/>
                  </a:lnTo>
                  <a:lnTo>
                    <a:pt x="82296" y="823214"/>
                  </a:lnTo>
                  <a:lnTo>
                    <a:pt x="50256" y="816748"/>
                  </a:lnTo>
                  <a:lnTo>
                    <a:pt x="24098" y="799115"/>
                  </a:lnTo>
                  <a:lnTo>
                    <a:pt x="6465" y="772957"/>
                  </a:lnTo>
                  <a:lnTo>
                    <a:pt x="0" y="740918"/>
                  </a:lnTo>
                  <a:lnTo>
                    <a:pt x="0" y="82296"/>
                  </a:lnTo>
                  <a:close/>
                </a:path>
              </a:pathLst>
            </a:custGeom>
            <a:ln w="190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8" name="object 28"/>
            <p:cNvSpPr/>
            <p:nvPr/>
          </p:nvSpPr>
          <p:spPr>
            <a:xfrm>
              <a:off x="6922007" y="3612832"/>
              <a:ext cx="1408430" cy="777875"/>
            </a:xfrm>
            <a:custGeom>
              <a:avLst/>
              <a:gdLst/>
              <a:ahLst/>
              <a:cxnLst/>
              <a:rect l="l" t="t" r="r" b="b"/>
              <a:pathLst>
                <a:path w="1408429" h="777875">
                  <a:moveTo>
                    <a:pt x="1408176" y="0"/>
                  </a:moveTo>
                  <a:lnTo>
                    <a:pt x="0" y="0"/>
                  </a:lnTo>
                  <a:lnTo>
                    <a:pt x="0" y="777430"/>
                  </a:lnTo>
                  <a:lnTo>
                    <a:pt x="1408176" y="777430"/>
                  </a:lnTo>
                  <a:lnTo>
                    <a:pt x="1408176" y="0"/>
                  </a:lnTo>
                  <a:close/>
                </a:path>
              </a:pathLst>
            </a:custGeom>
            <a:solidFill>
              <a:srgbClr val="1F3863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29" name="object 29"/>
          <p:cNvSpPr txBox="1"/>
          <p:nvPr/>
        </p:nvSpPr>
        <p:spPr>
          <a:xfrm>
            <a:off x="6922007" y="3612832"/>
            <a:ext cx="1408430" cy="777875"/>
          </a:xfrm>
          <a:prstGeom prst="rect">
            <a:avLst/>
          </a:prstGeom>
          <a:ln w="19050">
            <a:solidFill>
              <a:srgbClr val="FFFFFF"/>
            </a:solidFill>
          </a:ln>
        </p:spPr>
        <p:txBody>
          <a:bodyPr wrap="square" lIns="0" tIns="116205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915"/>
              </a:spcBef>
            </a:pPr>
            <a:endParaRPr sz="1200">
              <a:latin typeface="Times New Roman"/>
              <a:cs typeface="Times New Roman"/>
            </a:endParaRPr>
          </a:p>
          <a:p>
            <a:pPr marL="167005">
              <a:lnSpc>
                <a:spcPct val="100000"/>
              </a:lnSpc>
            </a:pPr>
            <a:r>
              <a:rPr dirty="0" sz="1200">
                <a:solidFill>
                  <a:srgbClr val="FFFFFF"/>
                </a:solidFill>
                <a:latin typeface="Calibri"/>
                <a:cs typeface="Calibri"/>
              </a:rPr>
              <a:t>İŞLEME</a:t>
            </a:r>
            <a:r>
              <a:rPr dirty="0" sz="1200" spc="-5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Calibri"/>
                <a:cs typeface="Calibri"/>
              </a:rPr>
              <a:t>FAALİYETİ</a:t>
            </a:r>
            <a:endParaRPr sz="1200">
              <a:latin typeface="Calibri"/>
              <a:cs typeface="Calibri"/>
            </a:endParaRPr>
          </a:p>
        </p:txBody>
      </p:sp>
      <p:grpSp>
        <p:nvGrpSpPr>
          <p:cNvPr id="30" name="object 30"/>
          <p:cNvGrpSpPr/>
          <p:nvPr/>
        </p:nvGrpSpPr>
        <p:grpSpPr>
          <a:xfrm>
            <a:off x="8436736" y="3402076"/>
            <a:ext cx="1997075" cy="1198880"/>
            <a:chOff x="8436736" y="3402076"/>
            <a:chExt cx="1997075" cy="1198880"/>
          </a:xfrm>
        </p:grpSpPr>
        <p:sp>
          <p:nvSpPr>
            <p:cNvPr id="31" name="object 31"/>
            <p:cNvSpPr/>
            <p:nvPr/>
          </p:nvSpPr>
          <p:spPr>
            <a:xfrm>
              <a:off x="8436737" y="3784345"/>
              <a:ext cx="527685" cy="386080"/>
            </a:xfrm>
            <a:custGeom>
              <a:avLst/>
              <a:gdLst/>
              <a:ahLst/>
              <a:cxnLst/>
              <a:rect l="l" t="t" r="r" b="b"/>
              <a:pathLst>
                <a:path w="527684" h="386079">
                  <a:moveTo>
                    <a:pt x="527558" y="194691"/>
                  </a:moveTo>
                  <a:lnTo>
                    <a:pt x="336677" y="0"/>
                  </a:lnTo>
                  <a:lnTo>
                    <a:pt x="335915" y="77216"/>
                  </a:lnTo>
                  <a:lnTo>
                    <a:pt x="2159" y="74041"/>
                  </a:lnTo>
                  <a:lnTo>
                    <a:pt x="0" y="305435"/>
                  </a:lnTo>
                  <a:lnTo>
                    <a:pt x="0" y="305562"/>
                  </a:lnTo>
                  <a:lnTo>
                    <a:pt x="333743" y="308737"/>
                  </a:lnTo>
                  <a:lnTo>
                    <a:pt x="332994" y="385699"/>
                  </a:lnTo>
                  <a:lnTo>
                    <a:pt x="527558" y="194691"/>
                  </a:lnTo>
                  <a:close/>
                </a:path>
              </a:pathLst>
            </a:custGeom>
            <a:solidFill>
              <a:srgbClr val="D7AC6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2" name="object 32"/>
            <p:cNvSpPr/>
            <p:nvPr/>
          </p:nvSpPr>
          <p:spPr>
            <a:xfrm>
              <a:off x="8970263" y="3411601"/>
              <a:ext cx="1454150" cy="1179830"/>
            </a:xfrm>
            <a:custGeom>
              <a:avLst/>
              <a:gdLst/>
              <a:ahLst/>
              <a:cxnLst/>
              <a:rect l="l" t="t" r="r" b="b"/>
              <a:pathLst>
                <a:path w="1454150" h="1179829">
                  <a:moveTo>
                    <a:pt x="1335912" y="0"/>
                  </a:moveTo>
                  <a:lnTo>
                    <a:pt x="117982" y="0"/>
                  </a:lnTo>
                  <a:lnTo>
                    <a:pt x="72062" y="9272"/>
                  </a:lnTo>
                  <a:lnTo>
                    <a:pt x="34559" y="34559"/>
                  </a:lnTo>
                  <a:lnTo>
                    <a:pt x="9272" y="72062"/>
                  </a:lnTo>
                  <a:lnTo>
                    <a:pt x="0" y="117983"/>
                  </a:lnTo>
                  <a:lnTo>
                    <a:pt x="0" y="1061847"/>
                  </a:lnTo>
                  <a:lnTo>
                    <a:pt x="9272" y="1107767"/>
                  </a:lnTo>
                  <a:lnTo>
                    <a:pt x="34559" y="1145270"/>
                  </a:lnTo>
                  <a:lnTo>
                    <a:pt x="72062" y="1170557"/>
                  </a:lnTo>
                  <a:lnTo>
                    <a:pt x="117982" y="1179830"/>
                  </a:lnTo>
                  <a:lnTo>
                    <a:pt x="1335912" y="1179830"/>
                  </a:lnTo>
                  <a:lnTo>
                    <a:pt x="1381833" y="1170557"/>
                  </a:lnTo>
                  <a:lnTo>
                    <a:pt x="1419336" y="1145270"/>
                  </a:lnTo>
                  <a:lnTo>
                    <a:pt x="1444623" y="1107767"/>
                  </a:lnTo>
                  <a:lnTo>
                    <a:pt x="1453895" y="1061847"/>
                  </a:lnTo>
                  <a:lnTo>
                    <a:pt x="1453895" y="117983"/>
                  </a:lnTo>
                  <a:lnTo>
                    <a:pt x="1444623" y="72062"/>
                  </a:lnTo>
                  <a:lnTo>
                    <a:pt x="1419336" y="34559"/>
                  </a:lnTo>
                  <a:lnTo>
                    <a:pt x="1381833" y="9272"/>
                  </a:lnTo>
                  <a:lnTo>
                    <a:pt x="1335912" y="0"/>
                  </a:lnTo>
                  <a:close/>
                </a:path>
              </a:pathLst>
            </a:custGeom>
            <a:solidFill>
              <a:srgbClr val="6FAC4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3" name="object 33"/>
            <p:cNvSpPr/>
            <p:nvPr/>
          </p:nvSpPr>
          <p:spPr>
            <a:xfrm>
              <a:off x="8970263" y="3411601"/>
              <a:ext cx="1454150" cy="1179830"/>
            </a:xfrm>
            <a:custGeom>
              <a:avLst/>
              <a:gdLst/>
              <a:ahLst/>
              <a:cxnLst/>
              <a:rect l="l" t="t" r="r" b="b"/>
              <a:pathLst>
                <a:path w="1454150" h="1179829">
                  <a:moveTo>
                    <a:pt x="0" y="117983"/>
                  </a:moveTo>
                  <a:lnTo>
                    <a:pt x="9272" y="72062"/>
                  </a:lnTo>
                  <a:lnTo>
                    <a:pt x="34559" y="34559"/>
                  </a:lnTo>
                  <a:lnTo>
                    <a:pt x="72062" y="9272"/>
                  </a:lnTo>
                  <a:lnTo>
                    <a:pt x="117982" y="0"/>
                  </a:lnTo>
                  <a:lnTo>
                    <a:pt x="1335912" y="0"/>
                  </a:lnTo>
                  <a:lnTo>
                    <a:pt x="1381833" y="9272"/>
                  </a:lnTo>
                  <a:lnTo>
                    <a:pt x="1419336" y="34559"/>
                  </a:lnTo>
                  <a:lnTo>
                    <a:pt x="1444623" y="72062"/>
                  </a:lnTo>
                  <a:lnTo>
                    <a:pt x="1453895" y="117983"/>
                  </a:lnTo>
                  <a:lnTo>
                    <a:pt x="1453895" y="1061847"/>
                  </a:lnTo>
                  <a:lnTo>
                    <a:pt x="1444623" y="1107767"/>
                  </a:lnTo>
                  <a:lnTo>
                    <a:pt x="1419336" y="1145270"/>
                  </a:lnTo>
                  <a:lnTo>
                    <a:pt x="1381833" y="1170557"/>
                  </a:lnTo>
                  <a:lnTo>
                    <a:pt x="1335912" y="1179830"/>
                  </a:lnTo>
                  <a:lnTo>
                    <a:pt x="117982" y="1179830"/>
                  </a:lnTo>
                  <a:lnTo>
                    <a:pt x="72062" y="1170557"/>
                  </a:lnTo>
                  <a:lnTo>
                    <a:pt x="34559" y="1145270"/>
                  </a:lnTo>
                  <a:lnTo>
                    <a:pt x="9272" y="1107767"/>
                  </a:lnTo>
                  <a:lnTo>
                    <a:pt x="0" y="1061847"/>
                  </a:lnTo>
                  <a:lnTo>
                    <a:pt x="0" y="117983"/>
                  </a:lnTo>
                  <a:close/>
                </a:path>
                <a:path w="1454150" h="1179829">
                  <a:moveTo>
                    <a:pt x="36575" y="1143254"/>
                  </a:moveTo>
                  <a:lnTo>
                    <a:pt x="1444752" y="1143254"/>
                  </a:lnTo>
                  <a:lnTo>
                    <a:pt x="1444752" y="36550"/>
                  </a:lnTo>
                  <a:lnTo>
                    <a:pt x="36575" y="36550"/>
                  </a:lnTo>
                  <a:lnTo>
                    <a:pt x="36575" y="1143254"/>
                  </a:lnTo>
                  <a:close/>
                </a:path>
              </a:pathLst>
            </a:custGeom>
            <a:ln w="190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34" name="object 34"/>
          <p:cNvSpPr txBox="1"/>
          <p:nvPr/>
        </p:nvSpPr>
        <p:spPr>
          <a:xfrm>
            <a:off x="9006840" y="3448151"/>
            <a:ext cx="1408430" cy="1106805"/>
          </a:xfrm>
          <a:prstGeom prst="rect">
            <a:avLst/>
          </a:prstGeom>
          <a:solidFill>
            <a:srgbClr val="1F3863"/>
          </a:solidFill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ct val="100000"/>
              </a:lnSpc>
            </a:pPr>
            <a:endParaRPr sz="105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05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050">
              <a:latin typeface="Times New Roman"/>
              <a:cs typeface="Times New Roman"/>
            </a:endParaRPr>
          </a:p>
          <a:p>
            <a:pPr marL="463550">
              <a:lnSpc>
                <a:spcPct val="100000"/>
              </a:lnSpc>
            </a:pPr>
            <a:r>
              <a:rPr dirty="0" sz="1050" spc="-10">
                <a:solidFill>
                  <a:srgbClr val="FFFFFF"/>
                </a:solidFill>
                <a:latin typeface="Calibri"/>
                <a:cs typeface="Calibri"/>
              </a:rPr>
              <a:t>İHRACAT</a:t>
            </a:r>
            <a:endParaRPr sz="1050">
              <a:latin typeface="Calibri"/>
              <a:cs typeface="Calibri"/>
            </a:endParaRPr>
          </a:p>
        </p:txBody>
      </p:sp>
      <p:grpSp>
        <p:nvGrpSpPr>
          <p:cNvPr id="35" name="object 35"/>
          <p:cNvGrpSpPr/>
          <p:nvPr/>
        </p:nvGrpSpPr>
        <p:grpSpPr>
          <a:xfrm>
            <a:off x="1863598" y="2659760"/>
            <a:ext cx="4283075" cy="497840"/>
            <a:chOff x="1863598" y="2659760"/>
            <a:chExt cx="4283075" cy="497840"/>
          </a:xfrm>
        </p:grpSpPr>
        <p:sp>
          <p:nvSpPr>
            <p:cNvPr id="36" name="object 36"/>
            <p:cNvSpPr/>
            <p:nvPr/>
          </p:nvSpPr>
          <p:spPr>
            <a:xfrm>
              <a:off x="1869948" y="2666110"/>
              <a:ext cx="4270375" cy="485140"/>
            </a:xfrm>
            <a:custGeom>
              <a:avLst/>
              <a:gdLst/>
              <a:ahLst/>
              <a:cxnLst/>
              <a:rect l="l" t="t" r="r" b="b"/>
              <a:pathLst>
                <a:path w="4270375" h="485139">
                  <a:moveTo>
                    <a:pt x="4189476" y="0"/>
                  </a:moveTo>
                  <a:lnTo>
                    <a:pt x="80771" y="0"/>
                  </a:lnTo>
                  <a:lnTo>
                    <a:pt x="49345" y="6351"/>
                  </a:lnTo>
                  <a:lnTo>
                    <a:pt x="23669" y="23669"/>
                  </a:lnTo>
                  <a:lnTo>
                    <a:pt x="6351" y="49345"/>
                  </a:lnTo>
                  <a:lnTo>
                    <a:pt x="0" y="80772"/>
                  </a:lnTo>
                  <a:lnTo>
                    <a:pt x="0" y="403987"/>
                  </a:lnTo>
                  <a:lnTo>
                    <a:pt x="6351" y="435413"/>
                  </a:lnTo>
                  <a:lnTo>
                    <a:pt x="23669" y="461089"/>
                  </a:lnTo>
                  <a:lnTo>
                    <a:pt x="49345" y="478407"/>
                  </a:lnTo>
                  <a:lnTo>
                    <a:pt x="80771" y="484759"/>
                  </a:lnTo>
                  <a:lnTo>
                    <a:pt x="4189476" y="484759"/>
                  </a:lnTo>
                  <a:lnTo>
                    <a:pt x="4220902" y="478407"/>
                  </a:lnTo>
                  <a:lnTo>
                    <a:pt x="4246578" y="461089"/>
                  </a:lnTo>
                  <a:lnTo>
                    <a:pt x="4263896" y="435413"/>
                  </a:lnTo>
                  <a:lnTo>
                    <a:pt x="4270248" y="403987"/>
                  </a:lnTo>
                  <a:lnTo>
                    <a:pt x="4270248" y="80772"/>
                  </a:lnTo>
                  <a:lnTo>
                    <a:pt x="4263896" y="49345"/>
                  </a:lnTo>
                  <a:lnTo>
                    <a:pt x="4246578" y="23669"/>
                  </a:lnTo>
                  <a:lnTo>
                    <a:pt x="4220902" y="6351"/>
                  </a:lnTo>
                  <a:lnTo>
                    <a:pt x="4189476" y="0"/>
                  </a:lnTo>
                  <a:close/>
                </a:path>
              </a:pathLst>
            </a:custGeom>
            <a:solidFill>
              <a:srgbClr val="2E549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7" name="object 37"/>
            <p:cNvSpPr/>
            <p:nvPr/>
          </p:nvSpPr>
          <p:spPr>
            <a:xfrm>
              <a:off x="1869948" y="2666110"/>
              <a:ext cx="4270375" cy="485140"/>
            </a:xfrm>
            <a:custGeom>
              <a:avLst/>
              <a:gdLst/>
              <a:ahLst/>
              <a:cxnLst/>
              <a:rect l="l" t="t" r="r" b="b"/>
              <a:pathLst>
                <a:path w="4270375" h="485139">
                  <a:moveTo>
                    <a:pt x="0" y="80772"/>
                  </a:moveTo>
                  <a:lnTo>
                    <a:pt x="6351" y="49345"/>
                  </a:lnTo>
                  <a:lnTo>
                    <a:pt x="23669" y="23669"/>
                  </a:lnTo>
                  <a:lnTo>
                    <a:pt x="49345" y="6351"/>
                  </a:lnTo>
                  <a:lnTo>
                    <a:pt x="80771" y="0"/>
                  </a:lnTo>
                  <a:lnTo>
                    <a:pt x="4189476" y="0"/>
                  </a:lnTo>
                  <a:lnTo>
                    <a:pt x="4220902" y="6351"/>
                  </a:lnTo>
                  <a:lnTo>
                    <a:pt x="4246578" y="23669"/>
                  </a:lnTo>
                  <a:lnTo>
                    <a:pt x="4263896" y="49345"/>
                  </a:lnTo>
                  <a:lnTo>
                    <a:pt x="4270248" y="80772"/>
                  </a:lnTo>
                  <a:lnTo>
                    <a:pt x="4270248" y="403987"/>
                  </a:lnTo>
                  <a:lnTo>
                    <a:pt x="4263896" y="435413"/>
                  </a:lnTo>
                  <a:lnTo>
                    <a:pt x="4246578" y="461089"/>
                  </a:lnTo>
                  <a:lnTo>
                    <a:pt x="4220902" y="478407"/>
                  </a:lnTo>
                  <a:lnTo>
                    <a:pt x="4189476" y="484759"/>
                  </a:lnTo>
                  <a:lnTo>
                    <a:pt x="80771" y="484759"/>
                  </a:lnTo>
                  <a:lnTo>
                    <a:pt x="49345" y="478407"/>
                  </a:lnTo>
                  <a:lnTo>
                    <a:pt x="23669" y="461089"/>
                  </a:lnTo>
                  <a:lnTo>
                    <a:pt x="6351" y="435413"/>
                  </a:lnTo>
                  <a:lnTo>
                    <a:pt x="0" y="403987"/>
                  </a:lnTo>
                  <a:lnTo>
                    <a:pt x="0" y="80772"/>
                  </a:lnTo>
                  <a:close/>
                </a:path>
              </a:pathLst>
            </a:custGeom>
            <a:ln w="12700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38" name="object 38"/>
          <p:cNvSpPr txBox="1"/>
          <p:nvPr/>
        </p:nvSpPr>
        <p:spPr>
          <a:xfrm>
            <a:off x="1772539" y="2795777"/>
            <a:ext cx="4382770" cy="212090"/>
          </a:xfrm>
          <a:prstGeom prst="rect">
            <a:avLst/>
          </a:prstGeom>
        </p:spPr>
        <p:txBody>
          <a:bodyPr wrap="square" lIns="0" tIns="15875" rIns="0" bIns="0" rtlCol="0" vert="horz">
            <a:spAutoFit/>
          </a:bodyPr>
          <a:lstStyle/>
          <a:p>
            <a:pPr algn="ctr" marL="69850">
              <a:lnSpc>
                <a:spcPct val="100000"/>
              </a:lnSpc>
              <a:spcBef>
                <a:spcPts val="125"/>
              </a:spcBef>
            </a:pPr>
            <a:r>
              <a:rPr dirty="0" sz="1200">
                <a:solidFill>
                  <a:srgbClr val="FFFFFF"/>
                </a:solidFill>
                <a:latin typeface="Calibri"/>
                <a:cs typeface="Calibri"/>
              </a:rPr>
              <a:t>BİRİNCİ</a:t>
            </a:r>
            <a:r>
              <a:rPr dirty="0" sz="1200" spc="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Calibri"/>
                <a:cs typeface="Calibri"/>
              </a:rPr>
              <a:t>DAHİLDE</a:t>
            </a:r>
            <a:r>
              <a:rPr dirty="0" sz="1200" spc="-6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00">
                <a:solidFill>
                  <a:srgbClr val="FFFFFF"/>
                </a:solidFill>
                <a:latin typeface="Calibri"/>
                <a:cs typeface="Calibri"/>
              </a:rPr>
              <a:t>İŞLEME</a:t>
            </a:r>
            <a:r>
              <a:rPr dirty="0" sz="1200" spc="1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Calibri"/>
                <a:cs typeface="Calibri"/>
              </a:rPr>
              <a:t>İZİN</a:t>
            </a:r>
            <a:r>
              <a:rPr dirty="0" sz="1200" spc="-4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Calibri"/>
                <a:cs typeface="Calibri"/>
              </a:rPr>
              <a:t>BELGESİ</a:t>
            </a:r>
            <a:r>
              <a:rPr dirty="0" sz="1200" spc="-6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00">
                <a:solidFill>
                  <a:srgbClr val="FFFFFF"/>
                </a:solidFill>
                <a:latin typeface="Calibri"/>
                <a:cs typeface="Calibri"/>
              </a:rPr>
              <a:t>(DİİB)</a:t>
            </a:r>
            <a:r>
              <a:rPr dirty="0" sz="1200" spc="1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Calibri"/>
                <a:cs typeface="Calibri"/>
              </a:rPr>
              <a:t>SAHİBİ</a:t>
            </a:r>
            <a:endParaRPr sz="1200">
              <a:latin typeface="Calibri"/>
              <a:cs typeface="Calibri"/>
            </a:endParaRPr>
          </a:p>
        </p:txBody>
      </p:sp>
      <p:grpSp>
        <p:nvGrpSpPr>
          <p:cNvPr id="39" name="object 39"/>
          <p:cNvGrpSpPr/>
          <p:nvPr/>
        </p:nvGrpSpPr>
        <p:grpSpPr>
          <a:xfrm>
            <a:off x="6179565" y="2678048"/>
            <a:ext cx="4228465" cy="461009"/>
            <a:chOff x="6179565" y="2678048"/>
            <a:chExt cx="4228465" cy="461009"/>
          </a:xfrm>
        </p:grpSpPr>
        <p:sp>
          <p:nvSpPr>
            <p:cNvPr id="40" name="object 40"/>
            <p:cNvSpPr/>
            <p:nvPr/>
          </p:nvSpPr>
          <p:spPr>
            <a:xfrm>
              <a:off x="6185915" y="2684398"/>
              <a:ext cx="4215765" cy="448309"/>
            </a:xfrm>
            <a:custGeom>
              <a:avLst/>
              <a:gdLst/>
              <a:ahLst/>
              <a:cxnLst/>
              <a:rect l="l" t="t" r="r" b="b"/>
              <a:pathLst>
                <a:path w="4215765" h="448310">
                  <a:moveTo>
                    <a:pt x="4140708" y="0"/>
                  </a:moveTo>
                  <a:lnTo>
                    <a:pt x="74675" y="0"/>
                  </a:lnTo>
                  <a:lnTo>
                    <a:pt x="45594" y="5881"/>
                  </a:lnTo>
                  <a:lnTo>
                    <a:pt x="21859" y="21907"/>
                  </a:lnTo>
                  <a:lnTo>
                    <a:pt x="5863" y="45648"/>
                  </a:lnTo>
                  <a:lnTo>
                    <a:pt x="0" y="74675"/>
                  </a:lnTo>
                  <a:lnTo>
                    <a:pt x="0" y="373506"/>
                  </a:lnTo>
                  <a:lnTo>
                    <a:pt x="5863" y="402588"/>
                  </a:lnTo>
                  <a:lnTo>
                    <a:pt x="21859" y="426323"/>
                  </a:lnTo>
                  <a:lnTo>
                    <a:pt x="45594" y="442319"/>
                  </a:lnTo>
                  <a:lnTo>
                    <a:pt x="74675" y="448183"/>
                  </a:lnTo>
                  <a:lnTo>
                    <a:pt x="4140708" y="448183"/>
                  </a:lnTo>
                  <a:lnTo>
                    <a:pt x="4169789" y="442319"/>
                  </a:lnTo>
                  <a:lnTo>
                    <a:pt x="4193524" y="426323"/>
                  </a:lnTo>
                  <a:lnTo>
                    <a:pt x="4209520" y="402588"/>
                  </a:lnTo>
                  <a:lnTo>
                    <a:pt x="4215384" y="373506"/>
                  </a:lnTo>
                  <a:lnTo>
                    <a:pt x="4215384" y="74675"/>
                  </a:lnTo>
                  <a:lnTo>
                    <a:pt x="4209520" y="45648"/>
                  </a:lnTo>
                  <a:lnTo>
                    <a:pt x="4193524" y="21907"/>
                  </a:lnTo>
                  <a:lnTo>
                    <a:pt x="4169789" y="5881"/>
                  </a:lnTo>
                  <a:lnTo>
                    <a:pt x="4140708" y="0"/>
                  </a:lnTo>
                  <a:close/>
                </a:path>
              </a:pathLst>
            </a:custGeom>
            <a:solidFill>
              <a:srgbClr val="1F386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1" name="object 41"/>
            <p:cNvSpPr/>
            <p:nvPr/>
          </p:nvSpPr>
          <p:spPr>
            <a:xfrm>
              <a:off x="6185915" y="2684398"/>
              <a:ext cx="4215765" cy="448309"/>
            </a:xfrm>
            <a:custGeom>
              <a:avLst/>
              <a:gdLst/>
              <a:ahLst/>
              <a:cxnLst/>
              <a:rect l="l" t="t" r="r" b="b"/>
              <a:pathLst>
                <a:path w="4215765" h="448310">
                  <a:moveTo>
                    <a:pt x="0" y="74675"/>
                  </a:moveTo>
                  <a:lnTo>
                    <a:pt x="5863" y="45648"/>
                  </a:lnTo>
                  <a:lnTo>
                    <a:pt x="21859" y="21907"/>
                  </a:lnTo>
                  <a:lnTo>
                    <a:pt x="45594" y="5881"/>
                  </a:lnTo>
                  <a:lnTo>
                    <a:pt x="74675" y="0"/>
                  </a:lnTo>
                  <a:lnTo>
                    <a:pt x="4140708" y="0"/>
                  </a:lnTo>
                  <a:lnTo>
                    <a:pt x="4169789" y="5881"/>
                  </a:lnTo>
                  <a:lnTo>
                    <a:pt x="4193524" y="21907"/>
                  </a:lnTo>
                  <a:lnTo>
                    <a:pt x="4209520" y="45648"/>
                  </a:lnTo>
                  <a:lnTo>
                    <a:pt x="4215384" y="74675"/>
                  </a:lnTo>
                  <a:lnTo>
                    <a:pt x="4215384" y="373506"/>
                  </a:lnTo>
                  <a:lnTo>
                    <a:pt x="4209520" y="402588"/>
                  </a:lnTo>
                  <a:lnTo>
                    <a:pt x="4193524" y="426323"/>
                  </a:lnTo>
                  <a:lnTo>
                    <a:pt x="4169789" y="442319"/>
                  </a:lnTo>
                  <a:lnTo>
                    <a:pt x="4140708" y="448183"/>
                  </a:lnTo>
                  <a:lnTo>
                    <a:pt x="74675" y="448183"/>
                  </a:lnTo>
                  <a:lnTo>
                    <a:pt x="45594" y="442319"/>
                  </a:lnTo>
                  <a:lnTo>
                    <a:pt x="21859" y="426323"/>
                  </a:lnTo>
                  <a:lnTo>
                    <a:pt x="5863" y="402588"/>
                  </a:lnTo>
                  <a:lnTo>
                    <a:pt x="0" y="373506"/>
                  </a:lnTo>
                  <a:lnTo>
                    <a:pt x="0" y="74675"/>
                  </a:lnTo>
                  <a:close/>
                </a:path>
              </a:pathLst>
            </a:custGeom>
            <a:ln w="12700">
              <a:solidFill>
                <a:srgbClr val="507D31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42" name="object 42"/>
          <p:cNvSpPr txBox="1"/>
          <p:nvPr/>
        </p:nvSpPr>
        <p:spPr>
          <a:xfrm>
            <a:off x="6161659" y="2791015"/>
            <a:ext cx="4264025" cy="212725"/>
          </a:xfrm>
          <a:prstGeom prst="rect">
            <a:avLst/>
          </a:prstGeom>
        </p:spPr>
        <p:txBody>
          <a:bodyPr wrap="square" lIns="0" tIns="15875" rIns="0" bIns="0" rtlCol="0" vert="horz">
            <a:spAutoFit/>
          </a:bodyPr>
          <a:lstStyle/>
          <a:p>
            <a:pPr algn="ctr" marL="3810">
              <a:lnSpc>
                <a:spcPct val="100000"/>
              </a:lnSpc>
              <a:spcBef>
                <a:spcPts val="125"/>
              </a:spcBef>
            </a:pPr>
            <a:r>
              <a:rPr dirty="0" sz="1200">
                <a:solidFill>
                  <a:srgbClr val="FFFFFF"/>
                </a:solidFill>
                <a:latin typeface="Calibri"/>
                <a:cs typeface="Calibri"/>
              </a:rPr>
              <a:t>İKİNCİ</a:t>
            </a:r>
            <a:r>
              <a:rPr dirty="0" sz="1200" spc="-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Calibri"/>
                <a:cs typeface="Calibri"/>
              </a:rPr>
              <a:t>DAHİLDE</a:t>
            </a:r>
            <a:r>
              <a:rPr dirty="0" sz="1200" spc="-7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00">
                <a:solidFill>
                  <a:srgbClr val="FFFFFF"/>
                </a:solidFill>
                <a:latin typeface="Calibri"/>
                <a:cs typeface="Calibri"/>
              </a:rPr>
              <a:t>İŞLEME</a:t>
            </a:r>
            <a:r>
              <a:rPr dirty="0" sz="1200" spc="-7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00">
                <a:solidFill>
                  <a:srgbClr val="FFFFFF"/>
                </a:solidFill>
                <a:latin typeface="Calibri"/>
                <a:cs typeface="Calibri"/>
              </a:rPr>
              <a:t>İZİN</a:t>
            </a:r>
            <a:r>
              <a:rPr dirty="0" sz="1200" spc="2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00">
                <a:solidFill>
                  <a:srgbClr val="FFFFFF"/>
                </a:solidFill>
                <a:latin typeface="Calibri"/>
                <a:cs typeface="Calibri"/>
              </a:rPr>
              <a:t>BELGESİ</a:t>
            </a:r>
            <a:r>
              <a:rPr dirty="0" sz="1200" spc="-7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00">
                <a:solidFill>
                  <a:srgbClr val="FFFFFF"/>
                </a:solidFill>
                <a:latin typeface="Calibri"/>
                <a:cs typeface="Calibri"/>
              </a:rPr>
              <a:t>(DİİB)</a:t>
            </a:r>
            <a:r>
              <a:rPr dirty="0" sz="1200" spc="1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Calibri"/>
                <a:cs typeface="Calibri"/>
              </a:rPr>
              <a:t>SAHİBİ</a:t>
            </a:r>
            <a:endParaRPr sz="1200">
              <a:latin typeface="Calibri"/>
              <a:cs typeface="Calibri"/>
            </a:endParaRPr>
          </a:p>
        </p:txBody>
      </p:sp>
      <p:grpSp>
        <p:nvGrpSpPr>
          <p:cNvPr id="43" name="object 43"/>
          <p:cNvGrpSpPr/>
          <p:nvPr/>
        </p:nvGrpSpPr>
        <p:grpSpPr>
          <a:xfrm>
            <a:off x="1854454" y="5248147"/>
            <a:ext cx="8535035" cy="955040"/>
            <a:chOff x="1854454" y="5248147"/>
            <a:chExt cx="8535035" cy="955040"/>
          </a:xfrm>
        </p:grpSpPr>
        <p:sp>
          <p:nvSpPr>
            <p:cNvPr id="44" name="object 44"/>
            <p:cNvSpPr/>
            <p:nvPr/>
          </p:nvSpPr>
          <p:spPr>
            <a:xfrm>
              <a:off x="1860804" y="5254497"/>
              <a:ext cx="8522335" cy="942340"/>
            </a:xfrm>
            <a:custGeom>
              <a:avLst/>
              <a:gdLst/>
              <a:ahLst/>
              <a:cxnLst/>
              <a:rect l="l" t="t" r="r" b="b"/>
              <a:pathLst>
                <a:path w="8522335" h="942339">
                  <a:moveTo>
                    <a:pt x="8522208" y="0"/>
                  </a:moveTo>
                  <a:lnTo>
                    <a:pt x="156971" y="0"/>
                  </a:lnTo>
                  <a:lnTo>
                    <a:pt x="107338" y="8011"/>
                  </a:lnTo>
                  <a:lnTo>
                    <a:pt x="64245" y="30317"/>
                  </a:lnTo>
                  <a:lnTo>
                    <a:pt x="30272" y="64328"/>
                  </a:lnTo>
                  <a:lnTo>
                    <a:pt x="7997" y="107452"/>
                  </a:lnTo>
                  <a:lnTo>
                    <a:pt x="0" y="157098"/>
                  </a:lnTo>
                  <a:lnTo>
                    <a:pt x="0" y="942111"/>
                  </a:lnTo>
                  <a:lnTo>
                    <a:pt x="8365236" y="942111"/>
                  </a:lnTo>
                  <a:lnTo>
                    <a:pt x="8414869" y="934106"/>
                  </a:lnTo>
                  <a:lnTo>
                    <a:pt x="8457962" y="911817"/>
                  </a:lnTo>
                  <a:lnTo>
                    <a:pt x="8491935" y="877827"/>
                  </a:lnTo>
                  <a:lnTo>
                    <a:pt x="8514210" y="834722"/>
                  </a:lnTo>
                  <a:lnTo>
                    <a:pt x="8522208" y="785088"/>
                  </a:lnTo>
                  <a:lnTo>
                    <a:pt x="8522208" y="0"/>
                  </a:lnTo>
                  <a:close/>
                </a:path>
              </a:pathLst>
            </a:custGeom>
            <a:solidFill>
              <a:srgbClr val="1F386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5" name="object 45"/>
            <p:cNvSpPr/>
            <p:nvPr/>
          </p:nvSpPr>
          <p:spPr>
            <a:xfrm>
              <a:off x="1860804" y="5254497"/>
              <a:ext cx="8522335" cy="942340"/>
            </a:xfrm>
            <a:custGeom>
              <a:avLst/>
              <a:gdLst/>
              <a:ahLst/>
              <a:cxnLst/>
              <a:rect l="l" t="t" r="r" b="b"/>
              <a:pathLst>
                <a:path w="8522335" h="942339">
                  <a:moveTo>
                    <a:pt x="156971" y="0"/>
                  </a:moveTo>
                  <a:lnTo>
                    <a:pt x="8522208" y="0"/>
                  </a:lnTo>
                  <a:lnTo>
                    <a:pt x="8522208" y="785088"/>
                  </a:lnTo>
                  <a:lnTo>
                    <a:pt x="8514210" y="834722"/>
                  </a:lnTo>
                  <a:lnTo>
                    <a:pt x="8491935" y="877827"/>
                  </a:lnTo>
                  <a:lnTo>
                    <a:pt x="8457962" y="911817"/>
                  </a:lnTo>
                  <a:lnTo>
                    <a:pt x="8414869" y="934106"/>
                  </a:lnTo>
                  <a:lnTo>
                    <a:pt x="8365236" y="942111"/>
                  </a:lnTo>
                  <a:lnTo>
                    <a:pt x="0" y="942111"/>
                  </a:lnTo>
                  <a:lnTo>
                    <a:pt x="0" y="157098"/>
                  </a:lnTo>
                  <a:lnTo>
                    <a:pt x="7997" y="107452"/>
                  </a:lnTo>
                  <a:lnTo>
                    <a:pt x="30272" y="64328"/>
                  </a:lnTo>
                  <a:lnTo>
                    <a:pt x="64245" y="30317"/>
                  </a:lnTo>
                  <a:lnTo>
                    <a:pt x="107338" y="8011"/>
                  </a:lnTo>
                  <a:lnTo>
                    <a:pt x="156971" y="0"/>
                  </a:lnTo>
                  <a:close/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46" name="object 46"/>
          <p:cNvSpPr txBox="1"/>
          <p:nvPr/>
        </p:nvSpPr>
        <p:spPr>
          <a:xfrm>
            <a:off x="1986407" y="5426405"/>
            <a:ext cx="8280400" cy="57531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>
                <a:solidFill>
                  <a:srgbClr val="E7E6E6"/>
                </a:solidFill>
                <a:latin typeface="Calibri"/>
                <a:cs typeface="Calibri"/>
              </a:rPr>
              <a:t>Birinci</a:t>
            </a:r>
            <a:r>
              <a:rPr dirty="0" sz="1800" spc="434">
                <a:solidFill>
                  <a:srgbClr val="E7E6E6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E7E6E6"/>
                </a:solidFill>
                <a:latin typeface="Calibri"/>
                <a:cs typeface="Calibri"/>
              </a:rPr>
              <a:t>belgenin</a:t>
            </a:r>
            <a:r>
              <a:rPr dirty="0" sz="1800" spc="405">
                <a:solidFill>
                  <a:srgbClr val="E7E6E6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E7E6E6"/>
                </a:solidFill>
                <a:latin typeface="Calibri"/>
                <a:cs typeface="Calibri"/>
              </a:rPr>
              <a:t>kapatılabilmesi</a:t>
            </a:r>
            <a:r>
              <a:rPr dirty="0" sz="1800" spc="440">
                <a:solidFill>
                  <a:srgbClr val="E7E6E6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E7E6E6"/>
                </a:solidFill>
                <a:latin typeface="Calibri"/>
                <a:cs typeface="Calibri"/>
              </a:rPr>
              <a:t>ve</a:t>
            </a:r>
            <a:r>
              <a:rPr dirty="0" sz="1800" spc="375">
                <a:solidFill>
                  <a:srgbClr val="E7E6E6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E7E6E6"/>
                </a:solidFill>
                <a:latin typeface="Calibri"/>
                <a:cs typeface="Calibri"/>
              </a:rPr>
              <a:t>belge</a:t>
            </a:r>
            <a:r>
              <a:rPr dirty="0" sz="1800" spc="370">
                <a:solidFill>
                  <a:srgbClr val="E7E6E6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E7E6E6"/>
                </a:solidFill>
                <a:latin typeface="Calibri"/>
                <a:cs typeface="Calibri"/>
              </a:rPr>
              <a:t>sahibinin</a:t>
            </a:r>
            <a:r>
              <a:rPr dirty="0" sz="1800" spc="409">
                <a:solidFill>
                  <a:srgbClr val="E7E6E6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E7E6E6"/>
                </a:solidFill>
                <a:latin typeface="Calibri"/>
                <a:cs typeface="Calibri"/>
              </a:rPr>
              <a:t>teminatının</a:t>
            </a:r>
            <a:r>
              <a:rPr dirty="0" sz="1800" spc="405">
                <a:solidFill>
                  <a:srgbClr val="E7E6E6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E7E6E6"/>
                </a:solidFill>
                <a:latin typeface="Calibri"/>
                <a:cs typeface="Calibri"/>
              </a:rPr>
              <a:t>iade</a:t>
            </a:r>
            <a:r>
              <a:rPr dirty="0" sz="1800" spc="380">
                <a:solidFill>
                  <a:srgbClr val="E7E6E6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E7E6E6"/>
                </a:solidFill>
                <a:latin typeface="Calibri"/>
                <a:cs typeface="Calibri"/>
              </a:rPr>
              <a:t>edilebilmesi</a:t>
            </a:r>
            <a:r>
              <a:rPr dirty="0" sz="1800" spc="434">
                <a:solidFill>
                  <a:srgbClr val="E7E6E6"/>
                </a:solidFill>
                <a:latin typeface="Calibri"/>
                <a:cs typeface="Calibri"/>
              </a:rPr>
              <a:t> </a:t>
            </a:r>
            <a:r>
              <a:rPr dirty="0" sz="1800" spc="-20">
                <a:solidFill>
                  <a:srgbClr val="E7E6E6"/>
                </a:solidFill>
                <a:latin typeface="Calibri"/>
                <a:cs typeface="Calibri"/>
              </a:rPr>
              <a:t>için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dirty="0" sz="1800" b="1">
                <a:solidFill>
                  <a:srgbClr val="E7E6E6"/>
                </a:solidFill>
                <a:latin typeface="Calibri"/>
                <a:cs typeface="Calibri"/>
              </a:rPr>
              <a:t>ikinci</a:t>
            </a:r>
            <a:r>
              <a:rPr dirty="0" sz="1800" spc="-75" b="1">
                <a:solidFill>
                  <a:srgbClr val="E7E6E6"/>
                </a:solidFill>
                <a:latin typeface="Calibri"/>
                <a:cs typeface="Calibri"/>
              </a:rPr>
              <a:t> </a:t>
            </a:r>
            <a:r>
              <a:rPr dirty="0" sz="1800" b="1">
                <a:solidFill>
                  <a:srgbClr val="E7E6E6"/>
                </a:solidFill>
                <a:latin typeface="Calibri"/>
                <a:cs typeface="Calibri"/>
              </a:rPr>
              <a:t>belge</a:t>
            </a:r>
            <a:r>
              <a:rPr dirty="0" sz="1800" spc="-100" b="1">
                <a:solidFill>
                  <a:srgbClr val="E7E6E6"/>
                </a:solidFill>
                <a:latin typeface="Calibri"/>
                <a:cs typeface="Calibri"/>
              </a:rPr>
              <a:t> </a:t>
            </a:r>
            <a:r>
              <a:rPr dirty="0" sz="1800" b="1">
                <a:solidFill>
                  <a:srgbClr val="E7E6E6"/>
                </a:solidFill>
                <a:latin typeface="Calibri"/>
                <a:cs typeface="Calibri"/>
              </a:rPr>
              <a:t>sahibinin</a:t>
            </a:r>
            <a:r>
              <a:rPr dirty="0" sz="1800" spc="55" b="1">
                <a:solidFill>
                  <a:srgbClr val="E7E6E6"/>
                </a:solidFill>
                <a:latin typeface="Calibri"/>
                <a:cs typeface="Calibri"/>
              </a:rPr>
              <a:t> </a:t>
            </a:r>
            <a:r>
              <a:rPr dirty="0" sz="1800" spc="-10" b="1">
                <a:solidFill>
                  <a:srgbClr val="E7E6E6"/>
                </a:solidFill>
                <a:latin typeface="Calibri"/>
                <a:cs typeface="Calibri"/>
              </a:rPr>
              <a:t>ihracatı</a:t>
            </a:r>
            <a:r>
              <a:rPr dirty="0" sz="1800" spc="15" b="1">
                <a:solidFill>
                  <a:srgbClr val="E7E6E6"/>
                </a:solidFill>
                <a:latin typeface="Calibri"/>
                <a:cs typeface="Calibri"/>
              </a:rPr>
              <a:t> </a:t>
            </a:r>
            <a:r>
              <a:rPr dirty="0" sz="1800" b="1">
                <a:solidFill>
                  <a:srgbClr val="E7E6E6"/>
                </a:solidFill>
                <a:latin typeface="Calibri"/>
                <a:cs typeface="Calibri"/>
              </a:rPr>
              <a:t>gerçekleştirmesi</a:t>
            </a:r>
            <a:r>
              <a:rPr dirty="0" sz="1800" spc="-110" b="1">
                <a:solidFill>
                  <a:srgbClr val="E7E6E6"/>
                </a:solidFill>
                <a:latin typeface="Calibri"/>
                <a:cs typeface="Calibri"/>
              </a:rPr>
              <a:t> </a:t>
            </a:r>
            <a:r>
              <a:rPr dirty="0" sz="1800" spc="-10" b="1">
                <a:solidFill>
                  <a:srgbClr val="E7E6E6"/>
                </a:solidFill>
                <a:latin typeface="Calibri"/>
                <a:cs typeface="Calibri"/>
              </a:rPr>
              <a:t>beklenmektedir</a:t>
            </a:r>
            <a:r>
              <a:rPr dirty="0" sz="1800" spc="-10">
                <a:solidFill>
                  <a:srgbClr val="E7E6E6"/>
                </a:solidFill>
                <a:latin typeface="Calibri"/>
                <a:cs typeface="Calibri"/>
              </a:rPr>
              <a:t>.</a:t>
            </a:r>
            <a:endParaRPr sz="1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70471" rIns="0" bIns="0" rtlCol="0" vert="horz">
            <a:spAutoFit/>
          </a:bodyPr>
          <a:lstStyle/>
          <a:p>
            <a:pPr algn="ctr" marL="111760">
              <a:lnSpc>
                <a:spcPts val="2705"/>
              </a:lnSpc>
              <a:spcBef>
                <a:spcPts val="125"/>
              </a:spcBef>
            </a:pPr>
            <a:r>
              <a:rPr dirty="0" spc="-295"/>
              <a:t>YURT</a:t>
            </a:r>
            <a:r>
              <a:rPr dirty="0" spc="110"/>
              <a:t> </a:t>
            </a:r>
            <a:r>
              <a:rPr dirty="0" spc="-235"/>
              <a:t>İÇİ</a:t>
            </a:r>
            <a:r>
              <a:rPr dirty="0" spc="15"/>
              <a:t> </a:t>
            </a:r>
            <a:r>
              <a:rPr dirty="0" spc="-225"/>
              <a:t>ALIMI</a:t>
            </a:r>
            <a:r>
              <a:rPr dirty="0" spc="15"/>
              <a:t> </a:t>
            </a:r>
            <a:r>
              <a:rPr dirty="0" spc="-254"/>
              <a:t>TEŞVİK</a:t>
            </a:r>
            <a:r>
              <a:rPr dirty="0" spc="125"/>
              <a:t> </a:t>
            </a:r>
            <a:r>
              <a:rPr dirty="0" spc="-190"/>
              <a:t>EDİCİ</a:t>
            </a:r>
            <a:r>
              <a:rPr dirty="0" spc="80"/>
              <a:t> </a:t>
            </a:r>
            <a:r>
              <a:rPr dirty="0" spc="-80"/>
              <a:t>MEVZUAT</a:t>
            </a:r>
          </a:p>
          <a:p>
            <a:pPr algn="ctr" marL="113030">
              <a:lnSpc>
                <a:spcPts val="2705"/>
              </a:lnSpc>
            </a:pPr>
            <a:r>
              <a:rPr dirty="0" spc="-155"/>
              <a:t>DÜZENLEMELERİ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1783079" y="1691639"/>
            <a:ext cx="8646160" cy="745490"/>
            <a:chOff x="1783079" y="1691639"/>
            <a:chExt cx="8646160" cy="74549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783079" y="1691639"/>
              <a:ext cx="8645652" cy="745236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197095" y="1719071"/>
              <a:ext cx="6076188" cy="416051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593591" y="1938527"/>
              <a:ext cx="4247388" cy="416051"/>
            </a:xfrm>
            <a:prstGeom prst="rect">
              <a:avLst/>
            </a:prstGeom>
          </p:spPr>
        </p:pic>
      </p:grpSp>
      <p:sp>
        <p:nvSpPr>
          <p:cNvPr id="7" name="object 7"/>
          <p:cNvSpPr txBox="1"/>
          <p:nvPr/>
        </p:nvSpPr>
        <p:spPr>
          <a:xfrm>
            <a:off x="2125091" y="1757057"/>
            <a:ext cx="7968615" cy="46482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595120" marR="5080" indent="-1583055">
              <a:lnSpc>
                <a:spcPct val="106800"/>
              </a:lnSpc>
              <a:spcBef>
                <a:spcPts val="95"/>
              </a:spcBef>
            </a:pPr>
            <a:r>
              <a:rPr dirty="0" sz="1350">
                <a:solidFill>
                  <a:srgbClr val="FFFFFF"/>
                </a:solidFill>
                <a:latin typeface="Calibri"/>
                <a:cs typeface="Calibri"/>
              </a:rPr>
              <a:t>14.09.2022</a:t>
            </a:r>
            <a:r>
              <a:rPr dirty="0" sz="1350" spc="-5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350">
                <a:solidFill>
                  <a:srgbClr val="FFFFFF"/>
                </a:solidFill>
                <a:latin typeface="Calibri"/>
                <a:cs typeface="Calibri"/>
              </a:rPr>
              <a:t>tarihinde</a:t>
            </a:r>
            <a:r>
              <a:rPr dirty="0" sz="1350" spc="27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350">
                <a:solidFill>
                  <a:srgbClr val="FFFFFF"/>
                </a:solidFill>
                <a:latin typeface="Calibri"/>
                <a:cs typeface="Calibri"/>
              </a:rPr>
              <a:t>getirilen</a:t>
            </a:r>
            <a:r>
              <a:rPr dirty="0" sz="1350" spc="26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350" b="1">
                <a:solidFill>
                  <a:srgbClr val="FFD966"/>
                </a:solidFill>
                <a:latin typeface="Calibri"/>
                <a:cs typeface="Calibri"/>
              </a:rPr>
              <a:t>«BELGE</a:t>
            </a:r>
            <a:r>
              <a:rPr dirty="0" sz="1350" spc="130" b="1">
                <a:solidFill>
                  <a:srgbClr val="FFD966"/>
                </a:solidFill>
                <a:latin typeface="Calibri"/>
                <a:cs typeface="Calibri"/>
              </a:rPr>
              <a:t> </a:t>
            </a:r>
            <a:r>
              <a:rPr dirty="0" sz="1350" b="1">
                <a:solidFill>
                  <a:srgbClr val="FFD966"/>
                </a:solidFill>
                <a:latin typeface="Calibri"/>
                <a:cs typeface="Calibri"/>
              </a:rPr>
              <a:t>KAPSAMINDA</a:t>
            </a:r>
            <a:r>
              <a:rPr dirty="0" sz="1350" spc="114" b="1">
                <a:solidFill>
                  <a:srgbClr val="FFD966"/>
                </a:solidFill>
                <a:latin typeface="Calibri"/>
                <a:cs typeface="Calibri"/>
              </a:rPr>
              <a:t> </a:t>
            </a:r>
            <a:r>
              <a:rPr dirty="0" sz="1350" b="1">
                <a:solidFill>
                  <a:srgbClr val="FFD966"/>
                </a:solidFill>
                <a:latin typeface="Calibri"/>
                <a:cs typeface="Calibri"/>
              </a:rPr>
              <a:t>İŞLEM</a:t>
            </a:r>
            <a:r>
              <a:rPr dirty="0" sz="1350" spc="105" b="1">
                <a:solidFill>
                  <a:srgbClr val="FFD966"/>
                </a:solidFill>
                <a:latin typeface="Calibri"/>
                <a:cs typeface="Calibri"/>
              </a:rPr>
              <a:t> </a:t>
            </a:r>
            <a:r>
              <a:rPr dirty="0" sz="1350" b="1">
                <a:solidFill>
                  <a:srgbClr val="FFD966"/>
                </a:solidFill>
                <a:latin typeface="Calibri"/>
                <a:cs typeface="Calibri"/>
              </a:rPr>
              <a:t>GÖRMÜŞ</a:t>
            </a:r>
            <a:r>
              <a:rPr dirty="0" sz="1350" spc="160" b="1">
                <a:solidFill>
                  <a:srgbClr val="FFD966"/>
                </a:solidFill>
                <a:latin typeface="Calibri"/>
                <a:cs typeface="Calibri"/>
              </a:rPr>
              <a:t> </a:t>
            </a:r>
            <a:r>
              <a:rPr dirty="0" sz="1350" b="1">
                <a:solidFill>
                  <a:srgbClr val="FFD966"/>
                </a:solidFill>
                <a:latin typeface="Calibri"/>
                <a:cs typeface="Calibri"/>
              </a:rPr>
              <a:t>ÜRÜN</a:t>
            </a:r>
            <a:r>
              <a:rPr dirty="0" sz="1350" spc="185" b="1">
                <a:solidFill>
                  <a:srgbClr val="FFD966"/>
                </a:solidFill>
                <a:latin typeface="Calibri"/>
                <a:cs typeface="Calibri"/>
              </a:rPr>
              <a:t> </a:t>
            </a:r>
            <a:r>
              <a:rPr dirty="0" sz="1350" b="1">
                <a:solidFill>
                  <a:srgbClr val="FFD966"/>
                </a:solidFill>
                <a:latin typeface="Calibri"/>
                <a:cs typeface="Calibri"/>
              </a:rPr>
              <a:t>BÜNYESİNDE</a:t>
            </a:r>
            <a:r>
              <a:rPr dirty="0" sz="1350" spc="130" b="1">
                <a:solidFill>
                  <a:srgbClr val="FFD966"/>
                </a:solidFill>
                <a:latin typeface="Calibri"/>
                <a:cs typeface="Calibri"/>
              </a:rPr>
              <a:t> </a:t>
            </a:r>
            <a:r>
              <a:rPr dirty="0" sz="1350" b="1">
                <a:solidFill>
                  <a:srgbClr val="FFD966"/>
                </a:solidFill>
                <a:latin typeface="Calibri"/>
                <a:cs typeface="Calibri"/>
              </a:rPr>
              <a:t>KULLANILAN</a:t>
            </a:r>
            <a:r>
              <a:rPr dirty="0" sz="1350" spc="114" b="1">
                <a:solidFill>
                  <a:srgbClr val="FFD966"/>
                </a:solidFill>
                <a:latin typeface="Calibri"/>
                <a:cs typeface="Calibri"/>
              </a:rPr>
              <a:t> </a:t>
            </a:r>
            <a:r>
              <a:rPr dirty="0" sz="1350" spc="-10" b="1">
                <a:solidFill>
                  <a:srgbClr val="FFD966"/>
                </a:solidFill>
                <a:latin typeface="Calibri"/>
                <a:cs typeface="Calibri"/>
              </a:rPr>
              <a:t>İTHAL </a:t>
            </a:r>
            <a:r>
              <a:rPr dirty="0" sz="1350" b="1">
                <a:solidFill>
                  <a:srgbClr val="FFD966"/>
                </a:solidFill>
                <a:latin typeface="Calibri"/>
                <a:cs typeface="Calibri"/>
              </a:rPr>
              <a:t>EŞYASINA</a:t>
            </a:r>
            <a:r>
              <a:rPr dirty="0" sz="1350" spc="75" b="1">
                <a:solidFill>
                  <a:srgbClr val="FFD966"/>
                </a:solidFill>
                <a:latin typeface="Calibri"/>
                <a:cs typeface="Calibri"/>
              </a:rPr>
              <a:t> </a:t>
            </a:r>
            <a:r>
              <a:rPr dirty="0" sz="1350" b="1">
                <a:solidFill>
                  <a:srgbClr val="FFD966"/>
                </a:solidFill>
                <a:latin typeface="Calibri"/>
                <a:cs typeface="Calibri"/>
              </a:rPr>
              <a:t>İLİŞKİN</a:t>
            </a:r>
            <a:r>
              <a:rPr dirty="0" sz="1350" spc="140" b="1">
                <a:solidFill>
                  <a:srgbClr val="FFD966"/>
                </a:solidFill>
                <a:latin typeface="Calibri"/>
                <a:cs typeface="Calibri"/>
              </a:rPr>
              <a:t> </a:t>
            </a:r>
            <a:r>
              <a:rPr dirty="0" sz="1350" b="1">
                <a:solidFill>
                  <a:srgbClr val="FFD966"/>
                </a:solidFill>
                <a:latin typeface="Calibri"/>
                <a:cs typeface="Calibri"/>
              </a:rPr>
              <a:t>HAK</a:t>
            </a:r>
            <a:r>
              <a:rPr dirty="0" sz="1350" spc="15" b="1">
                <a:solidFill>
                  <a:srgbClr val="FFD966"/>
                </a:solidFill>
                <a:latin typeface="Calibri"/>
                <a:cs typeface="Calibri"/>
              </a:rPr>
              <a:t> </a:t>
            </a:r>
            <a:r>
              <a:rPr dirty="0" sz="1350" b="1">
                <a:solidFill>
                  <a:srgbClr val="FFD966"/>
                </a:solidFill>
                <a:latin typeface="Calibri"/>
                <a:cs typeface="Calibri"/>
              </a:rPr>
              <a:t>VE</a:t>
            </a:r>
            <a:r>
              <a:rPr dirty="0" sz="1350" spc="25" b="1">
                <a:solidFill>
                  <a:srgbClr val="FFD966"/>
                </a:solidFill>
                <a:latin typeface="Calibri"/>
                <a:cs typeface="Calibri"/>
              </a:rPr>
              <a:t> </a:t>
            </a:r>
            <a:r>
              <a:rPr dirty="0" sz="1350" b="1">
                <a:solidFill>
                  <a:srgbClr val="FFD966"/>
                </a:solidFill>
                <a:latin typeface="Calibri"/>
                <a:cs typeface="Calibri"/>
              </a:rPr>
              <a:t>YÜKÜMLÜLÜKLERİN</a:t>
            </a:r>
            <a:r>
              <a:rPr dirty="0" sz="1350" spc="285" b="1">
                <a:solidFill>
                  <a:srgbClr val="FFD966"/>
                </a:solidFill>
                <a:latin typeface="Calibri"/>
                <a:cs typeface="Calibri"/>
              </a:rPr>
              <a:t> </a:t>
            </a:r>
            <a:r>
              <a:rPr dirty="0" sz="1350" b="1">
                <a:solidFill>
                  <a:srgbClr val="FFD966"/>
                </a:solidFill>
                <a:latin typeface="Calibri"/>
                <a:cs typeface="Calibri"/>
              </a:rPr>
              <a:t>DEVRİ»</a:t>
            </a:r>
            <a:r>
              <a:rPr dirty="0" sz="1350" spc="30" b="1">
                <a:solidFill>
                  <a:srgbClr val="FFD966"/>
                </a:solidFill>
                <a:latin typeface="Calibri"/>
                <a:cs typeface="Calibri"/>
              </a:rPr>
              <a:t> </a:t>
            </a:r>
            <a:r>
              <a:rPr dirty="0" sz="1350" spc="-10">
                <a:solidFill>
                  <a:srgbClr val="FFFFFF"/>
                </a:solidFill>
                <a:latin typeface="Calibri"/>
                <a:cs typeface="Calibri"/>
              </a:rPr>
              <a:t>uygulaması</a:t>
            </a:r>
            <a:endParaRPr sz="1350">
              <a:latin typeface="Calibri"/>
              <a:cs typeface="Calibri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1811908" y="2525788"/>
            <a:ext cx="8528685" cy="3125470"/>
            <a:chOff x="1811908" y="2525788"/>
            <a:chExt cx="8528685" cy="3125470"/>
          </a:xfrm>
        </p:grpSpPr>
        <p:sp>
          <p:nvSpPr>
            <p:cNvPr id="9" name="object 9"/>
            <p:cNvSpPr/>
            <p:nvPr/>
          </p:nvSpPr>
          <p:spPr>
            <a:xfrm>
              <a:off x="6131051" y="2528963"/>
              <a:ext cx="4206240" cy="3119120"/>
            </a:xfrm>
            <a:custGeom>
              <a:avLst/>
              <a:gdLst/>
              <a:ahLst/>
              <a:cxnLst/>
              <a:rect l="l" t="t" r="r" b="b"/>
              <a:pathLst>
                <a:path w="4206240" h="3119120">
                  <a:moveTo>
                    <a:pt x="4206240" y="0"/>
                  </a:moveTo>
                  <a:lnTo>
                    <a:pt x="0" y="0"/>
                  </a:lnTo>
                  <a:lnTo>
                    <a:pt x="0" y="3118866"/>
                  </a:lnTo>
                  <a:lnTo>
                    <a:pt x="4206240" y="3118866"/>
                  </a:lnTo>
                  <a:lnTo>
                    <a:pt x="4206240" y="0"/>
                  </a:lnTo>
                  <a:close/>
                </a:path>
              </a:pathLst>
            </a:custGeom>
            <a:solidFill>
              <a:srgbClr val="DAE2F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" name="object 10"/>
            <p:cNvSpPr/>
            <p:nvPr/>
          </p:nvSpPr>
          <p:spPr>
            <a:xfrm>
              <a:off x="6131051" y="2528963"/>
              <a:ext cx="4206240" cy="3119120"/>
            </a:xfrm>
            <a:custGeom>
              <a:avLst/>
              <a:gdLst/>
              <a:ahLst/>
              <a:cxnLst/>
              <a:rect l="l" t="t" r="r" b="b"/>
              <a:pathLst>
                <a:path w="4206240" h="3119120">
                  <a:moveTo>
                    <a:pt x="0" y="3118866"/>
                  </a:moveTo>
                  <a:lnTo>
                    <a:pt x="4206240" y="3118866"/>
                  </a:lnTo>
                  <a:lnTo>
                    <a:pt x="4206240" y="0"/>
                  </a:lnTo>
                  <a:lnTo>
                    <a:pt x="0" y="0"/>
                  </a:lnTo>
                  <a:lnTo>
                    <a:pt x="0" y="3118866"/>
                  </a:lnTo>
                  <a:close/>
                </a:path>
              </a:pathLst>
            </a:custGeom>
            <a:ln w="6350">
              <a:solidFill>
                <a:srgbClr val="6FAC46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1" name="object 11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815083" y="2528963"/>
              <a:ext cx="4315968" cy="3118866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1815083" y="2528963"/>
              <a:ext cx="4316095" cy="3119120"/>
            </a:xfrm>
            <a:custGeom>
              <a:avLst/>
              <a:gdLst/>
              <a:ahLst/>
              <a:cxnLst/>
              <a:rect l="l" t="t" r="r" b="b"/>
              <a:pathLst>
                <a:path w="4316095" h="3119120">
                  <a:moveTo>
                    <a:pt x="0" y="3118866"/>
                  </a:moveTo>
                  <a:lnTo>
                    <a:pt x="4315968" y="3118866"/>
                  </a:lnTo>
                  <a:lnTo>
                    <a:pt x="4315968" y="0"/>
                  </a:lnTo>
                  <a:lnTo>
                    <a:pt x="0" y="0"/>
                  </a:lnTo>
                  <a:lnTo>
                    <a:pt x="0" y="3118866"/>
                  </a:lnTo>
                  <a:close/>
                </a:path>
              </a:pathLst>
            </a:custGeom>
            <a:ln w="6350">
              <a:solidFill>
                <a:srgbClr val="4471C4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3" name="object 13"/>
            <p:cNvSpPr/>
            <p:nvPr/>
          </p:nvSpPr>
          <p:spPr>
            <a:xfrm>
              <a:off x="1837943" y="3850525"/>
              <a:ext cx="1390015" cy="951230"/>
            </a:xfrm>
            <a:custGeom>
              <a:avLst/>
              <a:gdLst/>
              <a:ahLst/>
              <a:cxnLst/>
              <a:rect l="l" t="t" r="r" b="b"/>
              <a:pathLst>
                <a:path w="1390014" h="951229">
                  <a:moveTo>
                    <a:pt x="1389888" y="0"/>
                  </a:moveTo>
                  <a:lnTo>
                    <a:pt x="0" y="0"/>
                  </a:lnTo>
                  <a:lnTo>
                    <a:pt x="0" y="951217"/>
                  </a:lnTo>
                  <a:lnTo>
                    <a:pt x="1389888" y="951217"/>
                  </a:lnTo>
                  <a:lnTo>
                    <a:pt x="1389888" y="0"/>
                  </a:lnTo>
                  <a:close/>
                </a:path>
              </a:pathLst>
            </a:custGeom>
            <a:solidFill>
              <a:srgbClr val="2E549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4" name="object 14"/>
            <p:cNvSpPr/>
            <p:nvPr/>
          </p:nvSpPr>
          <p:spPr>
            <a:xfrm>
              <a:off x="1837943" y="3850525"/>
              <a:ext cx="1390015" cy="951230"/>
            </a:xfrm>
            <a:custGeom>
              <a:avLst/>
              <a:gdLst/>
              <a:ahLst/>
              <a:cxnLst/>
              <a:rect l="l" t="t" r="r" b="b"/>
              <a:pathLst>
                <a:path w="1390014" h="951229">
                  <a:moveTo>
                    <a:pt x="0" y="951217"/>
                  </a:moveTo>
                  <a:lnTo>
                    <a:pt x="1389888" y="951217"/>
                  </a:lnTo>
                  <a:lnTo>
                    <a:pt x="1389888" y="0"/>
                  </a:lnTo>
                  <a:lnTo>
                    <a:pt x="0" y="0"/>
                  </a:lnTo>
                  <a:lnTo>
                    <a:pt x="0" y="951217"/>
                  </a:lnTo>
                  <a:close/>
                </a:path>
              </a:pathLst>
            </a:custGeom>
            <a:ln w="190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5" name="object 15"/>
          <p:cNvSpPr txBox="1"/>
          <p:nvPr/>
        </p:nvSpPr>
        <p:spPr>
          <a:xfrm>
            <a:off x="1837944" y="3984307"/>
            <a:ext cx="1380490" cy="629920"/>
          </a:xfrm>
          <a:prstGeom prst="rect">
            <a:avLst/>
          </a:prstGeom>
        </p:spPr>
        <p:txBody>
          <a:bodyPr wrap="square" lIns="0" tIns="53340" rIns="0" bIns="0" rtlCol="0" vert="horz">
            <a:spAutoFit/>
          </a:bodyPr>
          <a:lstStyle/>
          <a:p>
            <a:pPr algn="ctr" marL="10795">
              <a:lnSpc>
                <a:spcPct val="100000"/>
              </a:lnSpc>
              <a:spcBef>
                <a:spcPts val="420"/>
              </a:spcBef>
            </a:pPr>
            <a:r>
              <a:rPr dirty="0" sz="1050" spc="-10">
                <a:solidFill>
                  <a:srgbClr val="FFFFFF"/>
                </a:solidFill>
                <a:latin typeface="Calibri"/>
                <a:cs typeface="Calibri"/>
              </a:rPr>
              <a:t>İTHALAT</a:t>
            </a:r>
            <a:endParaRPr sz="1050">
              <a:latin typeface="Calibri"/>
              <a:cs typeface="Calibri"/>
            </a:endParaRPr>
          </a:p>
          <a:p>
            <a:pPr algn="ctr" marL="18415">
              <a:lnSpc>
                <a:spcPct val="100000"/>
              </a:lnSpc>
              <a:spcBef>
                <a:spcPts val="325"/>
              </a:spcBef>
            </a:pPr>
            <a:r>
              <a:rPr dirty="0" sz="1050" spc="-50">
                <a:solidFill>
                  <a:srgbClr val="FFFFFF"/>
                </a:solidFill>
                <a:latin typeface="Calibri"/>
                <a:cs typeface="Calibri"/>
              </a:rPr>
              <a:t>&amp;</a:t>
            </a:r>
            <a:endParaRPr sz="1050">
              <a:latin typeface="Calibri"/>
              <a:cs typeface="Calibri"/>
            </a:endParaRPr>
          </a:p>
          <a:p>
            <a:pPr algn="ctr" marL="50165">
              <a:lnSpc>
                <a:spcPct val="100000"/>
              </a:lnSpc>
              <a:spcBef>
                <a:spcPts val="325"/>
              </a:spcBef>
            </a:pPr>
            <a:r>
              <a:rPr dirty="0" sz="1050">
                <a:solidFill>
                  <a:srgbClr val="FFFFFF"/>
                </a:solidFill>
                <a:latin typeface="Calibri"/>
                <a:cs typeface="Calibri"/>
              </a:rPr>
              <a:t>YURT</a:t>
            </a:r>
            <a:r>
              <a:rPr dirty="0" sz="1050" spc="2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050">
                <a:solidFill>
                  <a:srgbClr val="FFFFFF"/>
                </a:solidFill>
                <a:latin typeface="Calibri"/>
                <a:cs typeface="Calibri"/>
              </a:rPr>
              <a:t>İÇİ</a:t>
            </a:r>
            <a:r>
              <a:rPr dirty="0" sz="1050" spc="-1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050" spc="-20">
                <a:solidFill>
                  <a:srgbClr val="FFFFFF"/>
                </a:solidFill>
                <a:latin typeface="Calibri"/>
                <a:cs typeface="Calibri"/>
              </a:rPr>
              <a:t>ALIM</a:t>
            </a:r>
            <a:endParaRPr sz="1050">
              <a:latin typeface="Calibri"/>
              <a:cs typeface="Calibri"/>
            </a:endParaRPr>
          </a:p>
        </p:txBody>
      </p:sp>
      <p:grpSp>
        <p:nvGrpSpPr>
          <p:cNvPr id="16" name="object 16"/>
          <p:cNvGrpSpPr/>
          <p:nvPr/>
        </p:nvGrpSpPr>
        <p:grpSpPr>
          <a:xfrm>
            <a:off x="3293808" y="4135691"/>
            <a:ext cx="529590" cy="339725"/>
            <a:chOff x="3293808" y="4135691"/>
            <a:chExt cx="529590" cy="339725"/>
          </a:xfrm>
        </p:grpSpPr>
        <p:sp>
          <p:nvSpPr>
            <p:cNvPr id="17" name="object 17"/>
            <p:cNvSpPr/>
            <p:nvPr/>
          </p:nvSpPr>
          <p:spPr>
            <a:xfrm>
              <a:off x="3298571" y="4140453"/>
              <a:ext cx="520065" cy="330200"/>
            </a:xfrm>
            <a:custGeom>
              <a:avLst/>
              <a:gdLst/>
              <a:ahLst/>
              <a:cxnLst/>
              <a:rect l="l" t="t" r="r" b="b"/>
              <a:pathLst>
                <a:path w="520064" h="330200">
                  <a:moveTo>
                    <a:pt x="356234" y="0"/>
                  </a:moveTo>
                  <a:lnTo>
                    <a:pt x="355600" y="65913"/>
                  </a:lnTo>
                  <a:lnTo>
                    <a:pt x="1904" y="62611"/>
                  </a:lnTo>
                  <a:lnTo>
                    <a:pt x="0" y="260477"/>
                  </a:lnTo>
                  <a:lnTo>
                    <a:pt x="353694" y="263906"/>
                  </a:lnTo>
                  <a:lnTo>
                    <a:pt x="353059" y="329946"/>
                  </a:lnTo>
                  <a:lnTo>
                    <a:pt x="519556" y="166497"/>
                  </a:lnTo>
                  <a:lnTo>
                    <a:pt x="356234" y="0"/>
                  </a:lnTo>
                  <a:close/>
                </a:path>
              </a:pathLst>
            </a:custGeom>
            <a:solidFill>
              <a:srgbClr val="D7AC6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8" name="object 18"/>
            <p:cNvSpPr/>
            <p:nvPr/>
          </p:nvSpPr>
          <p:spPr>
            <a:xfrm>
              <a:off x="3298571" y="4140453"/>
              <a:ext cx="520065" cy="330200"/>
            </a:xfrm>
            <a:custGeom>
              <a:avLst/>
              <a:gdLst/>
              <a:ahLst/>
              <a:cxnLst/>
              <a:rect l="l" t="t" r="r" b="b"/>
              <a:pathLst>
                <a:path w="520064" h="330200">
                  <a:moveTo>
                    <a:pt x="1904" y="62611"/>
                  </a:moveTo>
                  <a:lnTo>
                    <a:pt x="355600" y="65913"/>
                  </a:lnTo>
                  <a:lnTo>
                    <a:pt x="356234" y="0"/>
                  </a:lnTo>
                  <a:lnTo>
                    <a:pt x="519556" y="166497"/>
                  </a:lnTo>
                  <a:lnTo>
                    <a:pt x="353059" y="329946"/>
                  </a:lnTo>
                  <a:lnTo>
                    <a:pt x="353694" y="263906"/>
                  </a:lnTo>
                  <a:lnTo>
                    <a:pt x="0" y="260477"/>
                  </a:lnTo>
                  <a:lnTo>
                    <a:pt x="1904" y="62611"/>
                  </a:lnTo>
                  <a:close/>
                </a:path>
              </a:pathLst>
            </a:custGeom>
            <a:ln w="9525">
              <a:solidFill>
                <a:srgbClr val="1F3863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9" name="object 19"/>
          <p:cNvSpPr txBox="1"/>
          <p:nvPr/>
        </p:nvSpPr>
        <p:spPr>
          <a:xfrm>
            <a:off x="3886200" y="3923753"/>
            <a:ext cx="1371600" cy="668020"/>
          </a:xfrm>
          <a:prstGeom prst="rect">
            <a:avLst/>
          </a:prstGeom>
          <a:solidFill>
            <a:srgbClr val="2E5496"/>
          </a:solidFill>
          <a:ln w="19050">
            <a:solidFill>
              <a:srgbClr val="FFFFFF"/>
            </a:solidFill>
          </a:ln>
        </p:spPr>
        <p:txBody>
          <a:bodyPr wrap="square" lIns="0" tIns="56515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445"/>
              </a:spcBef>
            </a:pPr>
            <a:endParaRPr sz="1200">
              <a:latin typeface="Times New Roman"/>
              <a:cs typeface="Times New Roman"/>
            </a:endParaRPr>
          </a:p>
          <a:p>
            <a:pPr marL="140970">
              <a:lnSpc>
                <a:spcPct val="100000"/>
              </a:lnSpc>
            </a:pPr>
            <a:r>
              <a:rPr dirty="0" sz="1200">
                <a:solidFill>
                  <a:srgbClr val="FFFFFF"/>
                </a:solidFill>
                <a:latin typeface="Calibri"/>
                <a:cs typeface="Calibri"/>
              </a:rPr>
              <a:t>İŞLEME</a:t>
            </a:r>
            <a:r>
              <a:rPr dirty="0" sz="1200" spc="-5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Calibri"/>
                <a:cs typeface="Calibri"/>
              </a:rPr>
              <a:t>FAALİYETİ</a:t>
            </a:r>
            <a:endParaRPr sz="1200">
              <a:latin typeface="Calibri"/>
              <a:cs typeface="Calibri"/>
            </a:endParaRPr>
          </a:p>
        </p:txBody>
      </p:sp>
      <p:grpSp>
        <p:nvGrpSpPr>
          <p:cNvPr id="20" name="object 20"/>
          <p:cNvGrpSpPr/>
          <p:nvPr/>
        </p:nvGrpSpPr>
        <p:grpSpPr>
          <a:xfrm>
            <a:off x="1863598" y="2678048"/>
            <a:ext cx="7002145" cy="1999614"/>
            <a:chOff x="1863598" y="2678048"/>
            <a:chExt cx="7002145" cy="1999614"/>
          </a:xfrm>
        </p:grpSpPr>
        <p:pic>
          <p:nvPicPr>
            <p:cNvPr id="21" name="object 21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276088" y="3895343"/>
              <a:ext cx="1559052" cy="781812"/>
            </a:xfrm>
            <a:prstGeom prst="rect">
              <a:avLst/>
            </a:prstGeom>
          </p:spPr>
        </p:pic>
        <p:sp>
          <p:nvSpPr>
            <p:cNvPr id="22" name="object 22"/>
            <p:cNvSpPr/>
            <p:nvPr/>
          </p:nvSpPr>
          <p:spPr>
            <a:xfrm>
              <a:off x="5401563" y="4030090"/>
              <a:ext cx="1310640" cy="525145"/>
            </a:xfrm>
            <a:custGeom>
              <a:avLst/>
              <a:gdLst/>
              <a:ahLst/>
              <a:cxnLst/>
              <a:rect l="l" t="t" r="r" b="b"/>
              <a:pathLst>
                <a:path w="1310640" h="525145">
                  <a:moveTo>
                    <a:pt x="1050289" y="0"/>
                  </a:moveTo>
                  <a:lnTo>
                    <a:pt x="1049274" y="105028"/>
                  </a:lnTo>
                  <a:lnTo>
                    <a:pt x="3048" y="94995"/>
                  </a:lnTo>
                  <a:lnTo>
                    <a:pt x="0" y="409828"/>
                  </a:lnTo>
                  <a:lnTo>
                    <a:pt x="1046226" y="419861"/>
                  </a:lnTo>
                  <a:lnTo>
                    <a:pt x="1045210" y="524763"/>
                  </a:lnTo>
                  <a:lnTo>
                    <a:pt x="1310132" y="264921"/>
                  </a:lnTo>
                  <a:lnTo>
                    <a:pt x="1050289" y="0"/>
                  </a:lnTo>
                  <a:close/>
                </a:path>
              </a:pathLst>
            </a:custGeom>
            <a:solidFill>
              <a:srgbClr val="D7AC6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3" name="object 23"/>
            <p:cNvSpPr/>
            <p:nvPr/>
          </p:nvSpPr>
          <p:spPr>
            <a:xfrm>
              <a:off x="5401563" y="4030090"/>
              <a:ext cx="1310640" cy="525145"/>
            </a:xfrm>
            <a:custGeom>
              <a:avLst/>
              <a:gdLst/>
              <a:ahLst/>
              <a:cxnLst/>
              <a:rect l="l" t="t" r="r" b="b"/>
              <a:pathLst>
                <a:path w="1310640" h="525145">
                  <a:moveTo>
                    <a:pt x="3048" y="94995"/>
                  </a:moveTo>
                  <a:lnTo>
                    <a:pt x="1049274" y="105028"/>
                  </a:lnTo>
                  <a:lnTo>
                    <a:pt x="1050289" y="0"/>
                  </a:lnTo>
                  <a:lnTo>
                    <a:pt x="1310132" y="264921"/>
                  </a:lnTo>
                  <a:lnTo>
                    <a:pt x="1045210" y="524763"/>
                  </a:lnTo>
                  <a:lnTo>
                    <a:pt x="1046226" y="419861"/>
                  </a:lnTo>
                  <a:lnTo>
                    <a:pt x="0" y="409828"/>
                  </a:lnTo>
                  <a:lnTo>
                    <a:pt x="3048" y="94995"/>
                  </a:lnTo>
                  <a:close/>
                </a:path>
              </a:pathLst>
            </a:custGeom>
            <a:ln w="9525">
              <a:solidFill>
                <a:srgbClr val="223764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24" name="object 24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705856" y="4114799"/>
              <a:ext cx="553212" cy="342900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814822" y="4195063"/>
              <a:ext cx="329438" cy="112141"/>
            </a:xfrm>
            <a:prstGeom prst="rect">
              <a:avLst/>
            </a:prstGeom>
          </p:spPr>
        </p:pic>
        <p:sp>
          <p:nvSpPr>
            <p:cNvPr id="26" name="object 26"/>
            <p:cNvSpPr/>
            <p:nvPr/>
          </p:nvSpPr>
          <p:spPr>
            <a:xfrm>
              <a:off x="8341360" y="4159122"/>
              <a:ext cx="520065" cy="330200"/>
            </a:xfrm>
            <a:custGeom>
              <a:avLst/>
              <a:gdLst/>
              <a:ahLst/>
              <a:cxnLst/>
              <a:rect l="l" t="t" r="r" b="b"/>
              <a:pathLst>
                <a:path w="520065" h="330200">
                  <a:moveTo>
                    <a:pt x="356235" y="0"/>
                  </a:moveTo>
                  <a:lnTo>
                    <a:pt x="355600" y="65912"/>
                  </a:lnTo>
                  <a:lnTo>
                    <a:pt x="1905" y="62610"/>
                  </a:lnTo>
                  <a:lnTo>
                    <a:pt x="0" y="260476"/>
                  </a:lnTo>
                  <a:lnTo>
                    <a:pt x="353695" y="263906"/>
                  </a:lnTo>
                  <a:lnTo>
                    <a:pt x="353060" y="329945"/>
                  </a:lnTo>
                  <a:lnTo>
                    <a:pt x="519557" y="166496"/>
                  </a:lnTo>
                  <a:lnTo>
                    <a:pt x="356235" y="0"/>
                  </a:lnTo>
                  <a:close/>
                </a:path>
              </a:pathLst>
            </a:custGeom>
            <a:solidFill>
              <a:srgbClr val="D7AC6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7" name="object 27"/>
            <p:cNvSpPr/>
            <p:nvPr/>
          </p:nvSpPr>
          <p:spPr>
            <a:xfrm>
              <a:off x="8341360" y="4159122"/>
              <a:ext cx="520065" cy="330200"/>
            </a:xfrm>
            <a:custGeom>
              <a:avLst/>
              <a:gdLst/>
              <a:ahLst/>
              <a:cxnLst/>
              <a:rect l="l" t="t" r="r" b="b"/>
              <a:pathLst>
                <a:path w="520065" h="330200">
                  <a:moveTo>
                    <a:pt x="1905" y="62610"/>
                  </a:moveTo>
                  <a:lnTo>
                    <a:pt x="355600" y="65912"/>
                  </a:lnTo>
                  <a:lnTo>
                    <a:pt x="356235" y="0"/>
                  </a:lnTo>
                  <a:lnTo>
                    <a:pt x="519557" y="166496"/>
                  </a:lnTo>
                  <a:lnTo>
                    <a:pt x="353060" y="329945"/>
                  </a:lnTo>
                  <a:lnTo>
                    <a:pt x="353695" y="263906"/>
                  </a:lnTo>
                  <a:lnTo>
                    <a:pt x="0" y="260476"/>
                  </a:lnTo>
                  <a:lnTo>
                    <a:pt x="1905" y="62610"/>
                  </a:lnTo>
                  <a:close/>
                </a:path>
              </a:pathLst>
            </a:custGeom>
            <a:ln w="9525">
              <a:solidFill>
                <a:srgbClr val="1F3863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8" name="object 28"/>
            <p:cNvSpPr/>
            <p:nvPr/>
          </p:nvSpPr>
          <p:spPr>
            <a:xfrm>
              <a:off x="1869948" y="2684398"/>
              <a:ext cx="4206240" cy="668020"/>
            </a:xfrm>
            <a:custGeom>
              <a:avLst/>
              <a:gdLst/>
              <a:ahLst/>
              <a:cxnLst/>
              <a:rect l="l" t="t" r="r" b="b"/>
              <a:pathLst>
                <a:path w="4206240" h="668020">
                  <a:moveTo>
                    <a:pt x="4094988" y="0"/>
                  </a:moveTo>
                  <a:lnTo>
                    <a:pt x="111251" y="0"/>
                  </a:lnTo>
                  <a:lnTo>
                    <a:pt x="67937" y="8759"/>
                  </a:lnTo>
                  <a:lnTo>
                    <a:pt x="32575" y="32639"/>
                  </a:lnTo>
                  <a:lnTo>
                    <a:pt x="8739" y="68044"/>
                  </a:lnTo>
                  <a:lnTo>
                    <a:pt x="0" y="111378"/>
                  </a:lnTo>
                  <a:lnTo>
                    <a:pt x="0" y="556387"/>
                  </a:lnTo>
                  <a:lnTo>
                    <a:pt x="8739" y="599721"/>
                  </a:lnTo>
                  <a:lnTo>
                    <a:pt x="32575" y="635126"/>
                  </a:lnTo>
                  <a:lnTo>
                    <a:pt x="67937" y="659006"/>
                  </a:lnTo>
                  <a:lnTo>
                    <a:pt x="111251" y="667765"/>
                  </a:lnTo>
                  <a:lnTo>
                    <a:pt x="4094988" y="667765"/>
                  </a:lnTo>
                  <a:lnTo>
                    <a:pt x="4138302" y="659006"/>
                  </a:lnTo>
                  <a:lnTo>
                    <a:pt x="4173664" y="635126"/>
                  </a:lnTo>
                  <a:lnTo>
                    <a:pt x="4197500" y="599721"/>
                  </a:lnTo>
                  <a:lnTo>
                    <a:pt x="4206240" y="556387"/>
                  </a:lnTo>
                  <a:lnTo>
                    <a:pt x="4206240" y="111378"/>
                  </a:lnTo>
                  <a:lnTo>
                    <a:pt x="4197500" y="68044"/>
                  </a:lnTo>
                  <a:lnTo>
                    <a:pt x="4173664" y="32638"/>
                  </a:lnTo>
                  <a:lnTo>
                    <a:pt x="4138302" y="8759"/>
                  </a:lnTo>
                  <a:lnTo>
                    <a:pt x="4094988" y="0"/>
                  </a:lnTo>
                  <a:close/>
                </a:path>
              </a:pathLst>
            </a:custGeom>
            <a:solidFill>
              <a:srgbClr val="2E549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9" name="object 29"/>
            <p:cNvSpPr/>
            <p:nvPr/>
          </p:nvSpPr>
          <p:spPr>
            <a:xfrm>
              <a:off x="1869948" y="2684398"/>
              <a:ext cx="4206240" cy="668020"/>
            </a:xfrm>
            <a:custGeom>
              <a:avLst/>
              <a:gdLst/>
              <a:ahLst/>
              <a:cxnLst/>
              <a:rect l="l" t="t" r="r" b="b"/>
              <a:pathLst>
                <a:path w="4206240" h="668020">
                  <a:moveTo>
                    <a:pt x="0" y="111378"/>
                  </a:moveTo>
                  <a:lnTo>
                    <a:pt x="8739" y="68044"/>
                  </a:lnTo>
                  <a:lnTo>
                    <a:pt x="32575" y="32639"/>
                  </a:lnTo>
                  <a:lnTo>
                    <a:pt x="67937" y="8759"/>
                  </a:lnTo>
                  <a:lnTo>
                    <a:pt x="111251" y="0"/>
                  </a:lnTo>
                  <a:lnTo>
                    <a:pt x="4094988" y="0"/>
                  </a:lnTo>
                  <a:lnTo>
                    <a:pt x="4138302" y="8759"/>
                  </a:lnTo>
                  <a:lnTo>
                    <a:pt x="4173664" y="32638"/>
                  </a:lnTo>
                  <a:lnTo>
                    <a:pt x="4197500" y="68044"/>
                  </a:lnTo>
                  <a:lnTo>
                    <a:pt x="4206240" y="111378"/>
                  </a:lnTo>
                  <a:lnTo>
                    <a:pt x="4206240" y="556387"/>
                  </a:lnTo>
                  <a:lnTo>
                    <a:pt x="4197500" y="599721"/>
                  </a:lnTo>
                  <a:lnTo>
                    <a:pt x="4173664" y="635126"/>
                  </a:lnTo>
                  <a:lnTo>
                    <a:pt x="4138302" y="659006"/>
                  </a:lnTo>
                  <a:lnTo>
                    <a:pt x="4094988" y="667765"/>
                  </a:lnTo>
                  <a:lnTo>
                    <a:pt x="111251" y="667765"/>
                  </a:lnTo>
                  <a:lnTo>
                    <a:pt x="67937" y="659006"/>
                  </a:lnTo>
                  <a:lnTo>
                    <a:pt x="32575" y="635126"/>
                  </a:lnTo>
                  <a:lnTo>
                    <a:pt x="8739" y="599721"/>
                  </a:lnTo>
                  <a:lnTo>
                    <a:pt x="0" y="556387"/>
                  </a:lnTo>
                  <a:lnTo>
                    <a:pt x="0" y="111378"/>
                  </a:lnTo>
                  <a:close/>
                </a:path>
              </a:pathLst>
            </a:custGeom>
            <a:ln w="12700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30" name="object 30"/>
          <p:cNvSpPr txBox="1"/>
          <p:nvPr/>
        </p:nvSpPr>
        <p:spPr>
          <a:xfrm>
            <a:off x="6903719" y="3914609"/>
            <a:ext cx="1390015" cy="659130"/>
          </a:xfrm>
          <a:prstGeom prst="rect">
            <a:avLst/>
          </a:prstGeom>
          <a:solidFill>
            <a:srgbClr val="1F3863"/>
          </a:solidFill>
          <a:ln w="19050">
            <a:solidFill>
              <a:srgbClr val="FFFFFF"/>
            </a:solidFill>
          </a:ln>
        </p:spPr>
        <p:txBody>
          <a:bodyPr wrap="square" lIns="0" tIns="53975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425"/>
              </a:spcBef>
            </a:pPr>
            <a:endParaRPr sz="1200">
              <a:latin typeface="Times New Roman"/>
              <a:cs typeface="Times New Roman"/>
            </a:endParaRPr>
          </a:p>
          <a:p>
            <a:pPr marL="151130">
              <a:lnSpc>
                <a:spcPct val="100000"/>
              </a:lnSpc>
            </a:pPr>
            <a:r>
              <a:rPr dirty="0" sz="1200">
                <a:solidFill>
                  <a:srgbClr val="FFFFFF"/>
                </a:solidFill>
                <a:latin typeface="Calibri"/>
                <a:cs typeface="Calibri"/>
              </a:rPr>
              <a:t>İŞLEME</a:t>
            </a:r>
            <a:r>
              <a:rPr dirty="0" sz="1200" spc="-4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Calibri"/>
                <a:cs typeface="Calibri"/>
              </a:rPr>
              <a:t>FAALİYETİ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8906256" y="3777373"/>
            <a:ext cx="1381125" cy="951230"/>
          </a:xfrm>
          <a:prstGeom prst="rect">
            <a:avLst/>
          </a:prstGeom>
          <a:solidFill>
            <a:srgbClr val="1F3863"/>
          </a:solidFill>
          <a:ln w="19050">
            <a:solidFill>
              <a:srgbClr val="FFFFFF"/>
            </a:solidFill>
          </a:ln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ct val="100000"/>
              </a:lnSpc>
            </a:pPr>
            <a:endParaRPr sz="105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650"/>
              </a:spcBef>
            </a:pPr>
            <a:endParaRPr sz="1050">
              <a:latin typeface="Times New Roman"/>
              <a:cs typeface="Times New Roman"/>
            </a:endParaRPr>
          </a:p>
          <a:p>
            <a:pPr marL="451484">
              <a:lnSpc>
                <a:spcPct val="100000"/>
              </a:lnSpc>
            </a:pPr>
            <a:r>
              <a:rPr dirty="0" sz="1050" spc="-10">
                <a:solidFill>
                  <a:srgbClr val="FFFFFF"/>
                </a:solidFill>
                <a:latin typeface="Calibri"/>
                <a:cs typeface="Calibri"/>
              </a:rPr>
              <a:t>İHRACAT</a:t>
            </a:r>
            <a:endParaRPr sz="1050">
              <a:latin typeface="Calibri"/>
              <a:cs typeface="Calibri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2070607" y="2770687"/>
            <a:ext cx="3815079" cy="466090"/>
          </a:xfrm>
          <a:prstGeom prst="rect">
            <a:avLst/>
          </a:prstGeom>
        </p:spPr>
        <p:txBody>
          <a:bodyPr wrap="square" lIns="0" tIns="26670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210"/>
              </a:spcBef>
            </a:pPr>
            <a:r>
              <a:rPr dirty="0" sz="1350" b="1">
                <a:solidFill>
                  <a:srgbClr val="FFFFFF"/>
                </a:solidFill>
                <a:latin typeface="Calibri"/>
                <a:cs typeface="Calibri"/>
              </a:rPr>
              <a:t>BİRİNCİ</a:t>
            </a:r>
            <a:r>
              <a:rPr dirty="0" sz="1350" spc="90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350" b="1">
                <a:solidFill>
                  <a:srgbClr val="FFFFFF"/>
                </a:solidFill>
                <a:latin typeface="Calibri"/>
                <a:cs typeface="Calibri"/>
              </a:rPr>
              <a:t>DAHİLDE</a:t>
            </a:r>
            <a:r>
              <a:rPr dirty="0" sz="1350" spc="155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350" b="1">
                <a:solidFill>
                  <a:srgbClr val="FFFFFF"/>
                </a:solidFill>
                <a:latin typeface="Calibri"/>
                <a:cs typeface="Calibri"/>
              </a:rPr>
              <a:t>İŞLEME</a:t>
            </a:r>
            <a:r>
              <a:rPr dirty="0" sz="1350" spc="160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350" b="1">
                <a:solidFill>
                  <a:srgbClr val="FFFFFF"/>
                </a:solidFill>
                <a:latin typeface="Calibri"/>
                <a:cs typeface="Calibri"/>
              </a:rPr>
              <a:t>İZİN</a:t>
            </a:r>
            <a:r>
              <a:rPr dirty="0" sz="1350" spc="130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350" b="1">
                <a:solidFill>
                  <a:srgbClr val="FFFFFF"/>
                </a:solidFill>
                <a:latin typeface="Calibri"/>
                <a:cs typeface="Calibri"/>
              </a:rPr>
              <a:t>BELGESİ</a:t>
            </a:r>
            <a:r>
              <a:rPr dirty="0" sz="1350" spc="100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350" b="1">
                <a:solidFill>
                  <a:srgbClr val="FFFFFF"/>
                </a:solidFill>
                <a:latin typeface="Calibri"/>
                <a:cs typeface="Calibri"/>
              </a:rPr>
              <a:t>(DİİB)</a:t>
            </a:r>
            <a:r>
              <a:rPr dirty="0" sz="1350" spc="100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350" spc="-10" b="1">
                <a:solidFill>
                  <a:srgbClr val="FFFFFF"/>
                </a:solidFill>
                <a:latin typeface="Calibri"/>
                <a:cs typeface="Calibri"/>
              </a:rPr>
              <a:t>SAHİBİ</a:t>
            </a:r>
            <a:endParaRPr sz="1350">
              <a:latin typeface="Calibri"/>
              <a:cs typeface="Calibri"/>
            </a:endParaRPr>
          </a:p>
          <a:p>
            <a:pPr algn="ctr" marR="12700">
              <a:lnSpc>
                <a:spcPct val="100000"/>
              </a:lnSpc>
              <a:spcBef>
                <a:spcPts val="115"/>
              </a:spcBef>
            </a:pPr>
            <a:r>
              <a:rPr dirty="0" sz="1350" spc="-10" b="1">
                <a:solidFill>
                  <a:srgbClr val="FFFFFF"/>
                </a:solidFill>
                <a:latin typeface="Calibri"/>
                <a:cs typeface="Calibri"/>
              </a:rPr>
              <a:t>(DEVREDEN)</a:t>
            </a:r>
            <a:endParaRPr sz="1350">
              <a:latin typeface="Calibri"/>
              <a:cs typeface="Calibri"/>
            </a:endParaRPr>
          </a:p>
        </p:txBody>
      </p:sp>
      <p:grpSp>
        <p:nvGrpSpPr>
          <p:cNvPr id="33" name="object 33"/>
          <p:cNvGrpSpPr/>
          <p:nvPr/>
        </p:nvGrpSpPr>
        <p:grpSpPr>
          <a:xfrm>
            <a:off x="6152134" y="2714625"/>
            <a:ext cx="4173220" cy="662305"/>
            <a:chOff x="6152134" y="2714625"/>
            <a:chExt cx="4173220" cy="662305"/>
          </a:xfrm>
        </p:grpSpPr>
        <p:sp>
          <p:nvSpPr>
            <p:cNvPr id="34" name="object 34"/>
            <p:cNvSpPr/>
            <p:nvPr/>
          </p:nvSpPr>
          <p:spPr>
            <a:xfrm>
              <a:off x="6158484" y="2720975"/>
              <a:ext cx="4160520" cy="649605"/>
            </a:xfrm>
            <a:custGeom>
              <a:avLst/>
              <a:gdLst/>
              <a:ahLst/>
              <a:cxnLst/>
              <a:rect l="l" t="t" r="r" b="b"/>
              <a:pathLst>
                <a:path w="4160520" h="649604">
                  <a:moveTo>
                    <a:pt x="4052316" y="0"/>
                  </a:moveTo>
                  <a:lnTo>
                    <a:pt x="108203" y="0"/>
                  </a:lnTo>
                  <a:lnTo>
                    <a:pt x="66061" y="8514"/>
                  </a:lnTo>
                  <a:lnTo>
                    <a:pt x="31670" y="31734"/>
                  </a:lnTo>
                  <a:lnTo>
                    <a:pt x="8495" y="66168"/>
                  </a:lnTo>
                  <a:lnTo>
                    <a:pt x="0" y="108330"/>
                  </a:lnTo>
                  <a:lnTo>
                    <a:pt x="0" y="541147"/>
                  </a:lnTo>
                  <a:lnTo>
                    <a:pt x="8495" y="583309"/>
                  </a:lnTo>
                  <a:lnTo>
                    <a:pt x="31670" y="617743"/>
                  </a:lnTo>
                  <a:lnTo>
                    <a:pt x="66061" y="640963"/>
                  </a:lnTo>
                  <a:lnTo>
                    <a:pt x="108203" y="649477"/>
                  </a:lnTo>
                  <a:lnTo>
                    <a:pt x="4052316" y="649477"/>
                  </a:lnTo>
                  <a:lnTo>
                    <a:pt x="4094458" y="640963"/>
                  </a:lnTo>
                  <a:lnTo>
                    <a:pt x="4128849" y="617743"/>
                  </a:lnTo>
                  <a:lnTo>
                    <a:pt x="4152024" y="583309"/>
                  </a:lnTo>
                  <a:lnTo>
                    <a:pt x="4160519" y="541147"/>
                  </a:lnTo>
                  <a:lnTo>
                    <a:pt x="4160519" y="108330"/>
                  </a:lnTo>
                  <a:lnTo>
                    <a:pt x="4152024" y="66168"/>
                  </a:lnTo>
                  <a:lnTo>
                    <a:pt x="4128849" y="31734"/>
                  </a:lnTo>
                  <a:lnTo>
                    <a:pt x="4094458" y="8514"/>
                  </a:lnTo>
                  <a:lnTo>
                    <a:pt x="4052316" y="0"/>
                  </a:lnTo>
                  <a:close/>
                </a:path>
              </a:pathLst>
            </a:custGeom>
            <a:solidFill>
              <a:srgbClr val="1F386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5" name="object 35"/>
            <p:cNvSpPr/>
            <p:nvPr/>
          </p:nvSpPr>
          <p:spPr>
            <a:xfrm>
              <a:off x="6158484" y="2720975"/>
              <a:ext cx="4160520" cy="649605"/>
            </a:xfrm>
            <a:custGeom>
              <a:avLst/>
              <a:gdLst/>
              <a:ahLst/>
              <a:cxnLst/>
              <a:rect l="l" t="t" r="r" b="b"/>
              <a:pathLst>
                <a:path w="4160520" h="649604">
                  <a:moveTo>
                    <a:pt x="0" y="108330"/>
                  </a:moveTo>
                  <a:lnTo>
                    <a:pt x="8495" y="66168"/>
                  </a:lnTo>
                  <a:lnTo>
                    <a:pt x="31670" y="31734"/>
                  </a:lnTo>
                  <a:lnTo>
                    <a:pt x="66061" y="8514"/>
                  </a:lnTo>
                  <a:lnTo>
                    <a:pt x="108203" y="0"/>
                  </a:lnTo>
                  <a:lnTo>
                    <a:pt x="4052316" y="0"/>
                  </a:lnTo>
                  <a:lnTo>
                    <a:pt x="4094458" y="8514"/>
                  </a:lnTo>
                  <a:lnTo>
                    <a:pt x="4128849" y="31734"/>
                  </a:lnTo>
                  <a:lnTo>
                    <a:pt x="4152024" y="66168"/>
                  </a:lnTo>
                  <a:lnTo>
                    <a:pt x="4160519" y="108330"/>
                  </a:lnTo>
                  <a:lnTo>
                    <a:pt x="4160519" y="541147"/>
                  </a:lnTo>
                  <a:lnTo>
                    <a:pt x="4152024" y="583309"/>
                  </a:lnTo>
                  <a:lnTo>
                    <a:pt x="4128849" y="617743"/>
                  </a:lnTo>
                  <a:lnTo>
                    <a:pt x="4094458" y="640963"/>
                  </a:lnTo>
                  <a:lnTo>
                    <a:pt x="4052316" y="649477"/>
                  </a:lnTo>
                  <a:lnTo>
                    <a:pt x="108203" y="649477"/>
                  </a:lnTo>
                  <a:lnTo>
                    <a:pt x="66061" y="640963"/>
                  </a:lnTo>
                  <a:lnTo>
                    <a:pt x="31670" y="617743"/>
                  </a:lnTo>
                  <a:lnTo>
                    <a:pt x="8495" y="583309"/>
                  </a:lnTo>
                  <a:lnTo>
                    <a:pt x="0" y="541147"/>
                  </a:lnTo>
                  <a:lnTo>
                    <a:pt x="0" y="108330"/>
                  </a:lnTo>
                  <a:close/>
                </a:path>
              </a:pathLst>
            </a:custGeom>
            <a:ln w="12700">
              <a:solidFill>
                <a:srgbClr val="507D31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36" name="object 36"/>
          <p:cNvSpPr txBox="1"/>
          <p:nvPr/>
        </p:nvSpPr>
        <p:spPr>
          <a:xfrm>
            <a:off x="6387465" y="2798330"/>
            <a:ext cx="3714115" cy="465455"/>
          </a:xfrm>
          <a:prstGeom prst="rect">
            <a:avLst/>
          </a:prstGeom>
        </p:spPr>
        <p:txBody>
          <a:bodyPr wrap="square" lIns="0" tIns="26034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204"/>
              </a:spcBef>
            </a:pPr>
            <a:r>
              <a:rPr dirty="0" sz="1350" b="1">
                <a:solidFill>
                  <a:srgbClr val="FFFFFF"/>
                </a:solidFill>
                <a:latin typeface="Calibri"/>
                <a:cs typeface="Calibri"/>
              </a:rPr>
              <a:t>İKİNCİ</a:t>
            </a:r>
            <a:r>
              <a:rPr dirty="0" sz="1350" spc="155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350" b="1">
                <a:solidFill>
                  <a:srgbClr val="FFFFFF"/>
                </a:solidFill>
                <a:latin typeface="Calibri"/>
                <a:cs typeface="Calibri"/>
              </a:rPr>
              <a:t>DAHİLDE</a:t>
            </a:r>
            <a:r>
              <a:rPr dirty="0" sz="1350" spc="60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350" b="1">
                <a:solidFill>
                  <a:srgbClr val="FFFFFF"/>
                </a:solidFill>
                <a:latin typeface="Calibri"/>
                <a:cs typeface="Calibri"/>
              </a:rPr>
              <a:t>İŞLEME</a:t>
            </a:r>
            <a:r>
              <a:rPr dirty="0" sz="1350" spc="145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350" b="1">
                <a:solidFill>
                  <a:srgbClr val="FFFFFF"/>
                </a:solidFill>
                <a:latin typeface="Calibri"/>
                <a:cs typeface="Calibri"/>
              </a:rPr>
              <a:t>İZİN</a:t>
            </a:r>
            <a:r>
              <a:rPr dirty="0" sz="1350" spc="120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350" b="1">
                <a:solidFill>
                  <a:srgbClr val="FFFFFF"/>
                </a:solidFill>
                <a:latin typeface="Calibri"/>
                <a:cs typeface="Calibri"/>
              </a:rPr>
              <a:t>BELGESİ</a:t>
            </a:r>
            <a:r>
              <a:rPr dirty="0" sz="1350" spc="160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350" b="1">
                <a:solidFill>
                  <a:srgbClr val="FFFFFF"/>
                </a:solidFill>
                <a:latin typeface="Calibri"/>
                <a:cs typeface="Calibri"/>
              </a:rPr>
              <a:t>(DİİB)</a:t>
            </a:r>
            <a:r>
              <a:rPr dirty="0" sz="1350" spc="90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350" spc="-10" b="1">
                <a:solidFill>
                  <a:srgbClr val="FFFFFF"/>
                </a:solidFill>
                <a:latin typeface="Calibri"/>
                <a:cs typeface="Calibri"/>
              </a:rPr>
              <a:t>SAHİBİ</a:t>
            </a:r>
            <a:endParaRPr sz="1350">
              <a:latin typeface="Calibri"/>
              <a:cs typeface="Calibri"/>
            </a:endParaRPr>
          </a:p>
          <a:p>
            <a:pPr algn="ctr" marR="3810">
              <a:lnSpc>
                <a:spcPct val="100000"/>
              </a:lnSpc>
              <a:spcBef>
                <a:spcPts val="110"/>
              </a:spcBef>
            </a:pPr>
            <a:r>
              <a:rPr dirty="0" sz="1350" spc="-10" b="1">
                <a:solidFill>
                  <a:srgbClr val="FFFFFF"/>
                </a:solidFill>
                <a:latin typeface="Calibri"/>
                <a:cs typeface="Calibri"/>
              </a:rPr>
              <a:t>(DEVRALAN)</a:t>
            </a:r>
            <a:endParaRPr sz="1350">
              <a:latin typeface="Calibri"/>
              <a:cs typeface="Calibri"/>
            </a:endParaRPr>
          </a:p>
        </p:txBody>
      </p:sp>
      <p:grpSp>
        <p:nvGrpSpPr>
          <p:cNvPr id="37" name="object 37"/>
          <p:cNvGrpSpPr/>
          <p:nvPr/>
        </p:nvGrpSpPr>
        <p:grpSpPr>
          <a:xfrm>
            <a:off x="1863598" y="5010403"/>
            <a:ext cx="8397875" cy="442595"/>
            <a:chOff x="1863598" y="5010403"/>
            <a:chExt cx="8397875" cy="442595"/>
          </a:xfrm>
        </p:grpSpPr>
        <p:sp>
          <p:nvSpPr>
            <p:cNvPr id="38" name="object 38"/>
            <p:cNvSpPr/>
            <p:nvPr/>
          </p:nvSpPr>
          <p:spPr>
            <a:xfrm>
              <a:off x="1869948" y="5016753"/>
              <a:ext cx="8385175" cy="429895"/>
            </a:xfrm>
            <a:custGeom>
              <a:avLst/>
              <a:gdLst/>
              <a:ahLst/>
              <a:cxnLst/>
              <a:rect l="l" t="t" r="r" b="b"/>
              <a:pathLst>
                <a:path w="8385175" h="429895">
                  <a:moveTo>
                    <a:pt x="8385048" y="0"/>
                  </a:moveTo>
                  <a:lnTo>
                    <a:pt x="71627" y="0"/>
                  </a:lnTo>
                  <a:lnTo>
                    <a:pt x="43773" y="5619"/>
                  </a:lnTo>
                  <a:lnTo>
                    <a:pt x="21002" y="20955"/>
                  </a:lnTo>
                  <a:lnTo>
                    <a:pt x="5637" y="43719"/>
                  </a:lnTo>
                  <a:lnTo>
                    <a:pt x="0" y="71628"/>
                  </a:lnTo>
                  <a:lnTo>
                    <a:pt x="0" y="429895"/>
                  </a:lnTo>
                  <a:lnTo>
                    <a:pt x="8313420" y="429895"/>
                  </a:lnTo>
                  <a:lnTo>
                    <a:pt x="8341274" y="424257"/>
                  </a:lnTo>
                  <a:lnTo>
                    <a:pt x="8364045" y="408892"/>
                  </a:lnTo>
                  <a:lnTo>
                    <a:pt x="8379410" y="386121"/>
                  </a:lnTo>
                  <a:lnTo>
                    <a:pt x="8385048" y="358267"/>
                  </a:lnTo>
                  <a:lnTo>
                    <a:pt x="8385048" y="0"/>
                  </a:lnTo>
                  <a:close/>
                </a:path>
              </a:pathLst>
            </a:custGeom>
            <a:solidFill>
              <a:srgbClr val="E2D2B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9" name="object 39"/>
            <p:cNvSpPr/>
            <p:nvPr/>
          </p:nvSpPr>
          <p:spPr>
            <a:xfrm>
              <a:off x="1869948" y="5016753"/>
              <a:ext cx="8385175" cy="429895"/>
            </a:xfrm>
            <a:custGeom>
              <a:avLst/>
              <a:gdLst/>
              <a:ahLst/>
              <a:cxnLst/>
              <a:rect l="l" t="t" r="r" b="b"/>
              <a:pathLst>
                <a:path w="8385175" h="429895">
                  <a:moveTo>
                    <a:pt x="71627" y="0"/>
                  </a:moveTo>
                  <a:lnTo>
                    <a:pt x="8385048" y="0"/>
                  </a:lnTo>
                  <a:lnTo>
                    <a:pt x="8385048" y="358267"/>
                  </a:lnTo>
                  <a:lnTo>
                    <a:pt x="8379410" y="386121"/>
                  </a:lnTo>
                  <a:lnTo>
                    <a:pt x="8364045" y="408892"/>
                  </a:lnTo>
                  <a:lnTo>
                    <a:pt x="8341274" y="424257"/>
                  </a:lnTo>
                  <a:lnTo>
                    <a:pt x="8313420" y="429895"/>
                  </a:lnTo>
                  <a:lnTo>
                    <a:pt x="0" y="429895"/>
                  </a:lnTo>
                  <a:lnTo>
                    <a:pt x="0" y="71628"/>
                  </a:lnTo>
                  <a:lnTo>
                    <a:pt x="5637" y="43719"/>
                  </a:lnTo>
                  <a:lnTo>
                    <a:pt x="21002" y="20955"/>
                  </a:lnTo>
                  <a:lnTo>
                    <a:pt x="43773" y="5619"/>
                  </a:lnTo>
                  <a:lnTo>
                    <a:pt x="71627" y="0"/>
                  </a:lnTo>
                  <a:close/>
                </a:path>
              </a:pathLst>
            </a:custGeom>
            <a:ln w="12700">
              <a:solidFill>
                <a:srgbClr val="AD5A2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40" name="object 40"/>
          <p:cNvSpPr txBox="1"/>
          <p:nvPr/>
        </p:nvSpPr>
        <p:spPr>
          <a:xfrm>
            <a:off x="1967483" y="5078922"/>
            <a:ext cx="8202930" cy="306070"/>
          </a:xfrm>
          <a:prstGeom prst="rect">
            <a:avLst/>
          </a:prstGeom>
        </p:spPr>
        <p:txBody>
          <a:bodyPr wrap="square" lIns="0" tIns="1714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dirty="0" sz="900">
                <a:latin typeface="Calibri"/>
                <a:cs typeface="Calibri"/>
              </a:rPr>
              <a:t>Teminatın</a:t>
            </a:r>
            <a:r>
              <a:rPr dirty="0" sz="900" spc="204">
                <a:latin typeface="Calibri"/>
                <a:cs typeface="Calibri"/>
              </a:rPr>
              <a:t> </a:t>
            </a:r>
            <a:r>
              <a:rPr dirty="0" sz="900">
                <a:latin typeface="Calibri"/>
                <a:cs typeface="Calibri"/>
              </a:rPr>
              <a:t>devralan</a:t>
            </a:r>
            <a:r>
              <a:rPr dirty="0" sz="900" spc="210">
                <a:latin typeface="Calibri"/>
                <a:cs typeface="Calibri"/>
              </a:rPr>
              <a:t> </a:t>
            </a:r>
            <a:r>
              <a:rPr dirty="0" sz="900">
                <a:latin typeface="Calibri"/>
                <a:cs typeface="Calibri"/>
              </a:rPr>
              <a:t>belge</a:t>
            </a:r>
            <a:r>
              <a:rPr dirty="0" sz="900" spc="100">
                <a:latin typeface="Calibri"/>
                <a:cs typeface="Calibri"/>
              </a:rPr>
              <a:t> </a:t>
            </a:r>
            <a:r>
              <a:rPr dirty="0" sz="900">
                <a:latin typeface="Calibri"/>
                <a:cs typeface="Calibri"/>
              </a:rPr>
              <a:t>sahibi</a:t>
            </a:r>
            <a:r>
              <a:rPr dirty="0" sz="900" spc="250">
                <a:latin typeface="Calibri"/>
                <a:cs typeface="Calibri"/>
              </a:rPr>
              <a:t> </a:t>
            </a:r>
            <a:r>
              <a:rPr dirty="0" sz="900">
                <a:latin typeface="Calibri"/>
                <a:cs typeface="Calibri"/>
              </a:rPr>
              <a:t>firma</a:t>
            </a:r>
            <a:r>
              <a:rPr dirty="0" sz="900" spc="250">
                <a:latin typeface="Calibri"/>
                <a:cs typeface="Calibri"/>
              </a:rPr>
              <a:t> </a:t>
            </a:r>
            <a:r>
              <a:rPr dirty="0" sz="900">
                <a:latin typeface="Calibri"/>
                <a:cs typeface="Calibri"/>
              </a:rPr>
              <a:t>tarafından</a:t>
            </a:r>
            <a:r>
              <a:rPr dirty="0" sz="900" spc="210">
                <a:latin typeface="Calibri"/>
                <a:cs typeface="Calibri"/>
              </a:rPr>
              <a:t> </a:t>
            </a:r>
            <a:r>
              <a:rPr dirty="0" sz="900">
                <a:latin typeface="Calibri"/>
                <a:cs typeface="Calibri"/>
              </a:rPr>
              <a:t>üstlenildiğinin</a:t>
            </a:r>
            <a:r>
              <a:rPr dirty="0" sz="900" spc="280">
                <a:latin typeface="Calibri"/>
                <a:cs typeface="Calibri"/>
              </a:rPr>
              <a:t> </a:t>
            </a:r>
            <a:r>
              <a:rPr dirty="0" sz="900">
                <a:latin typeface="Calibri"/>
                <a:cs typeface="Calibri"/>
              </a:rPr>
              <a:t>tespiti</a:t>
            </a:r>
            <a:r>
              <a:rPr dirty="0" sz="900" spc="265">
                <a:latin typeface="Calibri"/>
                <a:cs typeface="Calibri"/>
              </a:rPr>
              <a:t> </a:t>
            </a:r>
            <a:r>
              <a:rPr dirty="0" sz="900">
                <a:latin typeface="Calibri"/>
                <a:cs typeface="Calibri"/>
              </a:rPr>
              <a:t>kaydıyla,</a:t>
            </a:r>
            <a:r>
              <a:rPr dirty="0" sz="900" spc="180">
                <a:latin typeface="Calibri"/>
                <a:cs typeface="Calibri"/>
              </a:rPr>
              <a:t> </a:t>
            </a:r>
            <a:r>
              <a:rPr dirty="0" sz="900">
                <a:latin typeface="Calibri"/>
                <a:cs typeface="Calibri"/>
              </a:rPr>
              <a:t>belge</a:t>
            </a:r>
            <a:r>
              <a:rPr dirty="0" sz="900" spc="235">
                <a:latin typeface="Calibri"/>
                <a:cs typeface="Calibri"/>
              </a:rPr>
              <a:t> </a:t>
            </a:r>
            <a:r>
              <a:rPr dirty="0" sz="900">
                <a:latin typeface="Calibri"/>
                <a:cs typeface="Calibri"/>
              </a:rPr>
              <a:t>kapsamında</a:t>
            </a:r>
            <a:r>
              <a:rPr dirty="0" sz="900" spc="250">
                <a:latin typeface="Calibri"/>
                <a:cs typeface="Calibri"/>
              </a:rPr>
              <a:t> </a:t>
            </a:r>
            <a:r>
              <a:rPr dirty="0" sz="900">
                <a:latin typeface="Calibri"/>
                <a:cs typeface="Calibri"/>
              </a:rPr>
              <a:t>taahhüt</a:t>
            </a:r>
            <a:r>
              <a:rPr dirty="0" sz="900" spc="245">
                <a:latin typeface="Calibri"/>
                <a:cs typeface="Calibri"/>
              </a:rPr>
              <a:t> </a:t>
            </a:r>
            <a:r>
              <a:rPr dirty="0" sz="900">
                <a:latin typeface="Calibri"/>
                <a:cs typeface="Calibri"/>
              </a:rPr>
              <a:t>edilen</a:t>
            </a:r>
            <a:r>
              <a:rPr dirty="0" sz="900" spc="270">
                <a:latin typeface="Calibri"/>
                <a:cs typeface="Calibri"/>
              </a:rPr>
              <a:t> </a:t>
            </a:r>
            <a:r>
              <a:rPr dirty="0" sz="900">
                <a:latin typeface="Calibri"/>
                <a:cs typeface="Calibri"/>
              </a:rPr>
              <a:t>eşyanın</a:t>
            </a:r>
            <a:r>
              <a:rPr dirty="0" sz="900" spc="210">
                <a:latin typeface="Calibri"/>
                <a:cs typeface="Calibri"/>
              </a:rPr>
              <a:t> </a:t>
            </a:r>
            <a:r>
              <a:rPr dirty="0" sz="900">
                <a:latin typeface="Calibri"/>
                <a:cs typeface="Calibri"/>
              </a:rPr>
              <a:t>tamamının</a:t>
            </a:r>
            <a:r>
              <a:rPr dirty="0" sz="900" spc="210">
                <a:latin typeface="Calibri"/>
                <a:cs typeface="Calibri"/>
              </a:rPr>
              <a:t> </a:t>
            </a:r>
            <a:r>
              <a:rPr dirty="0" sz="900">
                <a:latin typeface="Calibri"/>
                <a:cs typeface="Calibri"/>
              </a:rPr>
              <a:t>ihraç</a:t>
            </a:r>
            <a:r>
              <a:rPr dirty="0" sz="900" spc="225">
                <a:latin typeface="Calibri"/>
                <a:cs typeface="Calibri"/>
              </a:rPr>
              <a:t> </a:t>
            </a:r>
            <a:r>
              <a:rPr dirty="0" sz="900">
                <a:latin typeface="Calibri"/>
                <a:cs typeface="Calibri"/>
              </a:rPr>
              <a:t>edildiği</a:t>
            </a:r>
            <a:r>
              <a:rPr dirty="0" sz="900" spc="260">
                <a:latin typeface="Calibri"/>
                <a:cs typeface="Calibri"/>
              </a:rPr>
              <a:t> </a:t>
            </a:r>
            <a:r>
              <a:rPr dirty="0" sz="900">
                <a:latin typeface="Calibri"/>
                <a:cs typeface="Calibri"/>
              </a:rPr>
              <a:t>ve/veya</a:t>
            </a:r>
            <a:r>
              <a:rPr dirty="0" sz="900" spc="245">
                <a:latin typeface="Calibri"/>
                <a:cs typeface="Calibri"/>
              </a:rPr>
              <a:t> </a:t>
            </a:r>
            <a:r>
              <a:rPr dirty="0" sz="900">
                <a:latin typeface="Calibri"/>
                <a:cs typeface="Calibri"/>
              </a:rPr>
              <a:t>hak</a:t>
            </a:r>
            <a:r>
              <a:rPr dirty="0" sz="900" spc="200">
                <a:latin typeface="Calibri"/>
                <a:cs typeface="Calibri"/>
              </a:rPr>
              <a:t> </a:t>
            </a:r>
            <a:r>
              <a:rPr dirty="0" sz="900" spc="-25">
                <a:latin typeface="Calibri"/>
                <a:cs typeface="Calibri"/>
              </a:rPr>
              <a:t>ve</a:t>
            </a:r>
            <a:endParaRPr sz="9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dirty="0" sz="900">
                <a:latin typeface="Calibri"/>
                <a:cs typeface="Calibri"/>
              </a:rPr>
              <a:t>yükümlülükleri</a:t>
            </a:r>
            <a:r>
              <a:rPr dirty="0" sz="900" spc="55">
                <a:latin typeface="Calibri"/>
                <a:cs typeface="Calibri"/>
              </a:rPr>
              <a:t> </a:t>
            </a:r>
            <a:r>
              <a:rPr dirty="0" sz="900">
                <a:latin typeface="Calibri"/>
                <a:cs typeface="Calibri"/>
              </a:rPr>
              <a:t>ilebirliktedevredildiğinin</a:t>
            </a:r>
            <a:r>
              <a:rPr dirty="0" sz="900" spc="80">
                <a:latin typeface="Calibri"/>
                <a:cs typeface="Calibri"/>
              </a:rPr>
              <a:t> </a:t>
            </a:r>
            <a:r>
              <a:rPr dirty="0" sz="900">
                <a:latin typeface="Calibri"/>
                <a:cs typeface="Calibri"/>
              </a:rPr>
              <a:t>tespit</a:t>
            </a:r>
            <a:r>
              <a:rPr dirty="0" sz="900" spc="-5">
                <a:latin typeface="Calibri"/>
                <a:cs typeface="Calibri"/>
              </a:rPr>
              <a:t> </a:t>
            </a:r>
            <a:r>
              <a:rPr dirty="0" sz="900">
                <a:latin typeface="Calibri"/>
                <a:cs typeface="Calibri"/>
              </a:rPr>
              <a:t>edilmesi</a:t>
            </a:r>
            <a:r>
              <a:rPr dirty="0" sz="900" spc="40">
                <a:latin typeface="Calibri"/>
                <a:cs typeface="Calibri"/>
              </a:rPr>
              <a:t> </a:t>
            </a:r>
            <a:r>
              <a:rPr dirty="0" sz="900">
                <a:latin typeface="Calibri"/>
                <a:cs typeface="Calibri"/>
              </a:rPr>
              <a:t>durumunda</a:t>
            </a:r>
            <a:r>
              <a:rPr dirty="0" sz="900" spc="20">
                <a:latin typeface="Calibri"/>
                <a:cs typeface="Calibri"/>
              </a:rPr>
              <a:t> </a:t>
            </a:r>
            <a:r>
              <a:rPr dirty="0" sz="900" spc="-10">
                <a:latin typeface="Calibri"/>
                <a:cs typeface="Calibri"/>
              </a:rPr>
              <a:t>devreden</a:t>
            </a:r>
            <a:r>
              <a:rPr dirty="0" sz="900" spc="65">
                <a:latin typeface="Calibri"/>
                <a:cs typeface="Calibri"/>
              </a:rPr>
              <a:t> </a:t>
            </a:r>
            <a:r>
              <a:rPr dirty="0" sz="900">
                <a:latin typeface="Calibri"/>
                <a:cs typeface="Calibri"/>
              </a:rPr>
              <a:t>belgesahibi</a:t>
            </a:r>
            <a:r>
              <a:rPr dirty="0" sz="900" spc="45">
                <a:latin typeface="Calibri"/>
                <a:cs typeface="Calibri"/>
              </a:rPr>
              <a:t> </a:t>
            </a:r>
            <a:r>
              <a:rPr dirty="0" sz="900">
                <a:latin typeface="Calibri"/>
                <a:cs typeface="Calibri"/>
              </a:rPr>
              <a:t>firmanın</a:t>
            </a:r>
            <a:r>
              <a:rPr dirty="0" sz="900" spc="65">
                <a:latin typeface="Calibri"/>
                <a:cs typeface="Calibri"/>
              </a:rPr>
              <a:t> </a:t>
            </a:r>
            <a:r>
              <a:rPr dirty="0" sz="900">
                <a:latin typeface="Calibri"/>
                <a:cs typeface="Calibri"/>
              </a:rPr>
              <a:t>belgesinin</a:t>
            </a:r>
            <a:r>
              <a:rPr dirty="0" sz="900" spc="-55">
                <a:latin typeface="Calibri"/>
                <a:cs typeface="Calibri"/>
              </a:rPr>
              <a:t> </a:t>
            </a:r>
            <a:r>
              <a:rPr dirty="0" sz="900">
                <a:latin typeface="Calibri"/>
                <a:cs typeface="Calibri"/>
              </a:rPr>
              <a:t>kapatma</a:t>
            </a:r>
            <a:r>
              <a:rPr dirty="0" sz="900" spc="15">
                <a:latin typeface="Calibri"/>
                <a:cs typeface="Calibri"/>
              </a:rPr>
              <a:t> </a:t>
            </a:r>
            <a:r>
              <a:rPr dirty="0" sz="900">
                <a:latin typeface="Calibri"/>
                <a:cs typeface="Calibri"/>
              </a:rPr>
              <a:t>işlemi</a:t>
            </a:r>
            <a:r>
              <a:rPr dirty="0" sz="900" spc="45">
                <a:latin typeface="Calibri"/>
                <a:cs typeface="Calibri"/>
              </a:rPr>
              <a:t> </a:t>
            </a:r>
            <a:r>
              <a:rPr dirty="0" sz="900" spc="-10">
                <a:latin typeface="Calibri"/>
                <a:cs typeface="Calibri"/>
              </a:rPr>
              <a:t>sonuçlandırılır.</a:t>
            </a:r>
            <a:endParaRPr sz="900">
              <a:latin typeface="Calibri"/>
              <a:cs typeface="Calibri"/>
            </a:endParaRPr>
          </a:p>
        </p:txBody>
      </p:sp>
      <p:grpSp>
        <p:nvGrpSpPr>
          <p:cNvPr id="41" name="object 41"/>
          <p:cNvGrpSpPr/>
          <p:nvPr/>
        </p:nvGrpSpPr>
        <p:grpSpPr>
          <a:xfrm>
            <a:off x="1627632" y="5605271"/>
            <a:ext cx="8902065" cy="1193800"/>
            <a:chOff x="1627632" y="5605271"/>
            <a:chExt cx="8902065" cy="1193800"/>
          </a:xfrm>
        </p:grpSpPr>
        <p:pic>
          <p:nvPicPr>
            <p:cNvPr id="42" name="object 42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627632" y="5605271"/>
              <a:ext cx="8901684" cy="1193291"/>
            </a:xfrm>
            <a:prstGeom prst="rect">
              <a:avLst/>
            </a:prstGeom>
          </p:spPr>
        </p:pic>
        <p:pic>
          <p:nvPicPr>
            <p:cNvPr id="43" name="object 43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984248" y="5714999"/>
              <a:ext cx="8188452" cy="470916"/>
            </a:xfrm>
            <a:prstGeom prst="rect">
              <a:avLst/>
            </a:prstGeom>
          </p:spPr>
        </p:pic>
        <p:pic>
          <p:nvPicPr>
            <p:cNvPr id="44" name="object 44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746504" y="5952743"/>
              <a:ext cx="8663940" cy="470916"/>
            </a:xfrm>
            <a:prstGeom prst="rect">
              <a:avLst/>
            </a:prstGeom>
          </p:spPr>
        </p:pic>
        <p:pic>
          <p:nvPicPr>
            <p:cNvPr id="45" name="object 45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2825496" y="6199631"/>
              <a:ext cx="6460235" cy="470916"/>
            </a:xfrm>
            <a:prstGeom prst="rect">
              <a:avLst/>
            </a:prstGeom>
          </p:spPr>
        </p:pic>
      </p:grpSp>
      <p:sp>
        <p:nvSpPr>
          <p:cNvPr id="46" name="object 46"/>
          <p:cNvSpPr txBox="1"/>
          <p:nvPr/>
        </p:nvSpPr>
        <p:spPr>
          <a:xfrm>
            <a:off x="1874773" y="5688116"/>
            <a:ext cx="8366125" cy="838200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algn="r" marR="301625">
              <a:lnSpc>
                <a:spcPts val="765"/>
              </a:lnSpc>
              <a:spcBef>
                <a:spcPts val="120"/>
              </a:spcBef>
            </a:pPr>
            <a:r>
              <a:rPr dirty="0" sz="700" spc="-25">
                <a:latin typeface="Calibri"/>
                <a:cs typeface="Calibri"/>
              </a:rPr>
              <a:t>30</a:t>
            </a:r>
            <a:endParaRPr sz="700">
              <a:latin typeface="Calibri"/>
              <a:cs typeface="Calibri"/>
            </a:endParaRPr>
          </a:p>
          <a:p>
            <a:pPr algn="ctr" marR="10160">
              <a:lnSpc>
                <a:spcPts val="1785"/>
              </a:lnSpc>
            </a:pPr>
            <a:r>
              <a:rPr dirty="0" sz="1550" spc="10">
                <a:solidFill>
                  <a:srgbClr val="E7E6E6"/>
                </a:solidFill>
                <a:latin typeface="Calibri"/>
                <a:cs typeface="Calibri"/>
              </a:rPr>
              <a:t>Söz</a:t>
            </a:r>
            <a:r>
              <a:rPr dirty="0" sz="1550" spc="85">
                <a:solidFill>
                  <a:srgbClr val="E7E6E6"/>
                </a:solidFill>
                <a:latin typeface="Calibri"/>
                <a:cs typeface="Calibri"/>
              </a:rPr>
              <a:t> </a:t>
            </a:r>
            <a:r>
              <a:rPr dirty="0" sz="1550" spc="10">
                <a:solidFill>
                  <a:srgbClr val="E7E6E6"/>
                </a:solidFill>
                <a:latin typeface="Calibri"/>
                <a:cs typeface="Calibri"/>
              </a:rPr>
              <a:t>konusu</a:t>
            </a:r>
            <a:r>
              <a:rPr dirty="0" sz="1550" spc="-65">
                <a:solidFill>
                  <a:srgbClr val="E7E6E6"/>
                </a:solidFill>
                <a:latin typeface="Calibri"/>
                <a:cs typeface="Calibri"/>
              </a:rPr>
              <a:t> </a:t>
            </a:r>
            <a:r>
              <a:rPr dirty="0" sz="1550" spc="10">
                <a:solidFill>
                  <a:srgbClr val="E7E6E6"/>
                </a:solidFill>
                <a:latin typeface="Calibri"/>
                <a:cs typeface="Calibri"/>
              </a:rPr>
              <a:t>sistem,</a:t>
            </a:r>
            <a:r>
              <a:rPr dirty="0" sz="1550" spc="25">
                <a:solidFill>
                  <a:srgbClr val="E7E6E6"/>
                </a:solidFill>
                <a:latin typeface="Calibri"/>
                <a:cs typeface="Calibri"/>
              </a:rPr>
              <a:t> </a:t>
            </a:r>
            <a:r>
              <a:rPr dirty="0" sz="1550" spc="10">
                <a:solidFill>
                  <a:srgbClr val="E7E6E6"/>
                </a:solidFill>
                <a:latin typeface="Calibri"/>
                <a:cs typeface="Calibri"/>
              </a:rPr>
              <a:t>ülkemizin</a:t>
            </a:r>
            <a:r>
              <a:rPr dirty="0" sz="1550" spc="100">
                <a:solidFill>
                  <a:srgbClr val="E7E6E6"/>
                </a:solidFill>
                <a:latin typeface="Calibri"/>
                <a:cs typeface="Calibri"/>
              </a:rPr>
              <a:t> </a:t>
            </a:r>
            <a:r>
              <a:rPr dirty="0" sz="1550" spc="10">
                <a:solidFill>
                  <a:srgbClr val="E7E6E6"/>
                </a:solidFill>
                <a:latin typeface="Calibri"/>
                <a:cs typeface="Calibri"/>
              </a:rPr>
              <a:t>önde</a:t>
            </a:r>
            <a:r>
              <a:rPr dirty="0" sz="1550" spc="-10">
                <a:solidFill>
                  <a:srgbClr val="E7E6E6"/>
                </a:solidFill>
                <a:latin typeface="Calibri"/>
                <a:cs typeface="Calibri"/>
              </a:rPr>
              <a:t> </a:t>
            </a:r>
            <a:r>
              <a:rPr dirty="0" sz="1550" spc="10">
                <a:solidFill>
                  <a:srgbClr val="E7E6E6"/>
                </a:solidFill>
                <a:latin typeface="Calibri"/>
                <a:cs typeface="Calibri"/>
              </a:rPr>
              <a:t>gelen</a:t>
            </a:r>
            <a:r>
              <a:rPr dirty="0" sz="1550" spc="100">
                <a:solidFill>
                  <a:srgbClr val="E7E6E6"/>
                </a:solidFill>
                <a:latin typeface="Calibri"/>
                <a:cs typeface="Calibri"/>
              </a:rPr>
              <a:t> </a:t>
            </a:r>
            <a:r>
              <a:rPr dirty="0" sz="1550" spc="10">
                <a:solidFill>
                  <a:srgbClr val="E7E6E6"/>
                </a:solidFill>
                <a:latin typeface="Calibri"/>
                <a:cs typeface="Calibri"/>
              </a:rPr>
              <a:t>beyaz eşya</a:t>
            </a:r>
            <a:r>
              <a:rPr dirty="0" sz="1550" spc="25">
                <a:solidFill>
                  <a:srgbClr val="E7E6E6"/>
                </a:solidFill>
                <a:latin typeface="Calibri"/>
                <a:cs typeface="Calibri"/>
              </a:rPr>
              <a:t> </a:t>
            </a:r>
            <a:r>
              <a:rPr dirty="0" sz="1550" spc="10">
                <a:solidFill>
                  <a:srgbClr val="E7E6E6"/>
                </a:solidFill>
                <a:latin typeface="Calibri"/>
                <a:cs typeface="Calibri"/>
              </a:rPr>
              <a:t>üreticileri</a:t>
            </a:r>
            <a:r>
              <a:rPr dirty="0" sz="1550" spc="60">
                <a:solidFill>
                  <a:srgbClr val="E7E6E6"/>
                </a:solidFill>
                <a:latin typeface="Calibri"/>
                <a:cs typeface="Calibri"/>
              </a:rPr>
              <a:t> </a:t>
            </a:r>
            <a:r>
              <a:rPr dirty="0" sz="1550" spc="10">
                <a:solidFill>
                  <a:srgbClr val="E7E6E6"/>
                </a:solidFill>
                <a:latin typeface="Calibri"/>
                <a:cs typeface="Calibri"/>
              </a:rPr>
              <a:t>tarafından</a:t>
            </a:r>
            <a:r>
              <a:rPr dirty="0" sz="1550" spc="-70">
                <a:solidFill>
                  <a:srgbClr val="E7E6E6"/>
                </a:solidFill>
                <a:latin typeface="Calibri"/>
                <a:cs typeface="Calibri"/>
              </a:rPr>
              <a:t> </a:t>
            </a:r>
            <a:r>
              <a:rPr dirty="0" sz="1550" spc="10">
                <a:solidFill>
                  <a:srgbClr val="E7E6E6"/>
                </a:solidFill>
                <a:latin typeface="Calibri"/>
                <a:cs typeface="Calibri"/>
              </a:rPr>
              <a:t>«menteşe»</a:t>
            </a:r>
            <a:r>
              <a:rPr dirty="0" sz="1550" spc="-40">
                <a:solidFill>
                  <a:srgbClr val="E7E6E6"/>
                </a:solidFill>
                <a:latin typeface="Calibri"/>
                <a:cs typeface="Calibri"/>
              </a:rPr>
              <a:t> </a:t>
            </a:r>
            <a:r>
              <a:rPr dirty="0" sz="1550" spc="10">
                <a:solidFill>
                  <a:srgbClr val="E7E6E6"/>
                </a:solidFill>
                <a:latin typeface="Calibri"/>
                <a:cs typeface="Calibri"/>
              </a:rPr>
              <a:t>ve</a:t>
            </a:r>
            <a:r>
              <a:rPr dirty="0" sz="1550" spc="70">
                <a:solidFill>
                  <a:srgbClr val="E7E6E6"/>
                </a:solidFill>
                <a:latin typeface="Calibri"/>
                <a:cs typeface="Calibri"/>
              </a:rPr>
              <a:t> </a:t>
            </a:r>
            <a:r>
              <a:rPr dirty="0" sz="1550" spc="-10">
                <a:solidFill>
                  <a:srgbClr val="E7E6E6"/>
                </a:solidFill>
                <a:latin typeface="Calibri"/>
                <a:cs typeface="Calibri"/>
              </a:rPr>
              <a:t>«çubuk</a:t>
            </a:r>
            <a:endParaRPr sz="1550">
              <a:latin typeface="Calibri"/>
              <a:cs typeface="Calibri"/>
            </a:endParaRPr>
          </a:p>
          <a:p>
            <a:pPr algn="ctr" marL="12700" marR="5080">
              <a:lnSpc>
                <a:spcPts val="1950"/>
              </a:lnSpc>
              <a:spcBef>
                <a:spcPts val="5"/>
              </a:spcBef>
            </a:pPr>
            <a:r>
              <a:rPr dirty="0" sz="1550" spc="20">
                <a:solidFill>
                  <a:srgbClr val="E7E6E6"/>
                </a:solidFill>
                <a:latin typeface="Calibri"/>
                <a:cs typeface="Calibri"/>
              </a:rPr>
              <a:t>rezistans»</a:t>
            </a:r>
            <a:r>
              <a:rPr dirty="0" sz="1550" spc="-125">
                <a:solidFill>
                  <a:srgbClr val="E7E6E6"/>
                </a:solidFill>
                <a:latin typeface="Calibri"/>
                <a:cs typeface="Calibri"/>
              </a:rPr>
              <a:t> </a:t>
            </a:r>
            <a:r>
              <a:rPr dirty="0" sz="1550" spc="20">
                <a:solidFill>
                  <a:srgbClr val="E7E6E6"/>
                </a:solidFill>
                <a:latin typeface="Calibri"/>
                <a:cs typeface="Calibri"/>
              </a:rPr>
              <a:t>tedariki</a:t>
            </a:r>
            <a:r>
              <a:rPr dirty="0" sz="1550" spc="65">
                <a:solidFill>
                  <a:srgbClr val="E7E6E6"/>
                </a:solidFill>
                <a:latin typeface="Calibri"/>
                <a:cs typeface="Calibri"/>
              </a:rPr>
              <a:t> </a:t>
            </a:r>
            <a:r>
              <a:rPr dirty="0" sz="1550" spc="20">
                <a:solidFill>
                  <a:srgbClr val="E7E6E6"/>
                </a:solidFill>
                <a:latin typeface="Calibri"/>
                <a:cs typeface="Calibri"/>
              </a:rPr>
              <a:t>amacıyla</a:t>
            </a:r>
            <a:r>
              <a:rPr dirty="0" sz="1550" spc="25">
                <a:solidFill>
                  <a:srgbClr val="E7E6E6"/>
                </a:solidFill>
                <a:latin typeface="Calibri"/>
                <a:cs typeface="Calibri"/>
              </a:rPr>
              <a:t> </a:t>
            </a:r>
            <a:r>
              <a:rPr dirty="0" sz="1550" spc="20">
                <a:solidFill>
                  <a:srgbClr val="E7E6E6"/>
                </a:solidFill>
                <a:latin typeface="Calibri"/>
                <a:cs typeface="Calibri"/>
              </a:rPr>
              <a:t>kullanılmaya</a:t>
            </a:r>
            <a:r>
              <a:rPr dirty="0" sz="1550" spc="-60">
                <a:solidFill>
                  <a:srgbClr val="E7E6E6"/>
                </a:solidFill>
                <a:latin typeface="Calibri"/>
                <a:cs typeface="Calibri"/>
              </a:rPr>
              <a:t> </a:t>
            </a:r>
            <a:r>
              <a:rPr dirty="0" sz="1550" spc="10">
                <a:solidFill>
                  <a:srgbClr val="E7E6E6"/>
                </a:solidFill>
                <a:latin typeface="Calibri"/>
                <a:cs typeface="Calibri"/>
              </a:rPr>
              <a:t>başlanmıştır.</a:t>
            </a:r>
            <a:r>
              <a:rPr dirty="0" sz="1550" spc="-70">
                <a:solidFill>
                  <a:srgbClr val="E7E6E6"/>
                </a:solidFill>
                <a:latin typeface="Calibri"/>
                <a:cs typeface="Calibri"/>
              </a:rPr>
              <a:t> </a:t>
            </a:r>
            <a:r>
              <a:rPr dirty="0" sz="1550" spc="20">
                <a:solidFill>
                  <a:srgbClr val="E7E6E6"/>
                </a:solidFill>
                <a:latin typeface="Calibri"/>
                <a:cs typeface="Calibri"/>
              </a:rPr>
              <a:t>Bu</a:t>
            </a:r>
            <a:r>
              <a:rPr dirty="0" sz="1550" spc="25">
                <a:solidFill>
                  <a:srgbClr val="E7E6E6"/>
                </a:solidFill>
                <a:latin typeface="Calibri"/>
                <a:cs typeface="Calibri"/>
              </a:rPr>
              <a:t> </a:t>
            </a:r>
            <a:r>
              <a:rPr dirty="0" sz="1550" spc="20">
                <a:solidFill>
                  <a:srgbClr val="E7E6E6"/>
                </a:solidFill>
                <a:latin typeface="Calibri"/>
                <a:cs typeface="Calibri"/>
              </a:rPr>
              <a:t>uygulamanın</a:t>
            </a:r>
            <a:r>
              <a:rPr dirty="0" sz="1550" spc="-65">
                <a:solidFill>
                  <a:srgbClr val="E7E6E6"/>
                </a:solidFill>
                <a:latin typeface="Calibri"/>
                <a:cs typeface="Calibri"/>
              </a:rPr>
              <a:t> </a:t>
            </a:r>
            <a:r>
              <a:rPr dirty="0" sz="1550" spc="20">
                <a:solidFill>
                  <a:srgbClr val="E7E6E6"/>
                </a:solidFill>
                <a:latin typeface="Calibri"/>
                <a:cs typeface="Calibri"/>
              </a:rPr>
              <a:t>yaygınlaşması</a:t>
            </a:r>
            <a:r>
              <a:rPr dirty="0" sz="1550" spc="-100">
                <a:solidFill>
                  <a:srgbClr val="E7E6E6"/>
                </a:solidFill>
                <a:latin typeface="Calibri"/>
                <a:cs typeface="Calibri"/>
              </a:rPr>
              <a:t> </a:t>
            </a:r>
            <a:r>
              <a:rPr dirty="0" sz="1550" spc="10">
                <a:solidFill>
                  <a:srgbClr val="E7E6E6"/>
                </a:solidFill>
                <a:latin typeface="Calibri"/>
                <a:cs typeface="Calibri"/>
              </a:rPr>
              <a:t>ile</a:t>
            </a:r>
            <a:r>
              <a:rPr dirty="0" sz="1550" spc="-15">
                <a:solidFill>
                  <a:srgbClr val="E7E6E6"/>
                </a:solidFill>
                <a:latin typeface="Calibri"/>
                <a:cs typeface="Calibri"/>
              </a:rPr>
              <a:t> </a:t>
            </a:r>
            <a:r>
              <a:rPr dirty="0" sz="1550" spc="20">
                <a:solidFill>
                  <a:srgbClr val="E7E6E6"/>
                </a:solidFill>
                <a:latin typeface="Calibri"/>
                <a:cs typeface="Calibri"/>
              </a:rPr>
              <a:t>ithalat</a:t>
            </a:r>
            <a:r>
              <a:rPr dirty="0" sz="1550" spc="-45">
                <a:solidFill>
                  <a:srgbClr val="E7E6E6"/>
                </a:solidFill>
                <a:latin typeface="Calibri"/>
                <a:cs typeface="Calibri"/>
              </a:rPr>
              <a:t> </a:t>
            </a:r>
            <a:r>
              <a:rPr dirty="0" sz="1550" spc="-10">
                <a:solidFill>
                  <a:srgbClr val="E7E6E6"/>
                </a:solidFill>
                <a:latin typeface="Calibri"/>
                <a:cs typeface="Calibri"/>
              </a:rPr>
              <a:t>yerine </a:t>
            </a:r>
            <a:r>
              <a:rPr dirty="0" sz="1550" spc="20">
                <a:solidFill>
                  <a:srgbClr val="E7E6E6"/>
                </a:solidFill>
                <a:latin typeface="Calibri"/>
                <a:cs typeface="Calibri"/>
              </a:rPr>
              <a:t>yurt</a:t>
            </a:r>
            <a:r>
              <a:rPr dirty="0" sz="1550" spc="5">
                <a:solidFill>
                  <a:srgbClr val="E7E6E6"/>
                </a:solidFill>
                <a:latin typeface="Calibri"/>
                <a:cs typeface="Calibri"/>
              </a:rPr>
              <a:t> </a:t>
            </a:r>
            <a:r>
              <a:rPr dirty="0" sz="1550" spc="20">
                <a:solidFill>
                  <a:srgbClr val="E7E6E6"/>
                </a:solidFill>
                <a:latin typeface="Calibri"/>
                <a:cs typeface="Calibri"/>
              </a:rPr>
              <a:t>içinde</a:t>
            </a:r>
            <a:r>
              <a:rPr dirty="0" sz="1550" spc="40">
                <a:solidFill>
                  <a:srgbClr val="E7E6E6"/>
                </a:solidFill>
                <a:latin typeface="Calibri"/>
                <a:cs typeface="Calibri"/>
              </a:rPr>
              <a:t> </a:t>
            </a:r>
            <a:r>
              <a:rPr dirty="0" sz="1550" spc="20">
                <a:solidFill>
                  <a:srgbClr val="E7E6E6"/>
                </a:solidFill>
                <a:latin typeface="Calibri"/>
                <a:cs typeface="Calibri"/>
              </a:rPr>
              <a:t>belge</a:t>
            </a:r>
            <a:r>
              <a:rPr dirty="0" sz="1550" spc="35">
                <a:solidFill>
                  <a:srgbClr val="E7E6E6"/>
                </a:solidFill>
                <a:latin typeface="Calibri"/>
                <a:cs typeface="Calibri"/>
              </a:rPr>
              <a:t> </a:t>
            </a:r>
            <a:r>
              <a:rPr dirty="0" sz="1550" spc="20">
                <a:solidFill>
                  <a:srgbClr val="E7E6E6"/>
                </a:solidFill>
                <a:latin typeface="Calibri"/>
                <a:cs typeface="Calibri"/>
              </a:rPr>
              <a:t>sahibi</a:t>
            </a:r>
            <a:r>
              <a:rPr dirty="0" sz="1550" spc="-45">
                <a:solidFill>
                  <a:srgbClr val="E7E6E6"/>
                </a:solidFill>
                <a:latin typeface="Calibri"/>
                <a:cs typeface="Calibri"/>
              </a:rPr>
              <a:t> </a:t>
            </a:r>
            <a:r>
              <a:rPr dirty="0" sz="1550" spc="20">
                <a:solidFill>
                  <a:srgbClr val="E7E6E6"/>
                </a:solidFill>
                <a:latin typeface="Calibri"/>
                <a:cs typeface="Calibri"/>
              </a:rPr>
              <a:t>üretici</a:t>
            </a:r>
            <a:r>
              <a:rPr dirty="0" sz="1550" spc="30">
                <a:solidFill>
                  <a:srgbClr val="E7E6E6"/>
                </a:solidFill>
                <a:latin typeface="Calibri"/>
                <a:cs typeface="Calibri"/>
              </a:rPr>
              <a:t> </a:t>
            </a:r>
            <a:r>
              <a:rPr dirty="0" sz="1550" spc="20">
                <a:solidFill>
                  <a:srgbClr val="E7E6E6"/>
                </a:solidFill>
                <a:latin typeface="Calibri"/>
                <a:cs typeface="Calibri"/>
              </a:rPr>
              <a:t>firmalardan</a:t>
            </a:r>
            <a:r>
              <a:rPr dirty="0" sz="1550" spc="-90">
                <a:solidFill>
                  <a:srgbClr val="E7E6E6"/>
                </a:solidFill>
                <a:latin typeface="Calibri"/>
                <a:cs typeface="Calibri"/>
              </a:rPr>
              <a:t> </a:t>
            </a:r>
            <a:r>
              <a:rPr dirty="0" sz="1550" spc="20">
                <a:solidFill>
                  <a:srgbClr val="E7E6E6"/>
                </a:solidFill>
                <a:latin typeface="Calibri"/>
                <a:cs typeface="Calibri"/>
              </a:rPr>
              <a:t>alımın</a:t>
            </a:r>
            <a:r>
              <a:rPr dirty="0" sz="1550" spc="-90">
                <a:solidFill>
                  <a:srgbClr val="E7E6E6"/>
                </a:solidFill>
                <a:latin typeface="Calibri"/>
                <a:cs typeface="Calibri"/>
              </a:rPr>
              <a:t> </a:t>
            </a:r>
            <a:r>
              <a:rPr dirty="0" sz="1550" spc="20">
                <a:solidFill>
                  <a:srgbClr val="E7E6E6"/>
                </a:solidFill>
                <a:latin typeface="Calibri"/>
                <a:cs typeface="Calibri"/>
              </a:rPr>
              <a:t>artması</a:t>
            </a:r>
            <a:r>
              <a:rPr dirty="0" sz="1550" spc="-45">
                <a:solidFill>
                  <a:srgbClr val="E7E6E6"/>
                </a:solidFill>
                <a:latin typeface="Calibri"/>
                <a:cs typeface="Calibri"/>
              </a:rPr>
              <a:t> </a:t>
            </a:r>
            <a:r>
              <a:rPr dirty="0" sz="1550" spc="-10">
                <a:solidFill>
                  <a:srgbClr val="E7E6E6"/>
                </a:solidFill>
                <a:latin typeface="Calibri"/>
                <a:cs typeface="Calibri"/>
              </a:rPr>
              <a:t>öngörülmektedir.</a:t>
            </a:r>
            <a:endParaRPr sz="155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288708" rIns="0" bIns="0" rtlCol="0" vert="horz">
            <a:spAutoFit/>
          </a:bodyPr>
          <a:lstStyle/>
          <a:p>
            <a:pPr marL="1431925">
              <a:lnSpc>
                <a:spcPct val="100000"/>
              </a:lnSpc>
              <a:spcBef>
                <a:spcPts val="125"/>
              </a:spcBef>
            </a:pPr>
            <a:r>
              <a:rPr dirty="0" spc="-180"/>
              <a:t>DAHİLDE</a:t>
            </a:r>
            <a:r>
              <a:rPr dirty="0" spc="75"/>
              <a:t> </a:t>
            </a:r>
            <a:r>
              <a:rPr dirty="0" spc="-250"/>
              <a:t>İŞLEME</a:t>
            </a:r>
            <a:r>
              <a:rPr dirty="0" spc="15"/>
              <a:t> </a:t>
            </a:r>
            <a:r>
              <a:rPr dirty="0" spc="-260"/>
              <a:t>REJİMİ</a:t>
            </a:r>
            <a:r>
              <a:rPr dirty="0" spc="80"/>
              <a:t> </a:t>
            </a:r>
            <a:r>
              <a:rPr dirty="0" spc="-175"/>
              <a:t>NEDİR?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4884292" y="2150745"/>
            <a:ext cx="5538470" cy="683260"/>
            <a:chOff x="4884292" y="2150745"/>
            <a:chExt cx="5538470" cy="683260"/>
          </a:xfrm>
        </p:grpSpPr>
        <p:sp>
          <p:nvSpPr>
            <p:cNvPr id="4" name="object 4"/>
            <p:cNvSpPr/>
            <p:nvPr/>
          </p:nvSpPr>
          <p:spPr>
            <a:xfrm>
              <a:off x="4887467" y="2153920"/>
              <a:ext cx="5532120" cy="676910"/>
            </a:xfrm>
            <a:custGeom>
              <a:avLst/>
              <a:gdLst/>
              <a:ahLst/>
              <a:cxnLst/>
              <a:rect l="l" t="t" r="r" b="b"/>
              <a:pathLst>
                <a:path w="5532120" h="676910">
                  <a:moveTo>
                    <a:pt x="5419344" y="0"/>
                  </a:moveTo>
                  <a:lnTo>
                    <a:pt x="0" y="0"/>
                  </a:lnTo>
                  <a:lnTo>
                    <a:pt x="0" y="676909"/>
                  </a:lnTo>
                  <a:lnTo>
                    <a:pt x="5419344" y="676909"/>
                  </a:lnTo>
                  <a:lnTo>
                    <a:pt x="5463218" y="668037"/>
                  </a:lnTo>
                  <a:lnTo>
                    <a:pt x="5499068" y="643842"/>
                  </a:lnTo>
                  <a:lnTo>
                    <a:pt x="5523249" y="607954"/>
                  </a:lnTo>
                  <a:lnTo>
                    <a:pt x="5532120" y="564006"/>
                  </a:lnTo>
                  <a:lnTo>
                    <a:pt x="5532120" y="112775"/>
                  </a:lnTo>
                  <a:lnTo>
                    <a:pt x="5523249" y="68901"/>
                  </a:lnTo>
                  <a:lnTo>
                    <a:pt x="5499068" y="33051"/>
                  </a:lnTo>
                  <a:lnTo>
                    <a:pt x="5463218" y="8870"/>
                  </a:lnTo>
                  <a:lnTo>
                    <a:pt x="5419344" y="0"/>
                  </a:lnTo>
                  <a:close/>
                </a:path>
              </a:pathLst>
            </a:custGeom>
            <a:solidFill>
              <a:srgbClr val="FFFFFF">
                <a:alpha val="90194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/>
            <p:cNvSpPr/>
            <p:nvPr/>
          </p:nvSpPr>
          <p:spPr>
            <a:xfrm>
              <a:off x="4887467" y="2153920"/>
              <a:ext cx="5532120" cy="676910"/>
            </a:xfrm>
            <a:custGeom>
              <a:avLst/>
              <a:gdLst/>
              <a:ahLst/>
              <a:cxnLst/>
              <a:rect l="l" t="t" r="r" b="b"/>
              <a:pathLst>
                <a:path w="5532120" h="676910">
                  <a:moveTo>
                    <a:pt x="5532120" y="112775"/>
                  </a:moveTo>
                  <a:lnTo>
                    <a:pt x="5532120" y="564006"/>
                  </a:lnTo>
                  <a:lnTo>
                    <a:pt x="5523249" y="607954"/>
                  </a:lnTo>
                  <a:lnTo>
                    <a:pt x="5499068" y="643842"/>
                  </a:lnTo>
                  <a:lnTo>
                    <a:pt x="5463218" y="668037"/>
                  </a:lnTo>
                  <a:lnTo>
                    <a:pt x="5419344" y="676909"/>
                  </a:lnTo>
                  <a:lnTo>
                    <a:pt x="0" y="676909"/>
                  </a:lnTo>
                  <a:lnTo>
                    <a:pt x="0" y="0"/>
                  </a:lnTo>
                  <a:lnTo>
                    <a:pt x="5419344" y="0"/>
                  </a:lnTo>
                  <a:lnTo>
                    <a:pt x="5463218" y="8870"/>
                  </a:lnTo>
                  <a:lnTo>
                    <a:pt x="5499068" y="33051"/>
                  </a:lnTo>
                  <a:lnTo>
                    <a:pt x="5523249" y="68901"/>
                  </a:lnTo>
                  <a:lnTo>
                    <a:pt x="5532120" y="112775"/>
                  </a:lnTo>
                  <a:close/>
                </a:path>
              </a:pathLst>
            </a:custGeom>
            <a:ln w="6350">
              <a:solidFill>
                <a:srgbClr val="1F3863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6" name="object 6"/>
          <p:cNvSpPr txBox="1"/>
          <p:nvPr/>
        </p:nvSpPr>
        <p:spPr>
          <a:xfrm>
            <a:off x="4890642" y="2192210"/>
            <a:ext cx="5460365" cy="547370"/>
          </a:xfrm>
          <a:prstGeom prst="rect">
            <a:avLst/>
          </a:prstGeom>
        </p:spPr>
        <p:txBody>
          <a:bodyPr wrap="square" lIns="0" tIns="43180" rIns="0" bIns="0" rtlCol="0" vert="horz">
            <a:spAutoFit/>
          </a:bodyPr>
          <a:lstStyle/>
          <a:p>
            <a:pPr marL="417830" marR="429895" indent="-173990">
              <a:lnSpc>
                <a:spcPts val="1950"/>
              </a:lnSpc>
              <a:spcBef>
                <a:spcPts val="340"/>
              </a:spcBef>
              <a:buChar char="•"/>
              <a:tabLst>
                <a:tab pos="417830" algn="l"/>
              </a:tabLst>
            </a:pPr>
            <a:r>
              <a:rPr dirty="0" sz="1800">
                <a:solidFill>
                  <a:srgbClr val="1F3863"/>
                </a:solidFill>
                <a:latin typeface="Calibri"/>
                <a:cs typeface="Calibri"/>
              </a:rPr>
              <a:t>İşleme</a:t>
            </a:r>
            <a:r>
              <a:rPr dirty="0" sz="1800" spc="-75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1F3863"/>
                </a:solidFill>
                <a:latin typeface="Calibri"/>
                <a:cs typeface="Calibri"/>
              </a:rPr>
              <a:t>faaliyetleri</a:t>
            </a:r>
            <a:r>
              <a:rPr dirty="0" sz="1800" spc="-9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1F3863"/>
                </a:solidFill>
                <a:latin typeface="Calibri"/>
                <a:cs typeface="Calibri"/>
              </a:rPr>
              <a:t>sonucunda</a:t>
            </a:r>
            <a:r>
              <a:rPr dirty="0" sz="1800" spc="-45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1F3863"/>
                </a:solidFill>
                <a:latin typeface="Calibri"/>
                <a:cs typeface="Calibri"/>
              </a:rPr>
              <a:t>elde</a:t>
            </a:r>
            <a:r>
              <a:rPr dirty="0" sz="1800" spc="-75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1F3863"/>
                </a:solidFill>
                <a:latin typeface="Calibri"/>
                <a:cs typeface="Calibri"/>
              </a:rPr>
              <a:t>edilen</a:t>
            </a:r>
            <a:r>
              <a:rPr dirty="0" sz="1800" spc="-55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1F3863"/>
                </a:solidFill>
                <a:latin typeface="Calibri"/>
                <a:cs typeface="Calibri"/>
              </a:rPr>
              <a:t>asıl</a:t>
            </a:r>
            <a:r>
              <a:rPr dirty="0" sz="1800" spc="-85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1800" spc="-20">
                <a:solidFill>
                  <a:srgbClr val="1F3863"/>
                </a:solidFill>
                <a:latin typeface="Calibri"/>
                <a:cs typeface="Calibri"/>
              </a:rPr>
              <a:t>veya </a:t>
            </a:r>
            <a:r>
              <a:rPr dirty="0" sz="1800">
                <a:solidFill>
                  <a:srgbClr val="1F3863"/>
                </a:solidFill>
                <a:latin typeface="Calibri"/>
                <a:cs typeface="Calibri"/>
              </a:rPr>
              <a:t>ikincil</a:t>
            </a:r>
            <a:r>
              <a:rPr dirty="0" sz="1800" spc="-45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1F3863"/>
                </a:solidFill>
                <a:latin typeface="Calibri"/>
                <a:cs typeface="Calibri"/>
              </a:rPr>
              <a:t>işlem</a:t>
            </a:r>
            <a:r>
              <a:rPr dirty="0" sz="1800" spc="-55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1F3863"/>
                </a:solidFill>
                <a:latin typeface="Calibri"/>
                <a:cs typeface="Calibri"/>
              </a:rPr>
              <a:t>görmüş</a:t>
            </a:r>
            <a:r>
              <a:rPr dirty="0" sz="1800" spc="-45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1800" spc="-10">
                <a:solidFill>
                  <a:srgbClr val="1F3863"/>
                </a:solidFill>
                <a:latin typeface="Calibri"/>
                <a:cs typeface="Calibri"/>
              </a:rPr>
              <a:t>üründür.</a:t>
            </a:r>
            <a:endParaRPr sz="1800">
              <a:latin typeface="Calibri"/>
              <a:cs typeface="Calibri"/>
            </a:endParaRPr>
          </a:p>
        </p:txBody>
      </p:sp>
      <p:pic>
        <p:nvPicPr>
          <p:cNvPr id="7" name="object 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746504" y="2039111"/>
            <a:ext cx="3159251" cy="891539"/>
          </a:xfrm>
          <a:prstGeom prst="rect">
            <a:avLst/>
          </a:prstGeom>
        </p:spPr>
      </p:pic>
      <p:sp>
        <p:nvSpPr>
          <p:cNvPr id="8" name="object 8"/>
          <p:cNvSpPr txBox="1"/>
          <p:nvPr/>
        </p:nvSpPr>
        <p:spPr>
          <a:xfrm>
            <a:off x="2501645" y="2330640"/>
            <a:ext cx="1654175" cy="267335"/>
          </a:xfrm>
          <a:prstGeom prst="rect">
            <a:avLst/>
          </a:prstGeom>
        </p:spPr>
        <p:txBody>
          <a:bodyPr wrap="square" lIns="0" tIns="1714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dirty="0" sz="1550" b="1">
                <a:solidFill>
                  <a:srgbClr val="FFFFFF"/>
                </a:solidFill>
                <a:latin typeface="Calibri"/>
                <a:cs typeface="Calibri"/>
              </a:rPr>
              <a:t>İşlem</a:t>
            </a:r>
            <a:r>
              <a:rPr dirty="0" sz="1550" spc="204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550" b="1">
                <a:solidFill>
                  <a:srgbClr val="FFFFFF"/>
                </a:solidFill>
                <a:latin typeface="Calibri"/>
                <a:cs typeface="Calibri"/>
              </a:rPr>
              <a:t>Görmüş</a:t>
            </a:r>
            <a:r>
              <a:rPr dirty="0" sz="1550" spc="30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550" spc="-20" b="1">
                <a:solidFill>
                  <a:srgbClr val="FFFFFF"/>
                </a:solidFill>
                <a:latin typeface="Calibri"/>
                <a:cs typeface="Calibri"/>
              </a:rPr>
              <a:t>Ürün</a:t>
            </a:r>
            <a:endParaRPr sz="1550">
              <a:latin typeface="Calibri"/>
              <a:cs typeface="Calibri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4884292" y="3047110"/>
            <a:ext cx="5538470" cy="692785"/>
            <a:chOff x="4884292" y="3047110"/>
            <a:chExt cx="5538470" cy="692785"/>
          </a:xfrm>
        </p:grpSpPr>
        <p:sp>
          <p:nvSpPr>
            <p:cNvPr id="10" name="object 10"/>
            <p:cNvSpPr/>
            <p:nvPr/>
          </p:nvSpPr>
          <p:spPr>
            <a:xfrm>
              <a:off x="4887467" y="3050285"/>
              <a:ext cx="5532120" cy="686435"/>
            </a:xfrm>
            <a:custGeom>
              <a:avLst/>
              <a:gdLst/>
              <a:ahLst/>
              <a:cxnLst/>
              <a:rect l="l" t="t" r="r" b="b"/>
              <a:pathLst>
                <a:path w="5532120" h="686435">
                  <a:moveTo>
                    <a:pt x="5417820" y="0"/>
                  </a:moveTo>
                  <a:lnTo>
                    <a:pt x="0" y="0"/>
                  </a:lnTo>
                  <a:lnTo>
                    <a:pt x="0" y="685926"/>
                  </a:lnTo>
                  <a:lnTo>
                    <a:pt x="5417820" y="685926"/>
                  </a:lnTo>
                  <a:lnTo>
                    <a:pt x="5462307" y="676943"/>
                  </a:lnTo>
                  <a:lnTo>
                    <a:pt x="5498639" y="652446"/>
                  </a:lnTo>
                  <a:lnTo>
                    <a:pt x="5523136" y="616114"/>
                  </a:lnTo>
                  <a:lnTo>
                    <a:pt x="5532120" y="571626"/>
                  </a:lnTo>
                  <a:lnTo>
                    <a:pt x="5532120" y="114300"/>
                  </a:lnTo>
                  <a:lnTo>
                    <a:pt x="5523136" y="69812"/>
                  </a:lnTo>
                  <a:lnTo>
                    <a:pt x="5498639" y="33480"/>
                  </a:lnTo>
                  <a:lnTo>
                    <a:pt x="5462307" y="8983"/>
                  </a:lnTo>
                  <a:lnTo>
                    <a:pt x="5417820" y="0"/>
                  </a:lnTo>
                  <a:close/>
                </a:path>
              </a:pathLst>
            </a:custGeom>
            <a:solidFill>
              <a:srgbClr val="FFFFFF">
                <a:alpha val="90194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" name="object 11"/>
            <p:cNvSpPr/>
            <p:nvPr/>
          </p:nvSpPr>
          <p:spPr>
            <a:xfrm>
              <a:off x="4887467" y="3050285"/>
              <a:ext cx="5532120" cy="686435"/>
            </a:xfrm>
            <a:custGeom>
              <a:avLst/>
              <a:gdLst/>
              <a:ahLst/>
              <a:cxnLst/>
              <a:rect l="l" t="t" r="r" b="b"/>
              <a:pathLst>
                <a:path w="5532120" h="686435">
                  <a:moveTo>
                    <a:pt x="5532120" y="114300"/>
                  </a:moveTo>
                  <a:lnTo>
                    <a:pt x="5532120" y="571626"/>
                  </a:lnTo>
                  <a:lnTo>
                    <a:pt x="5523136" y="616114"/>
                  </a:lnTo>
                  <a:lnTo>
                    <a:pt x="5498639" y="652446"/>
                  </a:lnTo>
                  <a:lnTo>
                    <a:pt x="5462307" y="676943"/>
                  </a:lnTo>
                  <a:lnTo>
                    <a:pt x="5417820" y="685926"/>
                  </a:lnTo>
                  <a:lnTo>
                    <a:pt x="0" y="685926"/>
                  </a:lnTo>
                  <a:lnTo>
                    <a:pt x="0" y="0"/>
                  </a:lnTo>
                  <a:lnTo>
                    <a:pt x="5417820" y="0"/>
                  </a:lnTo>
                  <a:lnTo>
                    <a:pt x="5462307" y="8983"/>
                  </a:lnTo>
                  <a:lnTo>
                    <a:pt x="5498639" y="33480"/>
                  </a:lnTo>
                  <a:lnTo>
                    <a:pt x="5523136" y="69812"/>
                  </a:lnTo>
                  <a:lnTo>
                    <a:pt x="5532120" y="114300"/>
                  </a:lnTo>
                  <a:close/>
                </a:path>
              </a:pathLst>
            </a:custGeom>
            <a:ln w="6350">
              <a:solidFill>
                <a:srgbClr val="1F3863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2" name="object 12"/>
          <p:cNvSpPr txBox="1"/>
          <p:nvPr/>
        </p:nvSpPr>
        <p:spPr>
          <a:xfrm>
            <a:off x="4890642" y="3216084"/>
            <a:ext cx="5459730" cy="3003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418465" indent="-173990">
              <a:lnSpc>
                <a:spcPct val="100000"/>
              </a:lnSpc>
              <a:spcBef>
                <a:spcPts val="100"/>
              </a:spcBef>
              <a:buChar char="•"/>
              <a:tabLst>
                <a:tab pos="418465" algn="l"/>
              </a:tabLst>
            </a:pPr>
            <a:r>
              <a:rPr dirty="0" sz="1800">
                <a:solidFill>
                  <a:srgbClr val="1F3863"/>
                </a:solidFill>
                <a:latin typeface="Calibri"/>
                <a:cs typeface="Calibri"/>
              </a:rPr>
              <a:t>İşlem</a:t>
            </a:r>
            <a:r>
              <a:rPr dirty="0" sz="1800" spc="-2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1F3863"/>
                </a:solidFill>
                <a:latin typeface="Calibri"/>
                <a:cs typeface="Calibri"/>
              </a:rPr>
              <a:t>görmemiş</a:t>
            </a:r>
            <a:r>
              <a:rPr dirty="0" sz="1800" spc="-7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1F3863"/>
                </a:solidFill>
                <a:latin typeface="Calibri"/>
                <a:cs typeface="Calibri"/>
              </a:rPr>
              <a:t>ithal</a:t>
            </a:r>
            <a:r>
              <a:rPr dirty="0" sz="1800" spc="-5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1800" spc="-10">
                <a:solidFill>
                  <a:srgbClr val="1F3863"/>
                </a:solidFill>
                <a:latin typeface="Calibri"/>
                <a:cs typeface="Calibri"/>
              </a:rPr>
              <a:t>eşyasıdır.</a:t>
            </a:r>
            <a:endParaRPr sz="1800">
              <a:latin typeface="Calibri"/>
              <a:cs typeface="Calibri"/>
            </a:endParaRPr>
          </a:p>
        </p:txBody>
      </p:sp>
      <p:pic>
        <p:nvPicPr>
          <p:cNvPr id="13" name="object 1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746504" y="2935223"/>
            <a:ext cx="3159251" cy="891539"/>
          </a:xfrm>
          <a:prstGeom prst="rect">
            <a:avLst/>
          </a:prstGeom>
        </p:spPr>
      </p:pic>
      <p:sp>
        <p:nvSpPr>
          <p:cNvPr id="14" name="object 14"/>
          <p:cNvSpPr txBox="1"/>
          <p:nvPr/>
        </p:nvSpPr>
        <p:spPr>
          <a:xfrm>
            <a:off x="2593339" y="3229927"/>
            <a:ext cx="1467485" cy="267335"/>
          </a:xfrm>
          <a:prstGeom prst="rect">
            <a:avLst/>
          </a:prstGeom>
        </p:spPr>
        <p:txBody>
          <a:bodyPr wrap="square" lIns="0" tIns="1714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dirty="0" sz="1550" b="1">
                <a:solidFill>
                  <a:srgbClr val="FFFFFF"/>
                </a:solidFill>
                <a:latin typeface="Calibri"/>
                <a:cs typeface="Calibri"/>
              </a:rPr>
              <a:t>Değişmemiş</a:t>
            </a:r>
            <a:r>
              <a:rPr dirty="0" sz="1550" spc="245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550" spc="-20" b="1">
                <a:solidFill>
                  <a:srgbClr val="FFFFFF"/>
                </a:solidFill>
                <a:latin typeface="Calibri"/>
                <a:cs typeface="Calibri"/>
              </a:rPr>
              <a:t>Eşya</a:t>
            </a:r>
            <a:endParaRPr sz="1550">
              <a:latin typeface="Calibri"/>
              <a:cs typeface="Calibri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4884292" y="3916045"/>
            <a:ext cx="5538470" cy="747395"/>
            <a:chOff x="4884292" y="3916045"/>
            <a:chExt cx="5538470" cy="747395"/>
          </a:xfrm>
        </p:grpSpPr>
        <p:sp>
          <p:nvSpPr>
            <p:cNvPr id="16" name="object 16"/>
            <p:cNvSpPr/>
            <p:nvPr/>
          </p:nvSpPr>
          <p:spPr>
            <a:xfrm>
              <a:off x="4887467" y="3919220"/>
              <a:ext cx="5532120" cy="741045"/>
            </a:xfrm>
            <a:custGeom>
              <a:avLst/>
              <a:gdLst/>
              <a:ahLst/>
              <a:cxnLst/>
              <a:rect l="l" t="t" r="r" b="b"/>
              <a:pathLst>
                <a:path w="5532120" h="741045">
                  <a:moveTo>
                    <a:pt x="5408676" y="0"/>
                  </a:moveTo>
                  <a:lnTo>
                    <a:pt x="0" y="0"/>
                  </a:lnTo>
                  <a:lnTo>
                    <a:pt x="0" y="740790"/>
                  </a:lnTo>
                  <a:lnTo>
                    <a:pt x="5408676" y="740790"/>
                  </a:lnTo>
                  <a:lnTo>
                    <a:pt x="5456735" y="731093"/>
                  </a:lnTo>
                  <a:lnTo>
                    <a:pt x="5495972" y="704643"/>
                  </a:lnTo>
                  <a:lnTo>
                    <a:pt x="5522422" y="665406"/>
                  </a:lnTo>
                  <a:lnTo>
                    <a:pt x="5532120" y="617346"/>
                  </a:lnTo>
                  <a:lnTo>
                    <a:pt x="5532120" y="123443"/>
                  </a:lnTo>
                  <a:lnTo>
                    <a:pt x="5522422" y="75384"/>
                  </a:lnTo>
                  <a:lnTo>
                    <a:pt x="5495972" y="36147"/>
                  </a:lnTo>
                  <a:lnTo>
                    <a:pt x="5456735" y="9697"/>
                  </a:lnTo>
                  <a:lnTo>
                    <a:pt x="5408676" y="0"/>
                  </a:lnTo>
                  <a:close/>
                </a:path>
              </a:pathLst>
            </a:custGeom>
            <a:solidFill>
              <a:srgbClr val="FFFFFF">
                <a:alpha val="90194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7" name="object 17"/>
            <p:cNvSpPr/>
            <p:nvPr/>
          </p:nvSpPr>
          <p:spPr>
            <a:xfrm>
              <a:off x="4887467" y="3919220"/>
              <a:ext cx="5532120" cy="741045"/>
            </a:xfrm>
            <a:custGeom>
              <a:avLst/>
              <a:gdLst/>
              <a:ahLst/>
              <a:cxnLst/>
              <a:rect l="l" t="t" r="r" b="b"/>
              <a:pathLst>
                <a:path w="5532120" h="741045">
                  <a:moveTo>
                    <a:pt x="5532120" y="123443"/>
                  </a:moveTo>
                  <a:lnTo>
                    <a:pt x="5532120" y="617346"/>
                  </a:lnTo>
                  <a:lnTo>
                    <a:pt x="5522422" y="665406"/>
                  </a:lnTo>
                  <a:lnTo>
                    <a:pt x="5495972" y="704643"/>
                  </a:lnTo>
                  <a:lnTo>
                    <a:pt x="5456735" y="731093"/>
                  </a:lnTo>
                  <a:lnTo>
                    <a:pt x="5408676" y="740790"/>
                  </a:lnTo>
                  <a:lnTo>
                    <a:pt x="0" y="740790"/>
                  </a:lnTo>
                  <a:lnTo>
                    <a:pt x="0" y="0"/>
                  </a:lnTo>
                  <a:lnTo>
                    <a:pt x="5408676" y="0"/>
                  </a:lnTo>
                  <a:lnTo>
                    <a:pt x="5456735" y="9697"/>
                  </a:lnTo>
                  <a:lnTo>
                    <a:pt x="5495972" y="36147"/>
                  </a:lnTo>
                  <a:lnTo>
                    <a:pt x="5522422" y="75384"/>
                  </a:lnTo>
                  <a:lnTo>
                    <a:pt x="5532120" y="123443"/>
                  </a:lnTo>
                  <a:close/>
                </a:path>
              </a:pathLst>
            </a:custGeom>
            <a:ln w="6350">
              <a:solidFill>
                <a:srgbClr val="1F3863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8" name="object 18"/>
          <p:cNvSpPr txBox="1"/>
          <p:nvPr/>
        </p:nvSpPr>
        <p:spPr>
          <a:xfrm>
            <a:off x="5122417" y="4016057"/>
            <a:ext cx="4516120" cy="496570"/>
          </a:xfrm>
          <a:prstGeom prst="rect">
            <a:avLst/>
          </a:prstGeom>
        </p:spPr>
        <p:txBody>
          <a:bodyPr wrap="square" lIns="0" tIns="31115" rIns="0" bIns="0" rtlCol="0" vert="horz">
            <a:spAutoFit/>
          </a:bodyPr>
          <a:lstStyle/>
          <a:p>
            <a:pPr marL="186055" marR="5080" indent="-173990">
              <a:lnSpc>
                <a:spcPts val="1800"/>
              </a:lnSpc>
              <a:spcBef>
                <a:spcPts val="245"/>
              </a:spcBef>
              <a:buChar char="•"/>
              <a:tabLst>
                <a:tab pos="186055" algn="l"/>
              </a:tabLst>
            </a:pPr>
            <a:r>
              <a:rPr dirty="0" sz="1550" spc="20">
                <a:solidFill>
                  <a:srgbClr val="1F3863"/>
                </a:solidFill>
                <a:latin typeface="Calibri"/>
                <a:cs typeface="Calibri"/>
              </a:rPr>
              <a:t>İthalat</a:t>
            </a:r>
            <a:r>
              <a:rPr dirty="0" sz="1550" spc="-65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1550" spc="20">
                <a:solidFill>
                  <a:srgbClr val="1F3863"/>
                </a:solidFill>
                <a:latin typeface="Calibri"/>
                <a:cs typeface="Calibri"/>
              </a:rPr>
              <a:t>Rejimi</a:t>
            </a:r>
            <a:r>
              <a:rPr dirty="0" sz="1550" spc="4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1550" spc="20">
                <a:solidFill>
                  <a:srgbClr val="1F3863"/>
                </a:solidFill>
                <a:latin typeface="Calibri"/>
                <a:cs typeface="Calibri"/>
              </a:rPr>
              <a:t>Kararının</a:t>
            </a:r>
            <a:r>
              <a:rPr dirty="0" sz="1550" spc="-85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1550" spc="20">
                <a:solidFill>
                  <a:srgbClr val="1F3863"/>
                </a:solidFill>
                <a:latin typeface="Calibri"/>
                <a:cs typeface="Calibri"/>
              </a:rPr>
              <a:t>4</a:t>
            </a:r>
            <a:r>
              <a:rPr dirty="0" sz="1550" spc="11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1550" spc="20">
                <a:solidFill>
                  <a:srgbClr val="1F3863"/>
                </a:solidFill>
                <a:latin typeface="Calibri"/>
                <a:cs typeface="Calibri"/>
              </a:rPr>
              <a:t>üncü</a:t>
            </a:r>
            <a:r>
              <a:rPr dirty="0" sz="155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1550" spc="20">
                <a:solidFill>
                  <a:srgbClr val="1F3863"/>
                </a:solidFill>
                <a:latin typeface="Calibri"/>
                <a:cs typeface="Calibri"/>
              </a:rPr>
              <a:t>maddesinde</a:t>
            </a:r>
            <a:r>
              <a:rPr dirty="0" sz="1550" spc="-114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1550" spc="-10">
                <a:solidFill>
                  <a:srgbClr val="1F3863"/>
                </a:solidFill>
                <a:latin typeface="Calibri"/>
                <a:cs typeface="Calibri"/>
              </a:rPr>
              <a:t>belirtilen </a:t>
            </a:r>
            <a:r>
              <a:rPr dirty="0" sz="1550">
                <a:solidFill>
                  <a:srgbClr val="1F3863"/>
                </a:solidFill>
                <a:latin typeface="Calibri"/>
                <a:cs typeface="Calibri"/>
              </a:rPr>
              <a:t>mevzuat</a:t>
            </a:r>
            <a:r>
              <a:rPr dirty="0" sz="1550" spc="8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1550">
                <a:solidFill>
                  <a:srgbClr val="1F3863"/>
                </a:solidFill>
                <a:latin typeface="Calibri"/>
                <a:cs typeface="Calibri"/>
              </a:rPr>
              <a:t>çerçevesinde</a:t>
            </a:r>
            <a:r>
              <a:rPr dirty="0" sz="1550" spc="135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1550">
                <a:solidFill>
                  <a:srgbClr val="1F3863"/>
                </a:solidFill>
                <a:latin typeface="Calibri"/>
                <a:cs typeface="Calibri"/>
              </a:rPr>
              <a:t>alınan</a:t>
            </a:r>
            <a:r>
              <a:rPr dirty="0" sz="1550" spc="17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1550">
                <a:solidFill>
                  <a:srgbClr val="1F3863"/>
                </a:solidFill>
                <a:latin typeface="Calibri"/>
                <a:cs typeface="Calibri"/>
              </a:rPr>
              <a:t>önlemleri</a:t>
            </a:r>
            <a:r>
              <a:rPr dirty="0" sz="1550" spc="114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1550">
                <a:solidFill>
                  <a:srgbClr val="1F3863"/>
                </a:solidFill>
                <a:latin typeface="Calibri"/>
                <a:cs typeface="Calibri"/>
              </a:rPr>
              <a:t>ifade</a:t>
            </a:r>
            <a:r>
              <a:rPr dirty="0" sz="1550" spc="135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1550" spc="-10">
                <a:solidFill>
                  <a:srgbClr val="1F3863"/>
                </a:solidFill>
                <a:latin typeface="Calibri"/>
                <a:cs typeface="Calibri"/>
              </a:rPr>
              <a:t>eder.</a:t>
            </a:r>
            <a:endParaRPr sz="1550">
              <a:latin typeface="Calibri"/>
              <a:cs typeface="Calibri"/>
            </a:endParaRPr>
          </a:p>
        </p:txBody>
      </p:sp>
      <p:pic>
        <p:nvPicPr>
          <p:cNvPr id="19" name="object 19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746504" y="3831335"/>
            <a:ext cx="3159251" cy="891539"/>
          </a:xfrm>
          <a:prstGeom prst="rect">
            <a:avLst/>
          </a:prstGeom>
        </p:spPr>
      </p:pic>
      <p:sp>
        <p:nvSpPr>
          <p:cNvPr id="20" name="object 20"/>
          <p:cNvSpPr txBox="1"/>
          <p:nvPr/>
        </p:nvSpPr>
        <p:spPr>
          <a:xfrm>
            <a:off x="2190750" y="4127944"/>
            <a:ext cx="2275840" cy="267335"/>
          </a:xfrm>
          <a:prstGeom prst="rect">
            <a:avLst/>
          </a:prstGeom>
        </p:spPr>
        <p:txBody>
          <a:bodyPr wrap="square" lIns="0" tIns="1714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dirty="0" sz="1550" b="1">
                <a:solidFill>
                  <a:srgbClr val="FFFFFF"/>
                </a:solidFill>
                <a:latin typeface="Calibri"/>
                <a:cs typeface="Calibri"/>
              </a:rPr>
              <a:t>Ticaret</a:t>
            </a:r>
            <a:r>
              <a:rPr dirty="0" sz="1550" spc="125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550" b="1">
                <a:solidFill>
                  <a:srgbClr val="FFFFFF"/>
                </a:solidFill>
                <a:latin typeface="Calibri"/>
                <a:cs typeface="Calibri"/>
              </a:rPr>
              <a:t>Politikası</a:t>
            </a:r>
            <a:r>
              <a:rPr dirty="0" sz="1550" spc="60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550" spc="-10" b="1">
                <a:solidFill>
                  <a:srgbClr val="FFFFFF"/>
                </a:solidFill>
                <a:latin typeface="Calibri"/>
                <a:cs typeface="Calibri"/>
              </a:rPr>
              <a:t>Önlemleri</a:t>
            </a:r>
            <a:endParaRPr sz="1550">
              <a:latin typeface="Calibri"/>
              <a:cs typeface="Calibri"/>
            </a:endParaRPr>
          </a:p>
        </p:txBody>
      </p:sp>
      <p:grpSp>
        <p:nvGrpSpPr>
          <p:cNvPr id="21" name="object 21"/>
          <p:cNvGrpSpPr/>
          <p:nvPr/>
        </p:nvGrpSpPr>
        <p:grpSpPr>
          <a:xfrm>
            <a:off x="4884292" y="4757420"/>
            <a:ext cx="5538470" cy="1049655"/>
            <a:chOff x="4884292" y="4757420"/>
            <a:chExt cx="5538470" cy="1049655"/>
          </a:xfrm>
        </p:grpSpPr>
        <p:sp>
          <p:nvSpPr>
            <p:cNvPr id="22" name="object 22"/>
            <p:cNvSpPr/>
            <p:nvPr/>
          </p:nvSpPr>
          <p:spPr>
            <a:xfrm>
              <a:off x="4887467" y="4760595"/>
              <a:ext cx="5532120" cy="1043305"/>
            </a:xfrm>
            <a:custGeom>
              <a:avLst/>
              <a:gdLst/>
              <a:ahLst/>
              <a:cxnLst/>
              <a:rect l="l" t="t" r="r" b="b"/>
              <a:pathLst>
                <a:path w="5532120" h="1043304">
                  <a:moveTo>
                    <a:pt x="5358384" y="0"/>
                  </a:moveTo>
                  <a:lnTo>
                    <a:pt x="0" y="0"/>
                  </a:lnTo>
                  <a:lnTo>
                    <a:pt x="0" y="1042720"/>
                  </a:lnTo>
                  <a:lnTo>
                    <a:pt x="5358384" y="1042720"/>
                  </a:lnTo>
                  <a:lnTo>
                    <a:pt x="5404590" y="1036513"/>
                  </a:lnTo>
                  <a:lnTo>
                    <a:pt x="5446098" y="1018995"/>
                  </a:lnTo>
                  <a:lnTo>
                    <a:pt x="5481256" y="991823"/>
                  </a:lnTo>
                  <a:lnTo>
                    <a:pt x="5508413" y="956654"/>
                  </a:lnTo>
                  <a:lnTo>
                    <a:pt x="5525918" y="915143"/>
                  </a:lnTo>
                  <a:lnTo>
                    <a:pt x="5532120" y="868946"/>
                  </a:lnTo>
                  <a:lnTo>
                    <a:pt x="5532120" y="173862"/>
                  </a:lnTo>
                  <a:lnTo>
                    <a:pt x="5525918" y="127646"/>
                  </a:lnTo>
                  <a:lnTo>
                    <a:pt x="5508413" y="86115"/>
                  </a:lnTo>
                  <a:lnTo>
                    <a:pt x="5481256" y="50926"/>
                  </a:lnTo>
                  <a:lnTo>
                    <a:pt x="5446098" y="23739"/>
                  </a:lnTo>
                  <a:lnTo>
                    <a:pt x="5404590" y="6211"/>
                  </a:lnTo>
                  <a:lnTo>
                    <a:pt x="5358384" y="0"/>
                  </a:lnTo>
                  <a:close/>
                </a:path>
              </a:pathLst>
            </a:custGeom>
            <a:solidFill>
              <a:srgbClr val="FFFFFF">
                <a:alpha val="90194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3" name="object 23"/>
            <p:cNvSpPr/>
            <p:nvPr/>
          </p:nvSpPr>
          <p:spPr>
            <a:xfrm>
              <a:off x="4887467" y="4760595"/>
              <a:ext cx="5532120" cy="1043305"/>
            </a:xfrm>
            <a:custGeom>
              <a:avLst/>
              <a:gdLst/>
              <a:ahLst/>
              <a:cxnLst/>
              <a:rect l="l" t="t" r="r" b="b"/>
              <a:pathLst>
                <a:path w="5532120" h="1043304">
                  <a:moveTo>
                    <a:pt x="5532120" y="173862"/>
                  </a:moveTo>
                  <a:lnTo>
                    <a:pt x="5532120" y="868946"/>
                  </a:lnTo>
                  <a:lnTo>
                    <a:pt x="5525918" y="915143"/>
                  </a:lnTo>
                  <a:lnTo>
                    <a:pt x="5508413" y="956654"/>
                  </a:lnTo>
                  <a:lnTo>
                    <a:pt x="5481256" y="991823"/>
                  </a:lnTo>
                  <a:lnTo>
                    <a:pt x="5446098" y="1018995"/>
                  </a:lnTo>
                  <a:lnTo>
                    <a:pt x="5404590" y="1036513"/>
                  </a:lnTo>
                  <a:lnTo>
                    <a:pt x="5358384" y="1042720"/>
                  </a:lnTo>
                  <a:lnTo>
                    <a:pt x="0" y="1042720"/>
                  </a:lnTo>
                  <a:lnTo>
                    <a:pt x="0" y="0"/>
                  </a:lnTo>
                  <a:lnTo>
                    <a:pt x="5358384" y="0"/>
                  </a:lnTo>
                  <a:lnTo>
                    <a:pt x="5404590" y="6211"/>
                  </a:lnTo>
                  <a:lnTo>
                    <a:pt x="5446098" y="23739"/>
                  </a:lnTo>
                  <a:lnTo>
                    <a:pt x="5481256" y="50926"/>
                  </a:lnTo>
                  <a:lnTo>
                    <a:pt x="5508413" y="86115"/>
                  </a:lnTo>
                  <a:lnTo>
                    <a:pt x="5525918" y="127646"/>
                  </a:lnTo>
                  <a:lnTo>
                    <a:pt x="5532120" y="173862"/>
                  </a:lnTo>
                  <a:close/>
                </a:path>
              </a:pathLst>
            </a:custGeom>
            <a:ln w="6350">
              <a:solidFill>
                <a:srgbClr val="1F3863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24" name="object 24"/>
          <p:cNvSpPr txBox="1"/>
          <p:nvPr/>
        </p:nvSpPr>
        <p:spPr>
          <a:xfrm>
            <a:off x="5119242" y="4757292"/>
            <a:ext cx="4999990" cy="1021715"/>
          </a:xfrm>
          <a:prstGeom prst="rect">
            <a:avLst/>
          </a:prstGeom>
        </p:spPr>
        <p:txBody>
          <a:bodyPr wrap="square" lIns="0" tIns="23495" rIns="0" bIns="0" rtlCol="0" vert="horz">
            <a:spAutoFit/>
          </a:bodyPr>
          <a:lstStyle/>
          <a:p>
            <a:pPr marL="129539" marR="5080" indent="-117475">
              <a:lnSpc>
                <a:spcPct val="95700"/>
              </a:lnSpc>
              <a:spcBef>
                <a:spcPts val="185"/>
              </a:spcBef>
              <a:buChar char="•"/>
              <a:tabLst>
                <a:tab pos="131445" algn="l"/>
              </a:tabLst>
            </a:pPr>
            <a:r>
              <a:rPr dirty="0" sz="1350">
                <a:solidFill>
                  <a:srgbClr val="1F3863"/>
                </a:solidFill>
                <a:latin typeface="Calibri"/>
                <a:cs typeface="Calibri"/>
              </a:rPr>
              <a:t>İşleme</a:t>
            </a:r>
            <a:r>
              <a:rPr dirty="0" sz="1350" spc="45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1350">
                <a:solidFill>
                  <a:srgbClr val="1F3863"/>
                </a:solidFill>
                <a:latin typeface="Calibri"/>
                <a:cs typeface="Calibri"/>
              </a:rPr>
              <a:t>faaliyetleri</a:t>
            </a:r>
            <a:r>
              <a:rPr dirty="0" sz="1350" spc="18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1350">
                <a:solidFill>
                  <a:srgbClr val="1F3863"/>
                </a:solidFill>
                <a:latin typeface="Calibri"/>
                <a:cs typeface="Calibri"/>
              </a:rPr>
              <a:t>sırasında</a:t>
            </a:r>
            <a:r>
              <a:rPr dirty="0" sz="1350" spc="1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1350">
                <a:solidFill>
                  <a:srgbClr val="1F3863"/>
                </a:solidFill>
                <a:latin typeface="Calibri"/>
                <a:cs typeface="Calibri"/>
              </a:rPr>
              <a:t>tamamen</a:t>
            </a:r>
            <a:r>
              <a:rPr dirty="0" sz="1350" spc="14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1350">
                <a:solidFill>
                  <a:srgbClr val="1F3863"/>
                </a:solidFill>
                <a:latin typeface="Calibri"/>
                <a:cs typeface="Calibri"/>
              </a:rPr>
              <a:t>veya</a:t>
            </a:r>
            <a:r>
              <a:rPr dirty="0" sz="1350" spc="-6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1350">
                <a:solidFill>
                  <a:srgbClr val="1F3863"/>
                </a:solidFill>
                <a:latin typeface="Calibri"/>
                <a:cs typeface="Calibri"/>
              </a:rPr>
              <a:t>kısmen</a:t>
            </a:r>
            <a:r>
              <a:rPr dirty="0" sz="1350" spc="8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1350">
                <a:solidFill>
                  <a:srgbClr val="1F3863"/>
                </a:solidFill>
                <a:latin typeface="Calibri"/>
                <a:cs typeface="Calibri"/>
              </a:rPr>
              <a:t>tüketilseler</a:t>
            </a:r>
            <a:r>
              <a:rPr dirty="0" sz="1350" spc="29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1350" spc="-10">
                <a:solidFill>
                  <a:srgbClr val="1F3863"/>
                </a:solidFill>
                <a:latin typeface="Calibri"/>
                <a:cs typeface="Calibri"/>
              </a:rPr>
              <a:t>dahi, </a:t>
            </a:r>
            <a:r>
              <a:rPr dirty="0" sz="1350" spc="-10">
                <a:solidFill>
                  <a:srgbClr val="1F3863"/>
                </a:solidFill>
                <a:latin typeface="Calibri"/>
                <a:cs typeface="Calibri"/>
              </a:rPr>
              <a:t>	</a:t>
            </a:r>
            <a:r>
              <a:rPr dirty="0" sz="1350">
                <a:solidFill>
                  <a:srgbClr val="1F3863"/>
                </a:solidFill>
                <a:latin typeface="Calibri"/>
                <a:cs typeface="Calibri"/>
              </a:rPr>
              <a:t>ihracı</a:t>
            </a:r>
            <a:r>
              <a:rPr dirty="0" sz="1350" spc="-1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1350">
                <a:solidFill>
                  <a:srgbClr val="1F3863"/>
                </a:solidFill>
                <a:latin typeface="Calibri"/>
                <a:cs typeface="Calibri"/>
              </a:rPr>
              <a:t>taahhüt</a:t>
            </a:r>
            <a:r>
              <a:rPr dirty="0" sz="1350" spc="114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1350">
                <a:solidFill>
                  <a:srgbClr val="1F3863"/>
                </a:solidFill>
                <a:latin typeface="Calibri"/>
                <a:cs typeface="Calibri"/>
              </a:rPr>
              <a:t>edilen</a:t>
            </a:r>
            <a:r>
              <a:rPr dirty="0" sz="1350" spc="14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1350">
                <a:solidFill>
                  <a:srgbClr val="1F3863"/>
                </a:solidFill>
                <a:latin typeface="Calibri"/>
                <a:cs typeface="Calibri"/>
              </a:rPr>
              <a:t>işlem</a:t>
            </a:r>
            <a:r>
              <a:rPr dirty="0" sz="1350" spc="13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1350">
                <a:solidFill>
                  <a:srgbClr val="1F3863"/>
                </a:solidFill>
                <a:latin typeface="Calibri"/>
                <a:cs typeface="Calibri"/>
              </a:rPr>
              <a:t>görmüş</a:t>
            </a:r>
            <a:r>
              <a:rPr dirty="0" sz="1350" spc="5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1350">
                <a:solidFill>
                  <a:srgbClr val="1F3863"/>
                </a:solidFill>
                <a:latin typeface="Calibri"/>
                <a:cs typeface="Calibri"/>
              </a:rPr>
              <a:t>ürünün</a:t>
            </a:r>
            <a:r>
              <a:rPr dirty="0" sz="1350" spc="2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1350">
                <a:solidFill>
                  <a:srgbClr val="1F3863"/>
                </a:solidFill>
                <a:latin typeface="Calibri"/>
                <a:cs typeface="Calibri"/>
              </a:rPr>
              <a:t>elde</a:t>
            </a:r>
            <a:r>
              <a:rPr dirty="0" sz="1350" spc="105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1350" spc="-10">
                <a:solidFill>
                  <a:srgbClr val="1F3863"/>
                </a:solidFill>
                <a:latin typeface="Calibri"/>
                <a:cs typeface="Calibri"/>
              </a:rPr>
              <a:t>edilmesinde </a:t>
            </a:r>
            <a:r>
              <a:rPr dirty="0" sz="1350" spc="-10">
                <a:solidFill>
                  <a:srgbClr val="1F3863"/>
                </a:solidFill>
                <a:latin typeface="Calibri"/>
                <a:cs typeface="Calibri"/>
              </a:rPr>
              <a:t>	</a:t>
            </a:r>
            <a:r>
              <a:rPr dirty="0" sz="1350">
                <a:solidFill>
                  <a:srgbClr val="1F3863"/>
                </a:solidFill>
                <a:latin typeface="Calibri"/>
                <a:cs typeface="Calibri"/>
              </a:rPr>
              <a:t>kullanılan</a:t>
            </a:r>
            <a:r>
              <a:rPr dirty="0" sz="1350" spc="17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1350">
                <a:solidFill>
                  <a:srgbClr val="1F3863"/>
                </a:solidFill>
                <a:latin typeface="Calibri"/>
                <a:cs typeface="Calibri"/>
              </a:rPr>
              <a:t>ancak</a:t>
            </a:r>
            <a:r>
              <a:rPr dirty="0" sz="1350" spc="65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1350">
                <a:solidFill>
                  <a:srgbClr val="1F3863"/>
                </a:solidFill>
                <a:latin typeface="Calibri"/>
                <a:cs typeface="Calibri"/>
              </a:rPr>
              <a:t>ürünün</a:t>
            </a:r>
            <a:r>
              <a:rPr dirty="0" sz="1350" spc="11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1350">
                <a:solidFill>
                  <a:srgbClr val="1F3863"/>
                </a:solidFill>
                <a:latin typeface="Calibri"/>
                <a:cs typeface="Calibri"/>
              </a:rPr>
              <a:t>bünyesinde</a:t>
            </a:r>
            <a:r>
              <a:rPr dirty="0" sz="1350" spc="8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1350">
                <a:solidFill>
                  <a:srgbClr val="1F3863"/>
                </a:solidFill>
                <a:latin typeface="Calibri"/>
                <a:cs typeface="Calibri"/>
              </a:rPr>
              <a:t>yer</a:t>
            </a:r>
            <a:r>
              <a:rPr dirty="0" sz="1350" spc="-5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1350">
                <a:solidFill>
                  <a:srgbClr val="1F3863"/>
                </a:solidFill>
                <a:latin typeface="Calibri"/>
                <a:cs typeface="Calibri"/>
              </a:rPr>
              <a:t>almayan</a:t>
            </a:r>
            <a:r>
              <a:rPr dirty="0" sz="1350" spc="11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1350">
                <a:solidFill>
                  <a:srgbClr val="1F3863"/>
                </a:solidFill>
                <a:latin typeface="Calibri"/>
                <a:cs typeface="Calibri"/>
              </a:rPr>
              <a:t>ve</a:t>
            </a:r>
            <a:r>
              <a:rPr dirty="0" sz="1350" spc="-6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1350">
                <a:solidFill>
                  <a:srgbClr val="1F3863"/>
                </a:solidFill>
                <a:latin typeface="Calibri"/>
                <a:cs typeface="Calibri"/>
              </a:rPr>
              <a:t>sabit</a:t>
            </a:r>
            <a:r>
              <a:rPr dirty="0" sz="1350" spc="85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1350" spc="-10">
                <a:solidFill>
                  <a:srgbClr val="1F3863"/>
                </a:solidFill>
                <a:latin typeface="Calibri"/>
                <a:cs typeface="Calibri"/>
              </a:rPr>
              <a:t>tesislerin </a:t>
            </a:r>
            <a:r>
              <a:rPr dirty="0" sz="1350" spc="-10">
                <a:solidFill>
                  <a:srgbClr val="1F3863"/>
                </a:solidFill>
                <a:latin typeface="Calibri"/>
                <a:cs typeface="Calibri"/>
              </a:rPr>
              <a:t>	</a:t>
            </a:r>
            <a:r>
              <a:rPr dirty="0" sz="1350">
                <a:solidFill>
                  <a:srgbClr val="1F3863"/>
                </a:solidFill>
                <a:latin typeface="Calibri"/>
                <a:cs typeface="Calibri"/>
              </a:rPr>
              <a:t>çalışabilir</a:t>
            </a:r>
            <a:r>
              <a:rPr dirty="0" sz="1350" spc="25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1350">
                <a:solidFill>
                  <a:srgbClr val="1F3863"/>
                </a:solidFill>
                <a:latin typeface="Calibri"/>
                <a:cs typeface="Calibri"/>
              </a:rPr>
              <a:t>durumda</a:t>
            </a:r>
            <a:r>
              <a:rPr dirty="0" sz="1350" spc="9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1350">
                <a:solidFill>
                  <a:srgbClr val="1F3863"/>
                </a:solidFill>
                <a:latin typeface="Calibri"/>
                <a:cs typeface="Calibri"/>
              </a:rPr>
              <a:t>olmasını</a:t>
            </a:r>
            <a:r>
              <a:rPr dirty="0" sz="1350" spc="135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1350">
                <a:solidFill>
                  <a:srgbClr val="1F3863"/>
                </a:solidFill>
                <a:latin typeface="Calibri"/>
                <a:cs typeface="Calibri"/>
              </a:rPr>
              <a:t>temin</a:t>
            </a:r>
            <a:r>
              <a:rPr dirty="0" sz="1350" spc="10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1350">
                <a:solidFill>
                  <a:srgbClr val="1F3863"/>
                </a:solidFill>
                <a:latin typeface="Calibri"/>
                <a:cs typeface="Calibri"/>
              </a:rPr>
              <a:t>eden</a:t>
            </a:r>
            <a:r>
              <a:rPr dirty="0" sz="1350" spc="10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1350">
                <a:solidFill>
                  <a:srgbClr val="1F3863"/>
                </a:solidFill>
                <a:latin typeface="Calibri"/>
                <a:cs typeface="Calibri"/>
              </a:rPr>
              <a:t>(enerji</a:t>
            </a:r>
            <a:r>
              <a:rPr dirty="0" sz="1350" spc="75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1350">
                <a:solidFill>
                  <a:srgbClr val="1F3863"/>
                </a:solidFill>
                <a:latin typeface="Calibri"/>
                <a:cs typeface="Calibri"/>
              </a:rPr>
              <a:t>ve yakıt</a:t>
            </a:r>
            <a:r>
              <a:rPr dirty="0" sz="1350" spc="5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1350" spc="-10">
                <a:solidFill>
                  <a:srgbClr val="1F3863"/>
                </a:solidFill>
                <a:latin typeface="Calibri"/>
                <a:cs typeface="Calibri"/>
              </a:rPr>
              <a:t>hariç), </a:t>
            </a:r>
            <a:r>
              <a:rPr dirty="0" sz="1350" spc="-10">
                <a:solidFill>
                  <a:srgbClr val="1F3863"/>
                </a:solidFill>
                <a:latin typeface="Calibri"/>
                <a:cs typeface="Calibri"/>
              </a:rPr>
              <a:t>	</a:t>
            </a:r>
            <a:r>
              <a:rPr dirty="0" sz="1350">
                <a:solidFill>
                  <a:srgbClr val="1F3863"/>
                </a:solidFill>
                <a:latin typeface="Calibri"/>
                <a:cs typeface="Calibri"/>
              </a:rPr>
              <a:t>yatırım</a:t>
            </a:r>
            <a:r>
              <a:rPr dirty="0" sz="1350" spc="75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1350">
                <a:solidFill>
                  <a:srgbClr val="1F3863"/>
                </a:solidFill>
                <a:latin typeface="Calibri"/>
                <a:cs typeface="Calibri"/>
              </a:rPr>
              <a:t>malı</a:t>
            </a:r>
            <a:r>
              <a:rPr dirty="0" sz="1350" spc="65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1350">
                <a:solidFill>
                  <a:srgbClr val="1F3863"/>
                </a:solidFill>
                <a:latin typeface="Calibri"/>
                <a:cs typeface="Calibri"/>
              </a:rPr>
              <a:t>makine</a:t>
            </a:r>
            <a:r>
              <a:rPr dirty="0" sz="1350" spc="6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1350">
                <a:solidFill>
                  <a:srgbClr val="1F3863"/>
                </a:solidFill>
                <a:latin typeface="Calibri"/>
                <a:cs typeface="Calibri"/>
              </a:rPr>
              <a:t>ve</a:t>
            </a:r>
            <a:r>
              <a:rPr dirty="0" sz="1350" spc="-5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1350">
                <a:solidFill>
                  <a:srgbClr val="1F3863"/>
                </a:solidFill>
                <a:latin typeface="Calibri"/>
                <a:cs typeface="Calibri"/>
              </a:rPr>
              <a:t>teçhizat</a:t>
            </a:r>
            <a:r>
              <a:rPr dirty="0" sz="1350" spc="65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1350">
                <a:solidFill>
                  <a:srgbClr val="1F3863"/>
                </a:solidFill>
                <a:latin typeface="Calibri"/>
                <a:cs typeface="Calibri"/>
              </a:rPr>
              <a:t>niteliğinde</a:t>
            </a:r>
            <a:r>
              <a:rPr dirty="0" sz="1350" spc="254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1350">
                <a:solidFill>
                  <a:srgbClr val="1F3863"/>
                </a:solidFill>
                <a:latin typeface="Calibri"/>
                <a:cs typeface="Calibri"/>
              </a:rPr>
              <a:t>olmayan</a:t>
            </a:r>
            <a:r>
              <a:rPr dirty="0" sz="1350" spc="95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1350" spc="-10">
                <a:solidFill>
                  <a:srgbClr val="1F3863"/>
                </a:solidFill>
                <a:latin typeface="Calibri"/>
                <a:cs typeface="Calibri"/>
              </a:rPr>
              <a:t>malzemelerdir.</a:t>
            </a:r>
            <a:endParaRPr sz="1350">
              <a:latin typeface="Calibri"/>
              <a:cs typeface="Calibri"/>
            </a:endParaRPr>
          </a:p>
        </p:txBody>
      </p:sp>
      <p:pic>
        <p:nvPicPr>
          <p:cNvPr id="25" name="object 2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746504" y="4727447"/>
            <a:ext cx="3150108" cy="1092708"/>
          </a:xfrm>
          <a:prstGeom prst="rect">
            <a:avLst/>
          </a:prstGeom>
        </p:spPr>
      </p:pic>
      <p:sp>
        <p:nvSpPr>
          <p:cNvPr id="26" name="object 26"/>
          <p:cNvSpPr txBox="1"/>
          <p:nvPr/>
        </p:nvSpPr>
        <p:spPr>
          <a:xfrm>
            <a:off x="2529585" y="5125021"/>
            <a:ext cx="1590675" cy="267335"/>
          </a:xfrm>
          <a:prstGeom prst="rect">
            <a:avLst/>
          </a:prstGeom>
        </p:spPr>
        <p:txBody>
          <a:bodyPr wrap="square" lIns="0" tIns="1714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dirty="0" sz="1550" b="1">
                <a:solidFill>
                  <a:srgbClr val="FFFFFF"/>
                </a:solidFill>
                <a:latin typeface="Calibri"/>
                <a:cs typeface="Calibri"/>
              </a:rPr>
              <a:t>İşletme</a:t>
            </a:r>
            <a:r>
              <a:rPr dirty="0" sz="1550" spc="114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550" spc="-10" b="1">
                <a:solidFill>
                  <a:srgbClr val="FFFFFF"/>
                </a:solidFill>
                <a:latin typeface="Calibri"/>
                <a:cs typeface="Calibri"/>
              </a:rPr>
              <a:t>Malzemesi</a:t>
            </a:r>
            <a:endParaRPr sz="155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284644" rIns="0" bIns="0" rtlCol="0" vert="horz">
            <a:spAutoFit/>
          </a:bodyPr>
          <a:lstStyle/>
          <a:p>
            <a:pPr marL="681990">
              <a:lnSpc>
                <a:spcPct val="100000"/>
              </a:lnSpc>
              <a:spcBef>
                <a:spcPts val="125"/>
              </a:spcBef>
            </a:pPr>
            <a:r>
              <a:rPr dirty="0" spc="-495"/>
              <a:t>III</a:t>
            </a:r>
            <a:r>
              <a:rPr dirty="0" spc="85"/>
              <a:t> </a:t>
            </a:r>
            <a:r>
              <a:rPr dirty="0"/>
              <a:t>-</a:t>
            </a:r>
            <a:r>
              <a:rPr dirty="0" spc="-175"/>
              <a:t> </a:t>
            </a:r>
            <a:r>
              <a:rPr dirty="0" spc="-235"/>
              <a:t>İTHALAT</a:t>
            </a:r>
            <a:r>
              <a:rPr dirty="0" spc="65"/>
              <a:t> </a:t>
            </a:r>
            <a:r>
              <a:rPr dirty="0" b="0">
                <a:latin typeface="Wingdings"/>
                <a:cs typeface="Wingdings"/>
              </a:rPr>
              <a:t></a:t>
            </a:r>
            <a:r>
              <a:rPr dirty="0" spc="25" b="0">
                <a:latin typeface="Times New Roman"/>
                <a:cs typeface="Times New Roman"/>
              </a:rPr>
              <a:t> </a:t>
            </a:r>
            <a:r>
              <a:rPr dirty="0" spc="-295"/>
              <a:t>YURT</a:t>
            </a:r>
            <a:r>
              <a:rPr dirty="0" spc="105"/>
              <a:t> </a:t>
            </a:r>
            <a:r>
              <a:rPr dirty="0" spc="-229"/>
              <a:t>İÇİ</a:t>
            </a:r>
            <a:r>
              <a:rPr dirty="0" spc="10"/>
              <a:t> </a:t>
            </a:r>
            <a:r>
              <a:rPr dirty="0" spc="-270"/>
              <a:t>SATIŞ</a:t>
            </a:r>
            <a:r>
              <a:rPr dirty="0" spc="105"/>
              <a:t> </a:t>
            </a:r>
            <a:r>
              <a:rPr dirty="0"/>
              <a:t>VE</a:t>
            </a:r>
            <a:r>
              <a:rPr dirty="0" spc="-35"/>
              <a:t> </a:t>
            </a:r>
            <a:r>
              <a:rPr dirty="0" spc="-295"/>
              <a:t>TESLİMLER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2450210" y="1581911"/>
            <a:ext cx="7091680" cy="4293235"/>
            <a:chOff x="2450210" y="1581911"/>
            <a:chExt cx="7091680" cy="4293235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889503" y="1581911"/>
              <a:ext cx="6652259" cy="4293108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2459735" y="2908553"/>
              <a:ext cx="1811020" cy="1619250"/>
            </a:xfrm>
            <a:custGeom>
              <a:avLst/>
              <a:gdLst/>
              <a:ahLst/>
              <a:cxnLst/>
              <a:rect l="l" t="t" r="r" b="b"/>
              <a:pathLst>
                <a:path w="1811020" h="1619250">
                  <a:moveTo>
                    <a:pt x="1540764" y="0"/>
                  </a:moveTo>
                  <a:lnTo>
                    <a:pt x="269747" y="0"/>
                  </a:lnTo>
                  <a:lnTo>
                    <a:pt x="221262" y="4346"/>
                  </a:lnTo>
                  <a:lnTo>
                    <a:pt x="175626" y="16876"/>
                  </a:lnTo>
                  <a:lnTo>
                    <a:pt x="133604" y="36829"/>
                  </a:lnTo>
                  <a:lnTo>
                    <a:pt x="95955" y="63443"/>
                  </a:lnTo>
                  <a:lnTo>
                    <a:pt x="63443" y="95955"/>
                  </a:lnTo>
                  <a:lnTo>
                    <a:pt x="36830" y="133603"/>
                  </a:lnTo>
                  <a:lnTo>
                    <a:pt x="16876" y="175626"/>
                  </a:lnTo>
                  <a:lnTo>
                    <a:pt x="4346" y="221262"/>
                  </a:lnTo>
                  <a:lnTo>
                    <a:pt x="0" y="269748"/>
                  </a:lnTo>
                  <a:lnTo>
                    <a:pt x="0" y="1348994"/>
                  </a:lnTo>
                  <a:lnTo>
                    <a:pt x="4346" y="1397517"/>
                  </a:lnTo>
                  <a:lnTo>
                    <a:pt x="16876" y="1443182"/>
                  </a:lnTo>
                  <a:lnTo>
                    <a:pt x="36830" y="1485227"/>
                  </a:lnTo>
                  <a:lnTo>
                    <a:pt x="63443" y="1522891"/>
                  </a:lnTo>
                  <a:lnTo>
                    <a:pt x="95955" y="1555414"/>
                  </a:lnTo>
                  <a:lnTo>
                    <a:pt x="133604" y="1582034"/>
                  </a:lnTo>
                  <a:lnTo>
                    <a:pt x="175626" y="1601990"/>
                  </a:lnTo>
                  <a:lnTo>
                    <a:pt x="221262" y="1614522"/>
                  </a:lnTo>
                  <a:lnTo>
                    <a:pt x="269747" y="1618869"/>
                  </a:lnTo>
                  <a:lnTo>
                    <a:pt x="1540764" y="1618869"/>
                  </a:lnTo>
                  <a:lnTo>
                    <a:pt x="1589249" y="1614522"/>
                  </a:lnTo>
                  <a:lnTo>
                    <a:pt x="1634885" y="1601990"/>
                  </a:lnTo>
                  <a:lnTo>
                    <a:pt x="1676907" y="1582034"/>
                  </a:lnTo>
                  <a:lnTo>
                    <a:pt x="1714556" y="1555414"/>
                  </a:lnTo>
                  <a:lnTo>
                    <a:pt x="1747068" y="1522891"/>
                  </a:lnTo>
                  <a:lnTo>
                    <a:pt x="1773681" y="1485227"/>
                  </a:lnTo>
                  <a:lnTo>
                    <a:pt x="1793635" y="1443182"/>
                  </a:lnTo>
                  <a:lnTo>
                    <a:pt x="1806165" y="1397517"/>
                  </a:lnTo>
                  <a:lnTo>
                    <a:pt x="1810512" y="1348994"/>
                  </a:lnTo>
                  <a:lnTo>
                    <a:pt x="1810512" y="269748"/>
                  </a:lnTo>
                  <a:lnTo>
                    <a:pt x="1806165" y="221262"/>
                  </a:lnTo>
                  <a:lnTo>
                    <a:pt x="1793635" y="175626"/>
                  </a:lnTo>
                  <a:lnTo>
                    <a:pt x="1773682" y="133604"/>
                  </a:lnTo>
                  <a:lnTo>
                    <a:pt x="1747068" y="95955"/>
                  </a:lnTo>
                  <a:lnTo>
                    <a:pt x="1714556" y="63443"/>
                  </a:lnTo>
                  <a:lnTo>
                    <a:pt x="1676908" y="36830"/>
                  </a:lnTo>
                  <a:lnTo>
                    <a:pt x="1634885" y="16876"/>
                  </a:lnTo>
                  <a:lnTo>
                    <a:pt x="1589249" y="4346"/>
                  </a:lnTo>
                  <a:lnTo>
                    <a:pt x="1540764" y="0"/>
                  </a:lnTo>
                  <a:close/>
                </a:path>
              </a:pathLst>
            </a:custGeom>
            <a:solidFill>
              <a:srgbClr val="1F386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/>
            <p:cNvSpPr/>
            <p:nvPr/>
          </p:nvSpPr>
          <p:spPr>
            <a:xfrm>
              <a:off x="2459735" y="2908553"/>
              <a:ext cx="1811020" cy="1619250"/>
            </a:xfrm>
            <a:custGeom>
              <a:avLst/>
              <a:gdLst/>
              <a:ahLst/>
              <a:cxnLst/>
              <a:rect l="l" t="t" r="r" b="b"/>
              <a:pathLst>
                <a:path w="1811020" h="1619250">
                  <a:moveTo>
                    <a:pt x="0" y="269748"/>
                  </a:moveTo>
                  <a:lnTo>
                    <a:pt x="4346" y="221262"/>
                  </a:lnTo>
                  <a:lnTo>
                    <a:pt x="16876" y="175626"/>
                  </a:lnTo>
                  <a:lnTo>
                    <a:pt x="36830" y="133603"/>
                  </a:lnTo>
                  <a:lnTo>
                    <a:pt x="63443" y="95955"/>
                  </a:lnTo>
                  <a:lnTo>
                    <a:pt x="95955" y="63443"/>
                  </a:lnTo>
                  <a:lnTo>
                    <a:pt x="133604" y="36829"/>
                  </a:lnTo>
                  <a:lnTo>
                    <a:pt x="175626" y="16876"/>
                  </a:lnTo>
                  <a:lnTo>
                    <a:pt x="221262" y="4346"/>
                  </a:lnTo>
                  <a:lnTo>
                    <a:pt x="269747" y="0"/>
                  </a:lnTo>
                  <a:lnTo>
                    <a:pt x="1540764" y="0"/>
                  </a:lnTo>
                  <a:lnTo>
                    <a:pt x="1589249" y="4346"/>
                  </a:lnTo>
                  <a:lnTo>
                    <a:pt x="1634885" y="16876"/>
                  </a:lnTo>
                  <a:lnTo>
                    <a:pt x="1676908" y="36830"/>
                  </a:lnTo>
                  <a:lnTo>
                    <a:pt x="1714556" y="63443"/>
                  </a:lnTo>
                  <a:lnTo>
                    <a:pt x="1747068" y="95955"/>
                  </a:lnTo>
                  <a:lnTo>
                    <a:pt x="1773682" y="133604"/>
                  </a:lnTo>
                  <a:lnTo>
                    <a:pt x="1793635" y="175626"/>
                  </a:lnTo>
                  <a:lnTo>
                    <a:pt x="1806165" y="221262"/>
                  </a:lnTo>
                  <a:lnTo>
                    <a:pt x="1810512" y="269748"/>
                  </a:lnTo>
                  <a:lnTo>
                    <a:pt x="1810512" y="1348994"/>
                  </a:lnTo>
                  <a:lnTo>
                    <a:pt x="1806165" y="1397517"/>
                  </a:lnTo>
                  <a:lnTo>
                    <a:pt x="1793635" y="1443182"/>
                  </a:lnTo>
                  <a:lnTo>
                    <a:pt x="1773681" y="1485227"/>
                  </a:lnTo>
                  <a:lnTo>
                    <a:pt x="1747068" y="1522891"/>
                  </a:lnTo>
                  <a:lnTo>
                    <a:pt x="1714556" y="1555414"/>
                  </a:lnTo>
                  <a:lnTo>
                    <a:pt x="1676907" y="1582034"/>
                  </a:lnTo>
                  <a:lnTo>
                    <a:pt x="1634885" y="1601990"/>
                  </a:lnTo>
                  <a:lnTo>
                    <a:pt x="1589249" y="1614522"/>
                  </a:lnTo>
                  <a:lnTo>
                    <a:pt x="1540764" y="1618869"/>
                  </a:lnTo>
                  <a:lnTo>
                    <a:pt x="269747" y="1618869"/>
                  </a:lnTo>
                  <a:lnTo>
                    <a:pt x="221262" y="1614522"/>
                  </a:lnTo>
                  <a:lnTo>
                    <a:pt x="175626" y="1601990"/>
                  </a:lnTo>
                  <a:lnTo>
                    <a:pt x="133604" y="1582034"/>
                  </a:lnTo>
                  <a:lnTo>
                    <a:pt x="95955" y="1555414"/>
                  </a:lnTo>
                  <a:lnTo>
                    <a:pt x="63443" y="1522891"/>
                  </a:lnTo>
                  <a:lnTo>
                    <a:pt x="36830" y="1485227"/>
                  </a:lnTo>
                  <a:lnTo>
                    <a:pt x="16876" y="1443182"/>
                  </a:lnTo>
                  <a:lnTo>
                    <a:pt x="4346" y="1397517"/>
                  </a:lnTo>
                  <a:lnTo>
                    <a:pt x="0" y="1348994"/>
                  </a:lnTo>
                  <a:lnTo>
                    <a:pt x="0" y="269748"/>
                  </a:lnTo>
                  <a:close/>
                </a:path>
              </a:pathLst>
            </a:custGeom>
            <a:ln w="190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7" name="object 7"/>
          <p:cNvSpPr txBox="1"/>
          <p:nvPr/>
        </p:nvSpPr>
        <p:spPr>
          <a:xfrm>
            <a:off x="2575051" y="3347275"/>
            <a:ext cx="1587500" cy="716280"/>
          </a:xfrm>
          <a:prstGeom prst="rect">
            <a:avLst/>
          </a:prstGeom>
        </p:spPr>
        <p:txBody>
          <a:bodyPr wrap="square" lIns="0" tIns="31114" rIns="0" bIns="0" rtlCol="0" vert="horz">
            <a:spAutoFit/>
          </a:bodyPr>
          <a:lstStyle/>
          <a:p>
            <a:pPr algn="ctr" marL="12700" marR="5080" indent="-10160">
              <a:lnSpc>
                <a:spcPct val="91800"/>
              </a:lnSpc>
              <a:spcBef>
                <a:spcPts val="244"/>
              </a:spcBef>
            </a:pPr>
            <a:r>
              <a:rPr dirty="0" sz="1200">
                <a:solidFill>
                  <a:srgbClr val="FFFFFF"/>
                </a:solidFill>
                <a:latin typeface="Calibri"/>
                <a:cs typeface="Calibri"/>
              </a:rPr>
              <a:t>İhracat</a:t>
            </a:r>
            <a:r>
              <a:rPr dirty="0" sz="1200" spc="4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00">
                <a:solidFill>
                  <a:srgbClr val="FFFFFF"/>
                </a:solidFill>
                <a:latin typeface="Calibri"/>
                <a:cs typeface="Calibri"/>
              </a:rPr>
              <a:t>2005/2</a:t>
            </a:r>
            <a:r>
              <a:rPr dirty="0" sz="1200" spc="-4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Calibri"/>
                <a:cs typeface="Calibri"/>
              </a:rPr>
              <a:t>Sayılı </a:t>
            </a:r>
            <a:r>
              <a:rPr dirty="0" sz="1200">
                <a:solidFill>
                  <a:srgbClr val="FFFFFF"/>
                </a:solidFill>
                <a:latin typeface="Calibri"/>
                <a:cs typeface="Calibri"/>
              </a:rPr>
              <a:t>İhracat</a:t>
            </a:r>
            <a:r>
              <a:rPr dirty="0" sz="1200" spc="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00">
                <a:solidFill>
                  <a:srgbClr val="FFFFFF"/>
                </a:solidFill>
                <a:latin typeface="Calibri"/>
                <a:cs typeface="Calibri"/>
              </a:rPr>
              <a:t>Sayılan</a:t>
            </a:r>
            <a:r>
              <a:rPr dirty="0" sz="1200" spc="-1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00">
                <a:solidFill>
                  <a:srgbClr val="FFFFFF"/>
                </a:solidFill>
                <a:latin typeface="Calibri"/>
                <a:cs typeface="Calibri"/>
              </a:rPr>
              <a:t>Satış</a:t>
            </a:r>
            <a:r>
              <a:rPr dirty="0" sz="1200" spc="1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00" spc="-25">
                <a:solidFill>
                  <a:srgbClr val="FFFFFF"/>
                </a:solidFill>
                <a:latin typeface="Calibri"/>
                <a:cs typeface="Calibri"/>
              </a:rPr>
              <a:t>ve </a:t>
            </a:r>
            <a:r>
              <a:rPr dirty="0" sz="1200" spc="-10">
                <a:solidFill>
                  <a:srgbClr val="FFFFFF"/>
                </a:solidFill>
                <a:latin typeface="Calibri"/>
                <a:cs typeface="Calibri"/>
              </a:rPr>
              <a:t>Teslimler</a:t>
            </a:r>
            <a:r>
              <a:rPr dirty="0" sz="1200" spc="2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00">
                <a:solidFill>
                  <a:srgbClr val="FFFFFF"/>
                </a:solidFill>
                <a:latin typeface="Calibri"/>
                <a:cs typeface="Calibri"/>
              </a:rPr>
              <a:t>Hakkında</a:t>
            </a:r>
            <a:r>
              <a:rPr dirty="0" sz="1200" spc="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00" spc="-30">
                <a:solidFill>
                  <a:srgbClr val="FFFFFF"/>
                </a:solidFill>
                <a:latin typeface="Calibri"/>
                <a:cs typeface="Calibri"/>
              </a:rPr>
              <a:t>Tebliğ </a:t>
            </a:r>
            <a:r>
              <a:rPr dirty="0" sz="1200" spc="-10">
                <a:solidFill>
                  <a:srgbClr val="FFFFFF"/>
                </a:solidFill>
                <a:latin typeface="Calibri"/>
                <a:cs typeface="Calibri"/>
              </a:rPr>
              <a:t>kapsamında,</a:t>
            </a:r>
            <a:endParaRPr sz="1200">
              <a:latin typeface="Calibri"/>
              <a:cs typeface="Calibri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4352163" y="2899029"/>
            <a:ext cx="1830070" cy="1638300"/>
            <a:chOff x="4352163" y="2899029"/>
            <a:chExt cx="1830070" cy="1638300"/>
          </a:xfrm>
        </p:grpSpPr>
        <p:sp>
          <p:nvSpPr>
            <p:cNvPr id="9" name="object 9"/>
            <p:cNvSpPr/>
            <p:nvPr/>
          </p:nvSpPr>
          <p:spPr>
            <a:xfrm>
              <a:off x="4361688" y="2908554"/>
              <a:ext cx="1811020" cy="1619250"/>
            </a:xfrm>
            <a:custGeom>
              <a:avLst/>
              <a:gdLst/>
              <a:ahLst/>
              <a:cxnLst/>
              <a:rect l="l" t="t" r="r" b="b"/>
              <a:pathLst>
                <a:path w="1811020" h="1619250">
                  <a:moveTo>
                    <a:pt x="1540764" y="0"/>
                  </a:moveTo>
                  <a:lnTo>
                    <a:pt x="269748" y="0"/>
                  </a:lnTo>
                  <a:lnTo>
                    <a:pt x="221262" y="4346"/>
                  </a:lnTo>
                  <a:lnTo>
                    <a:pt x="175626" y="16876"/>
                  </a:lnTo>
                  <a:lnTo>
                    <a:pt x="133604" y="36829"/>
                  </a:lnTo>
                  <a:lnTo>
                    <a:pt x="95955" y="63443"/>
                  </a:lnTo>
                  <a:lnTo>
                    <a:pt x="63443" y="95955"/>
                  </a:lnTo>
                  <a:lnTo>
                    <a:pt x="36830" y="133603"/>
                  </a:lnTo>
                  <a:lnTo>
                    <a:pt x="16876" y="175626"/>
                  </a:lnTo>
                  <a:lnTo>
                    <a:pt x="4346" y="221262"/>
                  </a:lnTo>
                  <a:lnTo>
                    <a:pt x="0" y="269748"/>
                  </a:lnTo>
                  <a:lnTo>
                    <a:pt x="0" y="1348994"/>
                  </a:lnTo>
                  <a:lnTo>
                    <a:pt x="4346" y="1397517"/>
                  </a:lnTo>
                  <a:lnTo>
                    <a:pt x="16876" y="1443182"/>
                  </a:lnTo>
                  <a:lnTo>
                    <a:pt x="36829" y="1485227"/>
                  </a:lnTo>
                  <a:lnTo>
                    <a:pt x="63443" y="1522891"/>
                  </a:lnTo>
                  <a:lnTo>
                    <a:pt x="95955" y="1555414"/>
                  </a:lnTo>
                  <a:lnTo>
                    <a:pt x="133603" y="1582034"/>
                  </a:lnTo>
                  <a:lnTo>
                    <a:pt x="175626" y="1601990"/>
                  </a:lnTo>
                  <a:lnTo>
                    <a:pt x="221262" y="1614522"/>
                  </a:lnTo>
                  <a:lnTo>
                    <a:pt x="269748" y="1618869"/>
                  </a:lnTo>
                  <a:lnTo>
                    <a:pt x="1540764" y="1618869"/>
                  </a:lnTo>
                  <a:lnTo>
                    <a:pt x="1589249" y="1614522"/>
                  </a:lnTo>
                  <a:lnTo>
                    <a:pt x="1634885" y="1601990"/>
                  </a:lnTo>
                  <a:lnTo>
                    <a:pt x="1676907" y="1582034"/>
                  </a:lnTo>
                  <a:lnTo>
                    <a:pt x="1714556" y="1555414"/>
                  </a:lnTo>
                  <a:lnTo>
                    <a:pt x="1747068" y="1522891"/>
                  </a:lnTo>
                  <a:lnTo>
                    <a:pt x="1773681" y="1485227"/>
                  </a:lnTo>
                  <a:lnTo>
                    <a:pt x="1793635" y="1443182"/>
                  </a:lnTo>
                  <a:lnTo>
                    <a:pt x="1806165" y="1397517"/>
                  </a:lnTo>
                  <a:lnTo>
                    <a:pt x="1810512" y="1348994"/>
                  </a:lnTo>
                  <a:lnTo>
                    <a:pt x="1810512" y="269748"/>
                  </a:lnTo>
                  <a:lnTo>
                    <a:pt x="1806165" y="221262"/>
                  </a:lnTo>
                  <a:lnTo>
                    <a:pt x="1793635" y="175626"/>
                  </a:lnTo>
                  <a:lnTo>
                    <a:pt x="1773682" y="133604"/>
                  </a:lnTo>
                  <a:lnTo>
                    <a:pt x="1747068" y="95955"/>
                  </a:lnTo>
                  <a:lnTo>
                    <a:pt x="1714556" y="63443"/>
                  </a:lnTo>
                  <a:lnTo>
                    <a:pt x="1676908" y="36830"/>
                  </a:lnTo>
                  <a:lnTo>
                    <a:pt x="1634885" y="16876"/>
                  </a:lnTo>
                  <a:lnTo>
                    <a:pt x="1589249" y="4346"/>
                  </a:lnTo>
                  <a:lnTo>
                    <a:pt x="1540764" y="0"/>
                  </a:lnTo>
                  <a:close/>
                </a:path>
              </a:pathLst>
            </a:custGeom>
            <a:solidFill>
              <a:srgbClr val="1F386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" name="object 10"/>
            <p:cNvSpPr/>
            <p:nvPr/>
          </p:nvSpPr>
          <p:spPr>
            <a:xfrm>
              <a:off x="4361688" y="2908554"/>
              <a:ext cx="1811020" cy="1619250"/>
            </a:xfrm>
            <a:custGeom>
              <a:avLst/>
              <a:gdLst/>
              <a:ahLst/>
              <a:cxnLst/>
              <a:rect l="l" t="t" r="r" b="b"/>
              <a:pathLst>
                <a:path w="1811020" h="1619250">
                  <a:moveTo>
                    <a:pt x="0" y="269748"/>
                  </a:moveTo>
                  <a:lnTo>
                    <a:pt x="4346" y="221262"/>
                  </a:lnTo>
                  <a:lnTo>
                    <a:pt x="16876" y="175626"/>
                  </a:lnTo>
                  <a:lnTo>
                    <a:pt x="36830" y="133603"/>
                  </a:lnTo>
                  <a:lnTo>
                    <a:pt x="63443" y="95955"/>
                  </a:lnTo>
                  <a:lnTo>
                    <a:pt x="95955" y="63443"/>
                  </a:lnTo>
                  <a:lnTo>
                    <a:pt x="133604" y="36829"/>
                  </a:lnTo>
                  <a:lnTo>
                    <a:pt x="175626" y="16876"/>
                  </a:lnTo>
                  <a:lnTo>
                    <a:pt x="221262" y="4346"/>
                  </a:lnTo>
                  <a:lnTo>
                    <a:pt x="269748" y="0"/>
                  </a:lnTo>
                  <a:lnTo>
                    <a:pt x="1540764" y="0"/>
                  </a:lnTo>
                  <a:lnTo>
                    <a:pt x="1589249" y="4346"/>
                  </a:lnTo>
                  <a:lnTo>
                    <a:pt x="1634885" y="16876"/>
                  </a:lnTo>
                  <a:lnTo>
                    <a:pt x="1676908" y="36830"/>
                  </a:lnTo>
                  <a:lnTo>
                    <a:pt x="1714556" y="63443"/>
                  </a:lnTo>
                  <a:lnTo>
                    <a:pt x="1747068" y="95955"/>
                  </a:lnTo>
                  <a:lnTo>
                    <a:pt x="1773682" y="133604"/>
                  </a:lnTo>
                  <a:lnTo>
                    <a:pt x="1793635" y="175626"/>
                  </a:lnTo>
                  <a:lnTo>
                    <a:pt x="1806165" y="221262"/>
                  </a:lnTo>
                  <a:lnTo>
                    <a:pt x="1810512" y="269748"/>
                  </a:lnTo>
                  <a:lnTo>
                    <a:pt x="1810512" y="1348994"/>
                  </a:lnTo>
                  <a:lnTo>
                    <a:pt x="1806165" y="1397517"/>
                  </a:lnTo>
                  <a:lnTo>
                    <a:pt x="1793635" y="1443182"/>
                  </a:lnTo>
                  <a:lnTo>
                    <a:pt x="1773681" y="1485227"/>
                  </a:lnTo>
                  <a:lnTo>
                    <a:pt x="1747068" y="1522891"/>
                  </a:lnTo>
                  <a:lnTo>
                    <a:pt x="1714556" y="1555414"/>
                  </a:lnTo>
                  <a:lnTo>
                    <a:pt x="1676907" y="1582034"/>
                  </a:lnTo>
                  <a:lnTo>
                    <a:pt x="1634885" y="1601990"/>
                  </a:lnTo>
                  <a:lnTo>
                    <a:pt x="1589249" y="1614522"/>
                  </a:lnTo>
                  <a:lnTo>
                    <a:pt x="1540764" y="1618869"/>
                  </a:lnTo>
                  <a:lnTo>
                    <a:pt x="269748" y="1618869"/>
                  </a:lnTo>
                  <a:lnTo>
                    <a:pt x="221262" y="1614522"/>
                  </a:lnTo>
                  <a:lnTo>
                    <a:pt x="175626" y="1601990"/>
                  </a:lnTo>
                  <a:lnTo>
                    <a:pt x="133603" y="1582034"/>
                  </a:lnTo>
                  <a:lnTo>
                    <a:pt x="95955" y="1555414"/>
                  </a:lnTo>
                  <a:lnTo>
                    <a:pt x="63443" y="1522891"/>
                  </a:lnTo>
                  <a:lnTo>
                    <a:pt x="36829" y="1485227"/>
                  </a:lnTo>
                  <a:lnTo>
                    <a:pt x="16876" y="1443182"/>
                  </a:lnTo>
                  <a:lnTo>
                    <a:pt x="4346" y="1397517"/>
                  </a:lnTo>
                  <a:lnTo>
                    <a:pt x="0" y="1348994"/>
                  </a:lnTo>
                  <a:lnTo>
                    <a:pt x="0" y="269748"/>
                  </a:lnTo>
                  <a:close/>
                </a:path>
              </a:pathLst>
            </a:custGeom>
            <a:ln w="190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1" name="object 11"/>
          <p:cNvSpPr txBox="1"/>
          <p:nvPr/>
        </p:nvSpPr>
        <p:spPr>
          <a:xfrm>
            <a:off x="4542282" y="3011741"/>
            <a:ext cx="1454785" cy="1384935"/>
          </a:xfrm>
          <a:prstGeom prst="rect">
            <a:avLst/>
          </a:prstGeom>
        </p:spPr>
        <p:txBody>
          <a:bodyPr wrap="square" lIns="0" tIns="31115" rIns="0" bIns="0" rtlCol="0" vert="horz">
            <a:spAutoFit/>
          </a:bodyPr>
          <a:lstStyle/>
          <a:p>
            <a:pPr algn="ctr" marL="12065" marR="5080" indent="8890">
              <a:lnSpc>
                <a:spcPct val="91600"/>
              </a:lnSpc>
              <a:spcBef>
                <a:spcPts val="245"/>
              </a:spcBef>
            </a:pPr>
            <a:r>
              <a:rPr dirty="0" sz="1200">
                <a:solidFill>
                  <a:srgbClr val="FFFFFF"/>
                </a:solidFill>
                <a:latin typeface="Calibri"/>
                <a:cs typeface="Calibri"/>
              </a:rPr>
              <a:t>İhracat</a:t>
            </a:r>
            <a:r>
              <a:rPr dirty="0" sz="1200" spc="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00">
                <a:solidFill>
                  <a:srgbClr val="FFFFFF"/>
                </a:solidFill>
                <a:latin typeface="Calibri"/>
                <a:cs typeface="Calibri"/>
              </a:rPr>
              <a:t>Sayılan</a:t>
            </a:r>
            <a:r>
              <a:rPr dirty="0" sz="1200" spc="-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00">
                <a:solidFill>
                  <a:srgbClr val="FFFFFF"/>
                </a:solidFill>
                <a:latin typeface="Calibri"/>
                <a:cs typeface="Calibri"/>
              </a:rPr>
              <a:t>Satış</a:t>
            </a:r>
            <a:r>
              <a:rPr dirty="0" sz="1200" spc="1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00" spc="-25">
                <a:solidFill>
                  <a:srgbClr val="FFFFFF"/>
                </a:solidFill>
                <a:latin typeface="Calibri"/>
                <a:cs typeface="Calibri"/>
              </a:rPr>
              <a:t>ve </a:t>
            </a:r>
            <a:r>
              <a:rPr dirty="0" sz="1200" spc="-10">
                <a:solidFill>
                  <a:srgbClr val="FFFFFF"/>
                </a:solidFill>
                <a:latin typeface="Calibri"/>
                <a:cs typeface="Calibri"/>
              </a:rPr>
              <a:t>Teslimler:</a:t>
            </a:r>
            <a:r>
              <a:rPr dirty="0" sz="1200" spc="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Calibri"/>
                <a:cs typeface="Calibri"/>
              </a:rPr>
              <a:t>İç</a:t>
            </a:r>
            <a:r>
              <a:rPr dirty="0" sz="1200" spc="-4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Calibri"/>
                <a:cs typeface="Calibri"/>
              </a:rPr>
              <a:t>piyasada </a:t>
            </a:r>
            <a:r>
              <a:rPr dirty="0" sz="1200">
                <a:solidFill>
                  <a:srgbClr val="FFFFFF"/>
                </a:solidFill>
                <a:latin typeface="Calibri"/>
                <a:cs typeface="Calibri"/>
              </a:rPr>
              <a:t>satışı</a:t>
            </a:r>
            <a:r>
              <a:rPr dirty="0" sz="1200" spc="-1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00">
                <a:solidFill>
                  <a:srgbClr val="FFFFFF"/>
                </a:solidFill>
                <a:latin typeface="Calibri"/>
                <a:cs typeface="Calibri"/>
              </a:rPr>
              <a:t>ihracat sayılan</a:t>
            </a:r>
            <a:r>
              <a:rPr dirty="0" sz="1200" spc="-1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00" spc="-25">
                <a:solidFill>
                  <a:srgbClr val="FFFFFF"/>
                </a:solidFill>
                <a:latin typeface="Calibri"/>
                <a:cs typeface="Calibri"/>
              </a:rPr>
              <a:t>ve </a:t>
            </a:r>
            <a:r>
              <a:rPr dirty="0" sz="1200">
                <a:solidFill>
                  <a:srgbClr val="FFFFFF"/>
                </a:solidFill>
                <a:latin typeface="Calibri"/>
                <a:cs typeface="Calibri"/>
              </a:rPr>
              <a:t>ithalatta</a:t>
            </a:r>
            <a:r>
              <a:rPr dirty="0" sz="1200" spc="5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Calibri"/>
                <a:cs typeface="Calibri"/>
              </a:rPr>
              <a:t>gümrük muafiyetinden </a:t>
            </a:r>
            <a:r>
              <a:rPr dirty="0" sz="1200">
                <a:solidFill>
                  <a:srgbClr val="FFFFFF"/>
                </a:solidFill>
                <a:latin typeface="Calibri"/>
                <a:cs typeface="Calibri"/>
              </a:rPr>
              <a:t>yararlandırılan</a:t>
            </a:r>
            <a:r>
              <a:rPr dirty="0" sz="1200" spc="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00">
                <a:solidFill>
                  <a:srgbClr val="FFFFFF"/>
                </a:solidFill>
                <a:latin typeface="Calibri"/>
                <a:cs typeface="Calibri"/>
              </a:rPr>
              <a:t>satış</a:t>
            </a:r>
            <a:r>
              <a:rPr dirty="0" sz="1200" spc="3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00" spc="-25">
                <a:solidFill>
                  <a:srgbClr val="FFFFFF"/>
                </a:solidFill>
                <a:latin typeface="Calibri"/>
                <a:cs typeface="Calibri"/>
              </a:rPr>
              <a:t>ve </a:t>
            </a:r>
            <a:r>
              <a:rPr dirty="0" sz="1200">
                <a:solidFill>
                  <a:srgbClr val="FFFFFF"/>
                </a:solidFill>
                <a:latin typeface="Calibri"/>
                <a:cs typeface="Calibri"/>
              </a:rPr>
              <a:t>teslimleri</a:t>
            </a:r>
            <a:r>
              <a:rPr dirty="0" sz="1200" spc="1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Calibri"/>
                <a:cs typeface="Calibri"/>
              </a:rPr>
              <a:t>ifade etmektedir.</a:t>
            </a:r>
            <a:endParaRPr sz="1200">
              <a:latin typeface="Calibri"/>
              <a:cs typeface="Calibri"/>
            </a:endParaRPr>
          </a:p>
        </p:txBody>
      </p:sp>
      <p:grpSp>
        <p:nvGrpSpPr>
          <p:cNvPr id="12" name="object 12"/>
          <p:cNvGrpSpPr/>
          <p:nvPr/>
        </p:nvGrpSpPr>
        <p:grpSpPr>
          <a:xfrm>
            <a:off x="6254115" y="2899029"/>
            <a:ext cx="1830070" cy="1638300"/>
            <a:chOff x="6254115" y="2899029"/>
            <a:chExt cx="1830070" cy="1638300"/>
          </a:xfrm>
        </p:grpSpPr>
        <p:sp>
          <p:nvSpPr>
            <p:cNvPr id="13" name="object 13"/>
            <p:cNvSpPr/>
            <p:nvPr/>
          </p:nvSpPr>
          <p:spPr>
            <a:xfrm>
              <a:off x="6263640" y="2908554"/>
              <a:ext cx="1811020" cy="1619250"/>
            </a:xfrm>
            <a:custGeom>
              <a:avLst/>
              <a:gdLst/>
              <a:ahLst/>
              <a:cxnLst/>
              <a:rect l="l" t="t" r="r" b="b"/>
              <a:pathLst>
                <a:path w="1811020" h="1619250">
                  <a:moveTo>
                    <a:pt x="1540764" y="0"/>
                  </a:moveTo>
                  <a:lnTo>
                    <a:pt x="269748" y="0"/>
                  </a:lnTo>
                  <a:lnTo>
                    <a:pt x="221262" y="4346"/>
                  </a:lnTo>
                  <a:lnTo>
                    <a:pt x="175626" y="16876"/>
                  </a:lnTo>
                  <a:lnTo>
                    <a:pt x="133604" y="36829"/>
                  </a:lnTo>
                  <a:lnTo>
                    <a:pt x="95955" y="63443"/>
                  </a:lnTo>
                  <a:lnTo>
                    <a:pt x="63443" y="95955"/>
                  </a:lnTo>
                  <a:lnTo>
                    <a:pt x="36830" y="133603"/>
                  </a:lnTo>
                  <a:lnTo>
                    <a:pt x="16876" y="175626"/>
                  </a:lnTo>
                  <a:lnTo>
                    <a:pt x="4346" y="221262"/>
                  </a:lnTo>
                  <a:lnTo>
                    <a:pt x="0" y="269748"/>
                  </a:lnTo>
                  <a:lnTo>
                    <a:pt x="0" y="1348994"/>
                  </a:lnTo>
                  <a:lnTo>
                    <a:pt x="4346" y="1397517"/>
                  </a:lnTo>
                  <a:lnTo>
                    <a:pt x="16876" y="1443182"/>
                  </a:lnTo>
                  <a:lnTo>
                    <a:pt x="36830" y="1485227"/>
                  </a:lnTo>
                  <a:lnTo>
                    <a:pt x="63443" y="1522891"/>
                  </a:lnTo>
                  <a:lnTo>
                    <a:pt x="95955" y="1555414"/>
                  </a:lnTo>
                  <a:lnTo>
                    <a:pt x="133604" y="1582034"/>
                  </a:lnTo>
                  <a:lnTo>
                    <a:pt x="175626" y="1601990"/>
                  </a:lnTo>
                  <a:lnTo>
                    <a:pt x="221262" y="1614522"/>
                  </a:lnTo>
                  <a:lnTo>
                    <a:pt x="269748" y="1618869"/>
                  </a:lnTo>
                  <a:lnTo>
                    <a:pt x="1540764" y="1618869"/>
                  </a:lnTo>
                  <a:lnTo>
                    <a:pt x="1589249" y="1614522"/>
                  </a:lnTo>
                  <a:lnTo>
                    <a:pt x="1634885" y="1601990"/>
                  </a:lnTo>
                  <a:lnTo>
                    <a:pt x="1676908" y="1582034"/>
                  </a:lnTo>
                  <a:lnTo>
                    <a:pt x="1714556" y="1555414"/>
                  </a:lnTo>
                  <a:lnTo>
                    <a:pt x="1747068" y="1522891"/>
                  </a:lnTo>
                  <a:lnTo>
                    <a:pt x="1773682" y="1485227"/>
                  </a:lnTo>
                  <a:lnTo>
                    <a:pt x="1793635" y="1443182"/>
                  </a:lnTo>
                  <a:lnTo>
                    <a:pt x="1806165" y="1397517"/>
                  </a:lnTo>
                  <a:lnTo>
                    <a:pt x="1810512" y="1348994"/>
                  </a:lnTo>
                  <a:lnTo>
                    <a:pt x="1810512" y="269748"/>
                  </a:lnTo>
                  <a:lnTo>
                    <a:pt x="1806165" y="221262"/>
                  </a:lnTo>
                  <a:lnTo>
                    <a:pt x="1793635" y="175626"/>
                  </a:lnTo>
                  <a:lnTo>
                    <a:pt x="1773681" y="133604"/>
                  </a:lnTo>
                  <a:lnTo>
                    <a:pt x="1747068" y="95955"/>
                  </a:lnTo>
                  <a:lnTo>
                    <a:pt x="1714556" y="63443"/>
                  </a:lnTo>
                  <a:lnTo>
                    <a:pt x="1676908" y="36830"/>
                  </a:lnTo>
                  <a:lnTo>
                    <a:pt x="1634885" y="16876"/>
                  </a:lnTo>
                  <a:lnTo>
                    <a:pt x="1589249" y="4346"/>
                  </a:lnTo>
                  <a:lnTo>
                    <a:pt x="1540764" y="0"/>
                  </a:lnTo>
                  <a:close/>
                </a:path>
              </a:pathLst>
            </a:custGeom>
            <a:solidFill>
              <a:srgbClr val="1F386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4" name="object 14"/>
            <p:cNvSpPr/>
            <p:nvPr/>
          </p:nvSpPr>
          <p:spPr>
            <a:xfrm>
              <a:off x="6263640" y="2908554"/>
              <a:ext cx="1811020" cy="1619250"/>
            </a:xfrm>
            <a:custGeom>
              <a:avLst/>
              <a:gdLst/>
              <a:ahLst/>
              <a:cxnLst/>
              <a:rect l="l" t="t" r="r" b="b"/>
              <a:pathLst>
                <a:path w="1811020" h="1619250">
                  <a:moveTo>
                    <a:pt x="0" y="269748"/>
                  </a:moveTo>
                  <a:lnTo>
                    <a:pt x="4346" y="221262"/>
                  </a:lnTo>
                  <a:lnTo>
                    <a:pt x="16876" y="175626"/>
                  </a:lnTo>
                  <a:lnTo>
                    <a:pt x="36830" y="133603"/>
                  </a:lnTo>
                  <a:lnTo>
                    <a:pt x="63443" y="95955"/>
                  </a:lnTo>
                  <a:lnTo>
                    <a:pt x="95955" y="63443"/>
                  </a:lnTo>
                  <a:lnTo>
                    <a:pt x="133604" y="36829"/>
                  </a:lnTo>
                  <a:lnTo>
                    <a:pt x="175626" y="16876"/>
                  </a:lnTo>
                  <a:lnTo>
                    <a:pt x="221262" y="4346"/>
                  </a:lnTo>
                  <a:lnTo>
                    <a:pt x="269748" y="0"/>
                  </a:lnTo>
                  <a:lnTo>
                    <a:pt x="1540764" y="0"/>
                  </a:lnTo>
                  <a:lnTo>
                    <a:pt x="1589249" y="4346"/>
                  </a:lnTo>
                  <a:lnTo>
                    <a:pt x="1634885" y="16876"/>
                  </a:lnTo>
                  <a:lnTo>
                    <a:pt x="1676908" y="36830"/>
                  </a:lnTo>
                  <a:lnTo>
                    <a:pt x="1714556" y="63443"/>
                  </a:lnTo>
                  <a:lnTo>
                    <a:pt x="1747068" y="95955"/>
                  </a:lnTo>
                  <a:lnTo>
                    <a:pt x="1773681" y="133604"/>
                  </a:lnTo>
                  <a:lnTo>
                    <a:pt x="1793635" y="175626"/>
                  </a:lnTo>
                  <a:lnTo>
                    <a:pt x="1806165" y="221262"/>
                  </a:lnTo>
                  <a:lnTo>
                    <a:pt x="1810512" y="269748"/>
                  </a:lnTo>
                  <a:lnTo>
                    <a:pt x="1810512" y="1348994"/>
                  </a:lnTo>
                  <a:lnTo>
                    <a:pt x="1806165" y="1397517"/>
                  </a:lnTo>
                  <a:lnTo>
                    <a:pt x="1793635" y="1443182"/>
                  </a:lnTo>
                  <a:lnTo>
                    <a:pt x="1773682" y="1485227"/>
                  </a:lnTo>
                  <a:lnTo>
                    <a:pt x="1747068" y="1522891"/>
                  </a:lnTo>
                  <a:lnTo>
                    <a:pt x="1714556" y="1555414"/>
                  </a:lnTo>
                  <a:lnTo>
                    <a:pt x="1676908" y="1582034"/>
                  </a:lnTo>
                  <a:lnTo>
                    <a:pt x="1634885" y="1601990"/>
                  </a:lnTo>
                  <a:lnTo>
                    <a:pt x="1589249" y="1614522"/>
                  </a:lnTo>
                  <a:lnTo>
                    <a:pt x="1540764" y="1618869"/>
                  </a:lnTo>
                  <a:lnTo>
                    <a:pt x="269748" y="1618869"/>
                  </a:lnTo>
                  <a:lnTo>
                    <a:pt x="221262" y="1614522"/>
                  </a:lnTo>
                  <a:lnTo>
                    <a:pt x="175626" y="1601990"/>
                  </a:lnTo>
                  <a:lnTo>
                    <a:pt x="133604" y="1582034"/>
                  </a:lnTo>
                  <a:lnTo>
                    <a:pt x="95955" y="1555414"/>
                  </a:lnTo>
                  <a:lnTo>
                    <a:pt x="63443" y="1522891"/>
                  </a:lnTo>
                  <a:lnTo>
                    <a:pt x="36830" y="1485227"/>
                  </a:lnTo>
                  <a:lnTo>
                    <a:pt x="16876" y="1443182"/>
                  </a:lnTo>
                  <a:lnTo>
                    <a:pt x="4346" y="1397517"/>
                  </a:lnTo>
                  <a:lnTo>
                    <a:pt x="0" y="1348994"/>
                  </a:lnTo>
                  <a:lnTo>
                    <a:pt x="0" y="269748"/>
                  </a:lnTo>
                  <a:close/>
                </a:path>
              </a:pathLst>
            </a:custGeom>
            <a:ln w="190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5" name="object 15"/>
          <p:cNvSpPr txBox="1"/>
          <p:nvPr/>
        </p:nvSpPr>
        <p:spPr>
          <a:xfrm>
            <a:off x="6381496" y="3347275"/>
            <a:ext cx="1586865" cy="716280"/>
          </a:xfrm>
          <a:prstGeom prst="rect">
            <a:avLst/>
          </a:prstGeom>
        </p:spPr>
        <p:txBody>
          <a:bodyPr wrap="square" lIns="0" tIns="31114" rIns="0" bIns="0" rtlCol="0" vert="horz">
            <a:spAutoFit/>
          </a:bodyPr>
          <a:lstStyle/>
          <a:p>
            <a:pPr algn="ctr" marL="12065" marR="5080" indent="-3175">
              <a:lnSpc>
                <a:spcPct val="91800"/>
              </a:lnSpc>
              <a:spcBef>
                <a:spcPts val="244"/>
              </a:spcBef>
            </a:pPr>
            <a:r>
              <a:rPr dirty="0" sz="1200" spc="-10">
                <a:solidFill>
                  <a:srgbClr val="FFFFFF"/>
                </a:solidFill>
                <a:latin typeface="Calibri"/>
                <a:cs typeface="Calibri"/>
              </a:rPr>
              <a:t>Tebliğ’de</a:t>
            </a:r>
            <a:r>
              <a:rPr dirty="0" sz="1200" spc="-5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00">
                <a:solidFill>
                  <a:srgbClr val="FFFFFF"/>
                </a:solidFill>
                <a:latin typeface="Calibri"/>
                <a:cs typeface="Calibri"/>
              </a:rPr>
              <a:t>belirtilen</a:t>
            </a:r>
            <a:r>
              <a:rPr dirty="0" sz="1200" spc="-1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00" spc="-20">
                <a:solidFill>
                  <a:srgbClr val="FFFFFF"/>
                </a:solidFill>
                <a:latin typeface="Calibri"/>
                <a:cs typeface="Calibri"/>
              </a:rPr>
              <a:t>satış </a:t>
            </a:r>
            <a:r>
              <a:rPr dirty="0" sz="1200">
                <a:solidFill>
                  <a:srgbClr val="FFFFFF"/>
                </a:solidFill>
                <a:latin typeface="Calibri"/>
                <a:cs typeface="Calibri"/>
              </a:rPr>
              <a:t>ve</a:t>
            </a:r>
            <a:r>
              <a:rPr dirty="0" sz="1200" spc="-3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00">
                <a:solidFill>
                  <a:srgbClr val="FFFFFF"/>
                </a:solidFill>
                <a:latin typeface="Calibri"/>
                <a:cs typeface="Calibri"/>
              </a:rPr>
              <a:t>teslimlere</a:t>
            </a:r>
            <a:r>
              <a:rPr dirty="0" sz="1200" spc="-3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Calibri"/>
                <a:cs typeface="Calibri"/>
              </a:rPr>
              <a:t>yönelik </a:t>
            </a:r>
            <a:r>
              <a:rPr dirty="0" sz="1200">
                <a:solidFill>
                  <a:srgbClr val="FFFFFF"/>
                </a:solidFill>
                <a:latin typeface="Calibri"/>
                <a:cs typeface="Calibri"/>
              </a:rPr>
              <a:t>olarak</a:t>
            </a:r>
            <a:r>
              <a:rPr dirty="0" sz="1200" spc="1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00">
                <a:solidFill>
                  <a:srgbClr val="FFFFFF"/>
                </a:solidFill>
                <a:latin typeface="Calibri"/>
                <a:cs typeface="Calibri"/>
              </a:rPr>
              <a:t>gümrük</a:t>
            </a:r>
            <a:r>
              <a:rPr dirty="0" sz="1200" spc="1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Calibri"/>
                <a:cs typeface="Calibri"/>
              </a:rPr>
              <a:t>muafiyetli </a:t>
            </a:r>
            <a:r>
              <a:rPr dirty="0" sz="1200">
                <a:solidFill>
                  <a:srgbClr val="FFFFFF"/>
                </a:solidFill>
                <a:latin typeface="Calibri"/>
                <a:cs typeface="Calibri"/>
              </a:rPr>
              <a:t>ithalat</a:t>
            </a:r>
            <a:r>
              <a:rPr dirty="0" sz="1200" spc="2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Calibri"/>
                <a:cs typeface="Calibri"/>
              </a:rPr>
              <a:t>yapılabilmektedir.</a:t>
            </a:r>
            <a:endParaRPr sz="1200">
              <a:latin typeface="Calibri"/>
              <a:cs typeface="Calibri"/>
            </a:endParaRPr>
          </a:p>
        </p:txBody>
      </p:sp>
      <p:grpSp>
        <p:nvGrpSpPr>
          <p:cNvPr id="16" name="object 16"/>
          <p:cNvGrpSpPr/>
          <p:nvPr/>
        </p:nvGrpSpPr>
        <p:grpSpPr>
          <a:xfrm>
            <a:off x="8156067" y="2899029"/>
            <a:ext cx="1830070" cy="1638300"/>
            <a:chOff x="8156067" y="2899029"/>
            <a:chExt cx="1830070" cy="1638300"/>
          </a:xfrm>
        </p:grpSpPr>
        <p:sp>
          <p:nvSpPr>
            <p:cNvPr id="17" name="object 17"/>
            <p:cNvSpPr/>
            <p:nvPr/>
          </p:nvSpPr>
          <p:spPr>
            <a:xfrm>
              <a:off x="8165592" y="2908554"/>
              <a:ext cx="1811020" cy="1619250"/>
            </a:xfrm>
            <a:custGeom>
              <a:avLst/>
              <a:gdLst/>
              <a:ahLst/>
              <a:cxnLst/>
              <a:rect l="l" t="t" r="r" b="b"/>
              <a:pathLst>
                <a:path w="1811020" h="1619250">
                  <a:moveTo>
                    <a:pt x="1540763" y="0"/>
                  </a:moveTo>
                  <a:lnTo>
                    <a:pt x="269748" y="0"/>
                  </a:lnTo>
                  <a:lnTo>
                    <a:pt x="221262" y="4346"/>
                  </a:lnTo>
                  <a:lnTo>
                    <a:pt x="175626" y="16876"/>
                  </a:lnTo>
                  <a:lnTo>
                    <a:pt x="133603" y="36829"/>
                  </a:lnTo>
                  <a:lnTo>
                    <a:pt x="95955" y="63443"/>
                  </a:lnTo>
                  <a:lnTo>
                    <a:pt x="63443" y="95955"/>
                  </a:lnTo>
                  <a:lnTo>
                    <a:pt x="36829" y="133603"/>
                  </a:lnTo>
                  <a:lnTo>
                    <a:pt x="16876" y="175626"/>
                  </a:lnTo>
                  <a:lnTo>
                    <a:pt x="4346" y="221262"/>
                  </a:lnTo>
                  <a:lnTo>
                    <a:pt x="0" y="269748"/>
                  </a:lnTo>
                  <a:lnTo>
                    <a:pt x="0" y="1348994"/>
                  </a:lnTo>
                  <a:lnTo>
                    <a:pt x="4346" y="1397517"/>
                  </a:lnTo>
                  <a:lnTo>
                    <a:pt x="16876" y="1443182"/>
                  </a:lnTo>
                  <a:lnTo>
                    <a:pt x="36830" y="1485227"/>
                  </a:lnTo>
                  <a:lnTo>
                    <a:pt x="63443" y="1522891"/>
                  </a:lnTo>
                  <a:lnTo>
                    <a:pt x="95955" y="1555414"/>
                  </a:lnTo>
                  <a:lnTo>
                    <a:pt x="133603" y="1582034"/>
                  </a:lnTo>
                  <a:lnTo>
                    <a:pt x="175626" y="1601990"/>
                  </a:lnTo>
                  <a:lnTo>
                    <a:pt x="221262" y="1614522"/>
                  </a:lnTo>
                  <a:lnTo>
                    <a:pt x="269748" y="1618869"/>
                  </a:lnTo>
                  <a:lnTo>
                    <a:pt x="1540763" y="1618869"/>
                  </a:lnTo>
                  <a:lnTo>
                    <a:pt x="1589249" y="1614522"/>
                  </a:lnTo>
                  <a:lnTo>
                    <a:pt x="1634885" y="1601990"/>
                  </a:lnTo>
                  <a:lnTo>
                    <a:pt x="1676908" y="1582034"/>
                  </a:lnTo>
                  <a:lnTo>
                    <a:pt x="1714556" y="1555414"/>
                  </a:lnTo>
                  <a:lnTo>
                    <a:pt x="1747068" y="1522891"/>
                  </a:lnTo>
                  <a:lnTo>
                    <a:pt x="1773681" y="1485227"/>
                  </a:lnTo>
                  <a:lnTo>
                    <a:pt x="1793635" y="1443182"/>
                  </a:lnTo>
                  <a:lnTo>
                    <a:pt x="1806165" y="1397517"/>
                  </a:lnTo>
                  <a:lnTo>
                    <a:pt x="1810511" y="1348994"/>
                  </a:lnTo>
                  <a:lnTo>
                    <a:pt x="1810511" y="269748"/>
                  </a:lnTo>
                  <a:lnTo>
                    <a:pt x="1806165" y="221262"/>
                  </a:lnTo>
                  <a:lnTo>
                    <a:pt x="1793635" y="175626"/>
                  </a:lnTo>
                  <a:lnTo>
                    <a:pt x="1773681" y="133604"/>
                  </a:lnTo>
                  <a:lnTo>
                    <a:pt x="1747068" y="95955"/>
                  </a:lnTo>
                  <a:lnTo>
                    <a:pt x="1714556" y="63443"/>
                  </a:lnTo>
                  <a:lnTo>
                    <a:pt x="1676907" y="36830"/>
                  </a:lnTo>
                  <a:lnTo>
                    <a:pt x="1634885" y="16876"/>
                  </a:lnTo>
                  <a:lnTo>
                    <a:pt x="1589249" y="4346"/>
                  </a:lnTo>
                  <a:lnTo>
                    <a:pt x="1540763" y="0"/>
                  </a:lnTo>
                  <a:close/>
                </a:path>
              </a:pathLst>
            </a:custGeom>
            <a:solidFill>
              <a:srgbClr val="1F386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8" name="object 18"/>
            <p:cNvSpPr/>
            <p:nvPr/>
          </p:nvSpPr>
          <p:spPr>
            <a:xfrm>
              <a:off x="8165592" y="2908554"/>
              <a:ext cx="1811020" cy="1619250"/>
            </a:xfrm>
            <a:custGeom>
              <a:avLst/>
              <a:gdLst/>
              <a:ahLst/>
              <a:cxnLst/>
              <a:rect l="l" t="t" r="r" b="b"/>
              <a:pathLst>
                <a:path w="1811020" h="1619250">
                  <a:moveTo>
                    <a:pt x="0" y="269748"/>
                  </a:moveTo>
                  <a:lnTo>
                    <a:pt x="4346" y="221262"/>
                  </a:lnTo>
                  <a:lnTo>
                    <a:pt x="16876" y="175626"/>
                  </a:lnTo>
                  <a:lnTo>
                    <a:pt x="36829" y="133603"/>
                  </a:lnTo>
                  <a:lnTo>
                    <a:pt x="63443" y="95955"/>
                  </a:lnTo>
                  <a:lnTo>
                    <a:pt x="95955" y="63443"/>
                  </a:lnTo>
                  <a:lnTo>
                    <a:pt x="133603" y="36829"/>
                  </a:lnTo>
                  <a:lnTo>
                    <a:pt x="175626" y="16876"/>
                  </a:lnTo>
                  <a:lnTo>
                    <a:pt x="221262" y="4346"/>
                  </a:lnTo>
                  <a:lnTo>
                    <a:pt x="269748" y="0"/>
                  </a:lnTo>
                  <a:lnTo>
                    <a:pt x="1540763" y="0"/>
                  </a:lnTo>
                  <a:lnTo>
                    <a:pt x="1589249" y="4346"/>
                  </a:lnTo>
                  <a:lnTo>
                    <a:pt x="1634885" y="16876"/>
                  </a:lnTo>
                  <a:lnTo>
                    <a:pt x="1676907" y="36830"/>
                  </a:lnTo>
                  <a:lnTo>
                    <a:pt x="1714556" y="63443"/>
                  </a:lnTo>
                  <a:lnTo>
                    <a:pt x="1747068" y="95955"/>
                  </a:lnTo>
                  <a:lnTo>
                    <a:pt x="1773681" y="133604"/>
                  </a:lnTo>
                  <a:lnTo>
                    <a:pt x="1793635" y="175626"/>
                  </a:lnTo>
                  <a:lnTo>
                    <a:pt x="1806165" y="221262"/>
                  </a:lnTo>
                  <a:lnTo>
                    <a:pt x="1810511" y="269748"/>
                  </a:lnTo>
                  <a:lnTo>
                    <a:pt x="1810511" y="1348994"/>
                  </a:lnTo>
                  <a:lnTo>
                    <a:pt x="1806165" y="1397517"/>
                  </a:lnTo>
                  <a:lnTo>
                    <a:pt x="1793635" y="1443182"/>
                  </a:lnTo>
                  <a:lnTo>
                    <a:pt x="1773681" y="1485227"/>
                  </a:lnTo>
                  <a:lnTo>
                    <a:pt x="1747068" y="1522891"/>
                  </a:lnTo>
                  <a:lnTo>
                    <a:pt x="1714556" y="1555414"/>
                  </a:lnTo>
                  <a:lnTo>
                    <a:pt x="1676908" y="1582034"/>
                  </a:lnTo>
                  <a:lnTo>
                    <a:pt x="1634885" y="1601990"/>
                  </a:lnTo>
                  <a:lnTo>
                    <a:pt x="1589249" y="1614522"/>
                  </a:lnTo>
                  <a:lnTo>
                    <a:pt x="1540763" y="1618869"/>
                  </a:lnTo>
                  <a:lnTo>
                    <a:pt x="269748" y="1618869"/>
                  </a:lnTo>
                  <a:lnTo>
                    <a:pt x="221262" y="1614522"/>
                  </a:lnTo>
                  <a:lnTo>
                    <a:pt x="175626" y="1601990"/>
                  </a:lnTo>
                  <a:lnTo>
                    <a:pt x="133603" y="1582034"/>
                  </a:lnTo>
                  <a:lnTo>
                    <a:pt x="95955" y="1555414"/>
                  </a:lnTo>
                  <a:lnTo>
                    <a:pt x="63443" y="1522891"/>
                  </a:lnTo>
                  <a:lnTo>
                    <a:pt x="36830" y="1485227"/>
                  </a:lnTo>
                  <a:lnTo>
                    <a:pt x="16876" y="1443182"/>
                  </a:lnTo>
                  <a:lnTo>
                    <a:pt x="4346" y="1397517"/>
                  </a:lnTo>
                  <a:lnTo>
                    <a:pt x="0" y="1348994"/>
                  </a:lnTo>
                  <a:lnTo>
                    <a:pt x="0" y="269748"/>
                  </a:lnTo>
                  <a:close/>
                </a:path>
              </a:pathLst>
            </a:custGeom>
            <a:ln w="19049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9" name="object 19"/>
          <p:cNvSpPr txBox="1"/>
          <p:nvPr/>
        </p:nvSpPr>
        <p:spPr>
          <a:xfrm>
            <a:off x="8348980" y="3179508"/>
            <a:ext cx="1452245" cy="1045844"/>
          </a:xfrm>
          <a:prstGeom prst="rect">
            <a:avLst/>
          </a:prstGeom>
        </p:spPr>
        <p:txBody>
          <a:bodyPr wrap="square" lIns="0" tIns="32384" rIns="0" bIns="0" rtlCol="0" vert="horz">
            <a:spAutoFit/>
          </a:bodyPr>
          <a:lstStyle/>
          <a:p>
            <a:pPr algn="ctr" marL="12700" marR="5080" indent="10160">
              <a:lnSpc>
                <a:spcPct val="91100"/>
              </a:lnSpc>
              <a:spcBef>
                <a:spcPts val="254"/>
              </a:spcBef>
            </a:pPr>
            <a:r>
              <a:rPr dirty="0" sz="1200">
                <a:solidFill>
                  <a:srgbClr val="FFFFFF"/>
                </a:solidFill>
                <a:latin typeface="Calibri"/>
                <a:cs typeface="Calibri"/>
              </a:rPr>
              <a:t>Bu</a:t>
            </a:r>
            <a:r>
              <a:rPr dirty="0" sz="1200" spc="3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Calibri"/>
                <a:cs typeface="Calibri"/>
              </a:rPr>
              <a:t>kapsamdaki </a:t>
            </a:r>
            <a:r>
              <a:rPr dirty="0" sz="1200">
                <a:solidFill>
                  <a:srgbClr val="FFFFFF"/>
                </a:solidFill>
                <a:latin typeface="Calibri"/>
                <a:cs typeface="Calibri"/>
              </a:rPr>
              <a:t>faaliyetler</a:t>
            </a:r>
            <a:r>
              <a:rPr dirty="0" sz="1200" spc="-2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00">
                <a:solidFill>
                  <a:srgbClr val="FFFFFF"/>
                </a:solidFill>
                <a:latin typeface="Calibri"/>
                <a:cs typeface="Calibri"/>
              </a:rPr>
              <a:t>için</a:t>
            </a:r>
            <a:r>
              <a:rPr dirty="0" sz="1200" spc="-2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Calibri"/>
                <a:cs typeface="Calibri"/>
              </a:rPr>
              <a:t>Ticaret </a:t>
            </a:r>
            <a:r>
              <a:rPr dirty="0" sz="1200">
                <a:solidFill>
                  <a:srgbClr val="FFFFFF"/>
                </a:solidFill>
                <a:latin typeface="Calibri"/>
                <a:cs typeface="Calibri"/>
              </a:rPr>
              <a:t>Bakanlığından</a:t>
            </a:r>
            <a:r>
              <a:rPr dirty="0" sz="1200" spc="3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Calibri"/>
                <a:cs typeface="Calibri"/>
              </a:rPr>
              <a:t>(İhracat Genel</a:t>
            </a:r>
            <a:r>
              <a:rPr dirty="0" sz="1200" spc="3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00">
                <a:solidFill>
                  <a:srgbClr val="FFFFFF"/>
                </a:solidFill>
                <a:latin typeface="Calibri"/>
                <a:cs typeface="Calibri"/>
              </a:rPr>
              <a:t>Müdürlüğü)</a:t>
            </a:r>
            <a:r>
              <a:rPr dirty="0" sz="1200" spc="2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00" spc="-20">
                <a:solidFill>
                  <a:srgbClr val="FFFFFF"/>
                </a:solidFill>
                <a:latin typeface="Calibri"/>
                <a:cs typeface="Calibri"/>
              </a:rPr>
              <a:t>DİİB </a:t>
            </a:r>
            <a:r>
              <a:rPr dirty="0" sz="1200">
                <a:solidFill>
                  <a:srgbClr val="FFFFFF"/>
                </a:solidFill>
                <a:latin typeface="Calibri"/>
                <a:cs typeface="Calibri"/>
              </a:rPr>
              <a:t>(D3)</a:t>
            </a:r>
            <a:r>
              <a:rPr dirty="0" sz="1200" spc="2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Calibri"/>
                <a:cs typeface="Calibri"/>
              </a:rPr>
              <a:t>alınması gerekmektedir.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20" name="object 20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38100">
              <a:lnSpc>
                <a:spcPts val="980"/>
              </a:lnSpc>
            </a:pPr>
            <a:r>
              <a:rPr dirty="0" spc="-25"/>
              <a:t>43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3560064" y="844613"/>
            <a:ext cx="5428615" cy="387985"/>
          </a:xfrm>
          <a:prstGeom prst="rect"/>
        </p:spPr>
        <p:txBody>
          <a:bodyPr wrap="square" lIns="0" tIns="158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dirty="0" spc="-120"/>
              <a:t>İHRACAT</a:t>
            </a:r>
            <a:r>
              <a:rPr dirty="0" spc="-25"/>
              <a:t> </a:t>
            </a:r>
            <a:r>
              <a:rPr dirty="0" spc="-125"/>
              <a:t>SAYILAN</a:t>
            </a:r>
            <a:r>
              <a:rPr dirty="0" spc="10"/>
              <a:t> </a:t>
            </a:r>
            <a:r>
              <a:rPr dirty="0" spc="-270"/>
              <a:t>SATIŞ</a:t>
            </a:r>
            <a:r>
              <a:rPr dirty="0" spc="100"/>
              <a:t> </a:t>
            </a:r>
            <a:r>
              <a:rPr dirty="0"/>
              <a:t>VE</a:t>
            </a:r>
            <a:r>
              <a:rPr dirty="0" spc="-100"/>
              <a:t> </a:t>
            </a:r>
            <a:r>
              <a:rPr dirty="0" spc="-295"/>
              <a:t>TESLİMLER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2192782" y="2046985"/>
            <a:ext cx="7922259" cy="4650105"/>
            <a:chOff x="2192782" y="2046985"/>
            <a:chExt cx="7922259" cy="4650105"/>
          </a:xfrm>
        </p:grpSpPr>
        <p:sp>
          <p:nvSpPr>
            <p:cNvPr id="4" name="object 4"/>
            <p:cNvSpPr/>
            <p:nvPr/>
          </p:nvSpPr>
          <p:spPr>
            <a:xfrm>
              <a:off x="2199132" y="2053335"/>
              <a:ext cx="512445" cy="732155"/>
            </a:xfrm>
            <a:custGeom>
              <a:avLst/>
              <a:gdLst/>
              <a:ahLst/>
              <a:cxnLst/>
              <a:rect l="l" t="t" r="r" b="b"/>
              <a:pathLst>
                <a:path w="512444" h="732155">
                  <a:moveTo>
                    <a:pt x="512063" y="0"/>
                  </a:moveTo>
                  <a:lnTo>
                    <a:pt x="256031" y="256159"/>
                  </a:lnTo>
                  <a:lnTo>
                    <a:pt x="0" y="0"/>
                  </a:lnTo>
                  <a:lnTo>
                    <a:pt x="0" y="475614"/>
                  </a:lnTo>
                  <a:lnTo>
                    <a:pt x="256031" y="731647"/>
                  </a:lnTo>
                  <a:lnTo>
                    <a:pt x="512063" y="475614"/>
                  </a:lnTo>
                  <a:lnTo>
                    <a:pt x="512063" y="0"/>
                  </a:lnTo>
                  <a:close/>
                </a:path>
              </a:pathLst>
            </a:custGeom>
            <a:solidFill>
              <a:srgbClr val="1F386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/>
            <p:cNvSpPr/>
            <p:nvPr/>
          </p:nvSpPr>
          <p:spPr>
            <a:xfrm>
              <a:off x="2199132" y="2053335"/>
              <a:ext cx="512445" cy="732155"/>
            </a:xfrm>
            <a:custGeom>
              <a:avLst/>
              <a:gdLst/>
              <a:ahLst/>
              <a:cxnLst/>
              <a:rect l="l" t="t" r="r" b="b"/>
              <a:pathLst>
                <a:path w="512444" h="732155">
                  <a:moveTo>
                    <a:pt x="512063" y="0"/>
                  </a:moveTo>
                  <a:lnTo>
                    <a:pt x="512063" y="475614"/>
                  </a:lnTo>
                  <a:lnTo>
                    <a:pt x="256031" y="731647"/>
                  </a:lnTo>
                  <a:lnTo>
                    <a:pt x="0" y="475614"/>
                  </a:lnTo>
                  <a:lnTo>
                    <a:pt x="0" y="0"/>
                  </a:lnTo>
                  <a:lnTo>
                    <a:pt x="256031" y="256159"/>
                  </a:lnTo>
                  <a:lnTo>
                    <a:pt x="512063" y="0"/>
                  </a:lnTo>
                  <a:close/>
                </a:path>
              </a:pathLst>
            </a:custGeom>
            <a:ln w="12700">
              <a:solidFill>
                <a:srgbClr val="4471C4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/>
            <p:cNvSpPr/>
            <p:nvPr/>
          </p:nvSpPr>
          <p:spPr>
            <a:xfrm>
              <a:off x="2711196" y="2053335"/>
              <a:ext cx="7370445" cy="475615"/>
            </a:xfrm>
            <a:custGeom>
              <a:avLst/>
              <a:gdLst/>
              <a:ahLst/>
              <a:cxnLst/>
              <a:rect l="l" t="t" r="r" b="b"/>
              <a:pathLst>
                <a:path w="7370445" h="475614">
                  <a:moveTo>
                    <a:pt x="7290815" y="0"/>
                  </a:moveTo>
                  <a:lnTo>
                    <a:pt x="0" y="0"/>
                  </a:lnTo>
                  <a:lnTo>
                    <a:pt x="0" y="475614"/>
                  </a:lnTo>
                  <a:lnTo>
                    <a:pt x="7290815" y="475614"/>
                  </a:lnTo>
                  <a:lnTo>
                    <a:pt x="7321682" y="469393"/>
                  </a:lnTo>
                  <a:lnTo>
                    <a:pt x="7346870" y="452421"/>
                  </a:lnTo>
                  <a:lnTo>
                    <a:pt x="7363842" y="427233"/>
                  </a:lnTo>
                  <a:lnTo>
                    <a:pt x="7370063" y="396366"/>
                  </a:lnTo>
                  <a:lnTo>
                    <a:pt x="7370063" y="79248"/>
                  </a:lnTo>
                  <a:lnTo>
                    <a:pt x="7363842" y="48381"/>
                  </a:lnTo>
                  <a:lnTo>
                    <a:pt x="7346870" y="23193"/>
                  </a:lnTo>
                  <a:lnTo>
                    <a:pt x="7321682" y="6221"/>
                  </a:lnTo>
                  <a:lnTo>
                    <a:pt x="7290815" y="0"/>
                  </a:lnTo>
                  <a:close/>
                </a:path>
              </a:pathLst>
            </a:custGeom>
            <a:solidFill>
              <a:srgbClr val="FFFFFF">
                <a:alpha val="90194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" name="object 7"/>
            <p:cNvSpPr/>
            <p:nvPr/>
          </p:nvSpPr>
          <p:spPr>
            <a:xfrm>
              <a:off x="2711196" y="2053335"/>
              <a:ext cx="7370445" cy="475615"/>
            </a:xfrm>
            <a:custGeom>
              <a:avLst/>
              <a:gdLst/>
              <a:ahLst/>
              <a:cxnLst/>
              <a:rect l="l" t="t" r="r" b="b"/>
              <a:pathLst>
                <a:path w="7370445" h="475614">
                  <a:moveTo>
                    <a:pt x="7370063" y="79248"/>
                  </a:moveTo>
                  <a:lnTo>
                    <a:pt x="7370063" y="396366"/>
                  </a:lnTo>
                  <a:lnTo>
                    <a:pt x="7363842" y="427233"/>
                  </a:lnTo>
                  <a:lnTo>
                    <a:pt x="7346870" y="452421"/>
                  </a:lnTo>
                  <a:lnTo>
                    <a:pt x="7321682" y="469393"/>
                  </a:lnTo>
                  <a:lnTo>
                    <a:pt x="7290815" y="475614"/>
                  </a:lnTo>
                  <a:lnTo>
                    <a:pt x="0" y="475614"/>
                  </a:lnTo>
                  <a:lnTo>
                    <a:pt x="0" y="0"/>
                  </a:lnTo>
                  <a:lnTo>
                    <a:pt x="7290815" y="0"/>
                  </a:lnTo>
                  <a:lnTo>
                    <a:pt x="7321682" y="6221"/>
                  </a:lnTo>
                  <a:lnTo>
                    <a:pt x="7346870" y="23193"/>
                  </a:lnTo>
                  <a:lnTo>
                    <a:pt x="7363842" y="48381"/>
                  </a:lnTo>
                  <a:lnTo>
                    <a:pt x="7370063" y="79248"/>
                  </a:lnTo>
                  <a:close/>
                </a:path>
              </a:pathLst>
            </a:custGeom>
            <a:ln w="12700">
              <a:solidFill>
                <a:srgbClr val="4471C4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8" name="object 8"/>
            <p:cNvSpPr/>
            <p:nvPr/>
          </p:nvSpPr>
          <p:spPr>
            <a:xfrm>
              <a:off x="2199132" y="2702686"/>
              <a:ext cx="512445" cy="732155"/>
            </a:xfrm>
            <a:custGeom>
              <a:avLst/>
              <a:gdLst/>
              <a:ahLst/>
              <a:cxnLst/>
              <a:rect l="l" t="t" r="r" b="b"/>
              <a:pathLst>
                <a:path w="512444" h="732154">
                  <a:moveTo>
                    <a:pt x="512063" y="0"/>
                  </a:moveTo>
                  <a:lnTo>
                    <a:pt x="256031" y="256159"/>
                  </a:lnTo>
                  <a:lnTo>
                    <a:pt x="0" y="0"/>
                  </a:lnTo>
                  <a:lnTo>
                    <a:pt x="0" y="475614"/>
                  </a:lnTo>
                  <a:lnTo>
                    <a:pt x="256031" y="731774"/>
                  </a:lnTo>
                  <a:lnTo>
                    <a:pt x="512063" y="475614"/>
                  </a:lnTo>
                  <a:lnTo>
                    <a:pt x="512063" y="0"/>
                  </a:lnTo>
                  <a:close/>
                </a:path>
              </a:pathLst>
            </a:custGeom>
            <a:solidFill>
              <a:srgbClr val="1F386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" name="object 9"/>
            <p:cNvSpPr/>
            <p:nvPr/>
          </p:nvSpPr>
          <p:spPr>
            <a:xfrm>
              <a:off x="2199132" y="2702686"/>
              <a:ext cx="512445" cy="732155"/>
            </a:xfrm>
            <a:custGeom>
              <a:avLst/>
              <a:gdLst/>
              <a:ahLst/>
              <a:cxnLst/>
              <a:rect l="l" t="t" r="r" b="b"/>
              <a:pathLst>
                <a:path w="512444" h="732154">
                  <a:moveTo>
                    <a:pt x="512063" y="0"/>
                  </a:moveTo>
                  <a:lnTo>
                    <a:pt x="512063" y="475614"/>
                  </a:lnTo>
                  <a:lnTo>
                    <a:pt x="256031" y="731774"/>
                  </a:lnTo>
                  <a:lnTo>
                    <a:pt x="0" y="475614"/>
                  </a:lnTo>
                  <a:lnTo>
                    <a:pt x="0" y="0"/>
                  </a:lnTo>
                  <a:lnTo>
                    <a:pt x="256031" y="256159"/>
                  </a:lnTo>
                  <a:lnTo>
                    <a:pt x="512063" y="0"/>
                  </a:lnTo>
                  <a:close/>
                </a:path>
              </a:pathLst>
            </a:custGeom>
            <a:ln w="12699">
              <a:solidFill>
                <a:srgbClr val="4471C4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0" name="object 10"/>
            <p:cNvSpPr/>
            <p:nvPr/>
          </p:nvSpPr>
          <p:spPr>
            <a:xfrm>
              <a:off x="2683764" y="2702686"/>
              <a:ext cx="7425055" cy="475615"/>
            </a:xfrm>
            <a:custGeom>
              <a:avLst/>
              <a:gdLst/>
              <a:ahLst/>
              <a:cxnLst/>
              <a:rect l="l" t="t" r="r" b="b"/>
              <a:pathLst>
                <a:path w="7425055" h="475614">
                  <a:moveTo>
                    <a:pt x="7345680" y="0"/>
                  </a:moveTo>
                  <a:lnTo>
                    <a:pt x="0" y="0"/>
                  </a:lnTo>
                  <a:lnTo>
                    <a:pt x="0" y="475614"/>
                  </a:lnTo>
                  <a:lnTo>
                    <a:pt x="7345680" y="475614"/>
                  </a:lnTo>
                  <a:lnTo>
                    <a:pt x="7376546" y="469393"/>
                  </a:lnTo>
                  <a:lnTo>
                    <a:pt x="7401734" y="452421"/>
                  </a:lnTo>
                  <a:lnTo>
                    <a:pt x="7418706" y="427233"/>
                  </a:lnTo>
                  <a:lnTo>
                    <a:pt x="7424928" y="396366"/>
                  </a:lnTo>
                  <a:lnTo>
                    <a:pt x="7424928" y="79375"/>
                  </a:lnTo>
                  <a:lnTo>
                    <a:pt x="7418706" y="48488"/>
                  </a:lnTo>
                  <a:lnTo>
                    <a:pt x="7401734" y="23256"/>
                  </a:lnTo>
                  <a:lnTo>
                    <a:pt x="7376546" y="6240"/>
                  </a:lnTo>
                  <a:lnTo>
                    <a:pt x="7345680" y="0"/>
                  </a:lnTo>
                  <a:close/>
                </a:path>
              </a:pathLst>
            </a:custGeom>
            <a:solidFill>
              <a:srgbClr val="FFFFFF">
                <a:alpha val="90194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" name="object 11"/>
            <p:cNvSpPr/>
            <p:nvPr/>
          </p:nvSpPr>
          <p:spPr>
            <a:xfrm>
              <a:off x="2683764" y="2702686"/>
              <a:ext cx="7425055" cy="475615"/>
            </a:xfrm>
            <a:custGeom>
              <a:avLst/>
              <a:gdLst/>
              <a:ahLst/>
              <a:cxnLst/>
              <a:rect l="l" t="t" r="r" b="b"/>
              <a:pathLst>
                <a:path w="7425055" h="475614">
                  <a:moveTo>
                    <a:pt x="7424928" y="79375"/>
                  </a:moveTo>
                  <a:lnTo>
                    <a:pt x="7424928" y="396366"/>
                  </a:lnTo>
                  <a:lnTo>
                    <a:pt x="7418706" y="427233"/>
                  </a:lnTo>
                  <a:lnTo>
                    <a:pt x="7401734" y="452421"/>
                  </a:lnTo>
                  <a:lnTo>
                    <a:pt x="7376546" y="469393"/>
                  </a:lnTo>
                  <a:lnTo>
                    <a:pt x="7345680" y="475614"/>
                  </a:lnTo>
                  <a:lnTo>
                    <a:pt x="0" y="475614"/>
                  </a:lnTo>
                  <a:lnTo>
                    <a:pt x="0" y="0"/>
                  </a:lnTo>
                  <a:lnTo>
                    <a:pt x="7345680" y="0"/>
                  </a:lnTo>
                  <a:lnTo>
                    <a:pt x="7376546" y="6240"/>
                  </a:lnTo>
                  <a:lnTo>
                    <a:pt x="7401734" y="23256"/>
                  </a:lnTo>
                  <a:lnTo>
                    <a:pt x="7418706" y="48488"/>
                  </a:lnTo>
                  <a:lnTo>
                    <a:pt x="7424928" y="79375"/>
                  </a:lnTo>
                  <a:close/>
                </a:path>
              </a:pathLst>
            </a:custGeom>
            <a:ln w="12700">
              <a:solidFill>
                <a:srgbClr val="4471C4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2" name="object 12"/>
            <p:cNvSpPr/>
            <p:nvPr/>
          </p:nvSpPr>
          <p:spPr>
            <a:xfrm>
              <a:off x="2199132" y="3352164"/>
              <a:ext cx="512445" cy="741045"/>
            </a:xfrm>
            <a:custGeom>
              <a:avLst/>
              <a:gdLst/>
              <a:ahLst/>
              <a:cxnLst/>
              <a:rect l="l" t="t" r="r" b="b"/>
              <a:pathLst>
                <a:path w="512444" h="741045">
                  <a:moveTo>
                    <a:pt x="512063" y="0"/>
                  </a:moveTo>
                  <a:lnTo>
                    <a:pt x="256031" y="256032"/>
                  </a:lnTo>
                  <a:lnTo>
                    <a:pt x="0" y="0"/>
                  </a:lnTo>
                  <a:lnTo>
                    <a:pt x="0" y="484759"/>
                  </a:lnTo>
                  <a:lnTo>
                    <a:pt x="256031" y="740791"/>
                  </a:lnTo>
                  <a:lnTo>
                    <a:pt x="512063" y="484759"/>
                  </a:lnTo>
                  <a:lnTo>
                    <a:pt x="512063" y="0"/>
                  </a:lnTo>
                  <a:close/>
                </a:path>
              </a:pathLst>
            </a:custGeom>
            <a:solidFill>
              <a:srgbClr val="1F386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" name="object 13"/>
            <p:cNvSpPr/>
            <p:nvPr/>
          </p:nvSpPr>
          <p:spPr>
            <a:xfrm>
              <a:off x="2199132" y="3352164"/>
              <a:ext cx="512445" cy="741045"/>
            </a:xfrm>
            <a:custGeom>
              <a:avLst/>
              <a:gdLst/>
              <a:ahLst/>
              <a:cxnLst/>
              <a:rect l="l" t="t" r="r" b="b"/>
              <a:pathLst>
                <a:path w="512444" h="741045">
                  <a:moveTo>
                    <a:pt x="512063" y="0"/>
                  </a:moveTo>
                  <a:lnTo>
                    <a:pt x="512063" y="484759"/>
                  </a:lnTo>
                  <a:lnTo>
                    <a:pt x="256031" y="740791"/>
                  </a:lnTo>
                  <a:lnTo>
                    <a:pt x="0" y="484759"/>
                  </a:lnTo>
                  <a:lnTo>
                    <a:pt x="0" y="0"/>
                  </a:lnTo>
                  <a:lnTo>
                    <a:pt x="256031" y="256032"/>
                  </a:lnTo>
                  <a:lnTo>
                    <a:pt x="512063" y="0"/>
                  </a:lnTo>
                  <a:close/>
                </a:path>
              </a:pathLst>
            </a:custGeom>
            <a:ln w="12700">
              <a:solidFill>
                <a:srgbClr val="4471C4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4" name="object 14"/>
            <p:cNvSpPr/>
            <p:nvPr/>
          </p:nvSpPr>
          <p:spPr>
            <a:xfrm>
              <a:off x="2711196" y="3352164"/>
              <a:ext cx="7370445" cy="475615"/>
            </a:xfrm>
            <a:custGeom>
              <a:avLst/>
              <a:gdLst/>
              <a:ahLst/>
              <a:cxnLst/>
              <a:rect l="l" t="t" r="r" b="b"/>
              <a:pathLst>
                <a:path w="7370445" h="475614">
                  <a:moveTo>
                    <a:pt x="7290815" y="0"/>
                  </a:moveTo>
                  <a:lnTo>
                    <a:pt x="0" y="0"/>
                  </a:lnTo>
                  <a:lnTo>
                    <a:pt x="0" y="475615"/>
                  </a:lnTo>
                  <a:lnTo>
                    <a:pt x="7290815" y="475615"/>
                  </a:lnTo>
                  <a:lnTo>
                    <a:pt x="7321682" y="469374"/>
                  </a:lnTo>
                  <a:lnTo>
                    <a:pt x="7346870" y="452358"/>
                  </a:lnTo>
                  <a:lnTo>
                    <a:pt x="7363842" y="427126"/>
                  </a:lnTo>
                  <a:lnTo>
                    <a:pt x="7370063" y="396240"/>
                  </a:lnTo>
                  <a:lnTo>
                    <a:pt x="7370063" y="79248"/>
                  </a:lnTo>
                  <a:lnTo>
                    <a:pt x="7363842" y="48381"/>
                  </a:lnTo>
                  <a:lnTo>
                    <a:pt x="7346870" y="23193"/>
                  </a:lnTo>
                  <a:lnTo>
                    <a:pt x="7321682" y="6221"/>
                  </a:lnTo>
                  <a:lnTo>
                    <a:pt x="7290815" y="0"/>
                  </a:lnTo>
                  <a:close/>
                </a:path>
              </a:pathLst>
            </a:custGeom>
            <a:solidFill>
              <a:srgbClr val="FFFFFF">
                <a:alpha val="90194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5" name="object 15"/>
            <p:cNvSpPr/>
            <p:nvPr/>
          </p:nvSpPr>
          <p:spPr>
            <a:xfrm>
              <a:off x="2711196" y="3352164"/>
              <a:ext cx="7370445" cy="475615"/>
            </a:xfrm>
            <a:custGeom>
              <a:avLst/>
              <a:gdLst/>
              <a:ahLst/>
              <a:cxnLst/>
              <a:rect l="l" t="t" r="r" b="b"/>
              <a:pathLst>
                <a:path w="7370445" h="475614">
                  <a:moveTo>
                    <a:pt x="7370063" y="79248"/>
                  </a:moveTo>
                  <a:lnTo>
                    <a:pt x="7370063" y="396240"/>
                  </a:lnTo>
                  <a:lnTo>
                    <a:pt x="7363842" y="427126"/>
                  </a:lnTo>
                  <a:lnTo>
                    <a:pt x="7346870" y="452358"/>
                  </a:lnTo>
                  <a:lnTo>
                    <a:pt x="7321682" y="469374"/>
                  </a:lnTo>
                  <a:lnTo>
                    <a:pt x="7290815" y="475615"/>
                  </a:lnTo>
                  <a:lnTo>
                    <a:pt x="0" y="475615"/>
                  </a:lnTo>
                  <a:lnTo>
                    <a:pt x="0" y="0"/>
                  </a:lnTo>
                  <a:lnTo>
                    <a:pt x="7290815" y="0"/>
                  </a:lnTo>
                  <a:lnTo>
                    <a:pt x="7321682" y="6221"/>
                  </a:lnTo>
                  <a:lnTo>
                    <a:pt x="7346870" y="23193"/>
                  </a:lnTo>
                  <a:lnTo>
                    <a:pt x="7363842" y="48381"/>
                  </a:lnTo>
                  <a:lnTo>
                    <a:pt x="7370063" y="79248"/>
                  </a:lnTo>
                  <a:close/>
                </a:path>
              </a:pathLst>
            </a:custGeom>
            <a:ln w="12700">
              <a:solidFill>
                <a:srgbClr val="4471C4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6" name="object 16"/>
            <p:cNvSpPr/>
            <p:nvPr/>
          </p:nvSpPr>
          <p:spPr>
            <a:xfrm>
              <a:off x="2199132" y="4001515"/>
              <a:ext cx="512445" cy="741045"/>
            </a:xfrm>
            <a:custGeom>
              <a:avLst/>
              <a:gdLst/>
              <a:ahLst/>
              <a:cxnLst/>
              <a:rect l="l" t="t" r="r" b="b"/>
              <a:pathLst>
                <a:path w="512444" h="741045">
                  <a:moveTo>
                    <a:pt x="512063" y="0"/>
                  </a:moveTo>
                  <a:lnTo>
                    <a:pt x="256031" y="256031"/>
                  </a:lnTo>
                  <a:lnTo>
                    <a:pt x="0" y="0"/>
                  </a:lnTo>
                  <a:lnTo>
                    <a:pt x="0" y="484758"/>
                  </a:lnTo>
                  <a:lnTo>
                    <a:pt x="256031" y="740790"/>
                  </a:lnTo>
                  <a:lnTo>
                    <a:pt x="512063" y="484758"/>
                  </a:lnTo>
                  <a:lnTo>
                    <a:pt x="512063" y="0"/>
                  </a:lnTo>
                  <a:close/>
                </a:path>
              </a:pathLst>
            </a:custGeom>
            <a:solidFill>
              <a:srgbClr val="1F386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7" name="object 17"/>
            <p:cNvSpPr/>
            <p:nvPr/>
          </p:nvSpPr>
          <p:spPr>
            <a:xfrm>
              <a:off x="2199132" y="4001515"/>
              <a:ext cx="512445" cy="741045"/>
            </a:xfrm>
            <a:custGeom>
              <a:avLst/>
              <a:gdLst/>
              <a:ahLst/>
              <a:cxnLst/>
              <a:rect l="l" t="t" r="r" b="b"/>
              <a:pathLst>
                <a:path w="512444" h="741045">
                  <a:moveTo>
                    <a:pt x="512063" y="0"/>
                  </a:moveTo>
                  <a:lnTo>
                    <a:pt x="512063" y="484758"/>
                  </a:lnTo>
                  <a:lnTo>
                    <a:pt x="256031" y="740790"/>
                  </a:lnTo>
                  <a:lnTo>
                    <a:pt x="0" y="484758"/>
                  </a:lnTo>
                  <a:lnTo>
                    <a:pt x="0" y="0"/>
                  </a:lnTo>
                  <a:lnTo>
                    <a:pt x="256031" y="256031"/>
                  </a:lnTo>
                  <a:lnTo>
                    <a:pt x="512063" y="0"/>
                  </a:lnTo>
                  <a:close/>
                </a:path>
              </a:pathLst>
            </a:custGeom>
            <a:ln w="12700">
              <a:solidFill>
                <a:srgbClr val="4471C4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8" name="object 18"/>
            <p:cNvSpPr/>
            <p:nvPr/>
          </p:nvSpPr>
          <p:spPr>
            <a:xfrm>
              <a:off x="2711196" y="4001515"/>
              <a:ext cx="7370445" cy="485140"/>
            </a:xfrm>
            <a:custGeom>
              <a:avLst/>
              <a:gdLst/>
              <a:ahLst/>
              <a:cxnLst/>
              <a:rect l="l" t="t" r="r" b="b"/>
              <a:pathLst>
                <a:path w="7370445" h="485139">
                  <a:moveTo>
                    <a:pt x="7289292" y="0"/>
                  </a:moveTo>
                  <a:lnTo>
                    <a:pt x="0" y="0"/>
                  </a:lnTo>
                  <a:lnTo>
                    <a:pt x="0" y="484758"/>
                  </a:lnTo>
                  <a:lnTo>
                    <a:pt x="7289292" y="484758"/>
                  </a:lnTo>
                  <a:lnTo>
                    <a:pt x="7320718" y="478407"/>
                  </a:lnTo>
                  <a:lnTo>
                    <a:pt x="7346394" y="461089"/>
                  </a:lnTo>
                  <a:lnTo>
                    <a:pt x="7363712" y="435413"/>
                  </a:lnTo>
                  <a:lnTo>
                    <a:pt x="7370063" y="403986"/>
                  </a:lnTo>
                  <a:lnTo>
                    <a:pt x="7370063" y="80771"/>
                  </a:lnTo>
                  <a:lnTo>
                    <a:pt x="7363712" y="49345"/>
                  </a:lnTo>
                  <a:lnTo>
                    <a:pt x="7346394" y="23669"/>
                  </a:lnTo>
                  <a:lnTo>
                    <a:pt x="7320718" y="6351"/>
                  </a:lnTo>
                  <a:lnTo>
                    <a:pt x="7289292" y="0"/>
                  </a:lnTo>
                  <a:close/>
                </a:path>
              </a:pathLst>
            </a:custGeom>
            <a:solidFill>
              <a:srgbClr val="FFFFFF">
                <a:alpha val="90194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9" name="object 19"/>
            <p:cNvSpPr/>
            <p:nvPr/>
          </p:nvSpPr>
          <p:spPr>
            <a:xfrm>
              <a:off x="2711196" y="4001515"/>
              <a:ext cx="7370445" cy="485140"/>
            </a:xfrm>
            <a:custGeom>
              <a:avLst/>
              <a:gdLst/>
              <a:ahLst/>
              <a:cxnLst/>
              <a:rect l="l" t="t" r="r" b="b"/>
              <a:pathLst>
                <a:path w="7370445" h="485139">
                  <a:moveTo>
                    <a:pt x="7370063" y="80771"/>
                  </a:moveTo>
                  <a:lnTo>
                    <a:pt x="7370063" y="403986"/>
                  </a:lnTo>
                  <a:lnTo>
                    <a:pt x="7363712" y="435413"/>
                  </a:lnTo>
                  <a:lnTo>
                    <a:pt x="7346394" y="461089"/>
                  </a:lnTo>
                  <a:lnTo>
                    <a:pt x="7320718" y="478407"/>
                  </a:lnTo>
                  <a:lnTo>
                    <a:pt x="7289292" y="484758"/>
                  </a:lnTo>
                  <a:lnTo>
                    <a:pt x="0" y="484758"/>
                  </a:lnTo>
                  <a:lnTo>
                    <a:pt x="0" y="0"/>
                  </a:lnTo>
                  <a:lnTo>
                    <a:pt x="7289292" y="0"/>
                  </a:lnTo>
                  <a:lnTo>
                    <a:pt x="7320718" y="6351"/>
                  </a:lnTo>
                  <a:lnTo>
                    <a:pt x="7346394" y="23669"/>
                  </a:lnTo>
                  <a:lnTo>
                    <a:pt x="7363712" y="49345"/>
                  </a:lnTo>
                  <a:lnTo>
                    <a:pt x="7370063" y="80771"/>
                  </a:lnTo>
                  <a:close/>
                </a:path>
              </a:pathLst>
            </a:custGeom>
            <a:ln w="12699">
              <a:solidFill>
                <a:srgbClr val="4471C4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0" name="object 20"/>
            <p:cNvSpPr/>
            <p:nvPr/>
          </p:nvSpPr>
          <p:spPr>
            <a:xfrm>
              <a:off x="2199132" y="4660010"/>
              <a:ext cx="512445" cy="732155"/>
            </a:xfrm>
            <a:custGeom>
              <a:avLst/>
              <a:gdLst/>
              <a:ahLst/>
              <a:cxnLst/>
              <a:rect l="l" t="t" r="r" b="b"/>
              <a:pathLst>
                <a:path w="512444" h="732154">
                  <a:moveTo>
                    <a:pt x="512063" y="0"/>
                  </a:moveTo>
                  <a:lnTo>
                    <a:pt x="256031" y="256158"/>
                  </a:lnTo>
                  <a:lnTo>
                    <a:pt x="0" y="0"/>
                  </a:lnTo>
                  <a:lnTo>
                    <a:pt x="0" y="475614"/>
                  </a:lnTo>
                  <a:lnTo>
                    <a:pt x="256031" y="731773"/>
                  </a:lnTo>
                  <a:lnTo>
                    <a:pt x="512063" y="475614"/>
                  </a:lnTo>
                  <a:lnTo>
                    <a:pt x="512063" y="0"/>
                  </a:lnTo>
                  <a:close/>
                </a:path>
              </a:pathLst>
            </a:custGeom>
            <a:solidFill>
              <a:srgbClr val="1F386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1" name="object 21"/>
            <p:cNvSpPr/>
            <p:nvPr/>
          </p:nvSpPr>
          <p:spPr>
            <a:xfrm>
              <a:off x="2199132" y="4660010"/>
              <a:ext cx="512445" cy="732155"/>
            </a:xfrm>
            <a:custGeom>
              <a:avLst/>
              <a:gdLst/>
              <a:ahLst/>
              <a:cxnLst/>
              <a:rect l="l" t="t" r="r" b="b"/>
              <a:pathLst>
                <a:path w="512444" h="732154">
                  <a:moveTo>
                    <a:pt x="512063" y="0"/>
                  </a:moveTo>
                  <a:lnTo>
                    <a:pt x="512063" y="475614"/>
                  </a:lnTo>
                  <a:lnTo>
                    <a:pt x="256031" y="731773"/>
                  </a:lnTo>
                  <a:lnTo>
                    <a:pt x="0" y="475614"/>
                  </a:lnTo>
                  <a:lnTo>
                    <a:pt x="0" y="0"/>
                  </a:lnTo>
                  <a:lnTo>
                    <a:pt x="256031" y="256158"/>
                  </a:lnTo>
                  <a:lnTo>
                    <a:pt x="512063" y="0"/>
                  </a:lnTo>
                  <a:close/>
                </a:path>
              </a:pathLst>
            </a:custGeom>
            <a:ln w="12700">
              <a:solidFill>
                <a:srgbClr val="4471C4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2" name="object 22"/>
            <p:cNvSpPr/>
            <p:nvPr/>
          </p:nvSpPr>
          <p:spPr>
            <a:xfrm>
              <a:off x="2711196" y="4660010"/>
              <a:ext cx="7370445" cy="475615"/>
            </a:xfrm>
            <a:custGeom>
              <a:avLst/>
              <a:gdLst/>
              <a:ahLst/>
              <a:cxnLst/>
              <a:rect l="l" t="t" r="r" b="b"/>
              <a:pathLst>
                <a:path w="7370445" h="475614">
                  <a:moveTo>
                    <a:pt x="7290815" y="0"/>
                  </a:moveTo>
                  <a:lnTo>
                    <a:pt x="0" y="0"/>
                  </a:lnTo>
                  <a:lnTo>
                    <a:pt x="0" y="475614"/>
                  </a:lnTo>
                  <a:lnTo>
                    <a:pt x="7290815" y="475614"/>
                  </a:lnTo>
                  <a:lnTo>
                    <a:pt x="7321682" y="469393"/>
                  </a:lnTo>
                  <a:lnTo>
                    <a:pt x="7346870" y="452421"/>
                  </a:lnTo>
                  <a:lnTo>
                    <a:pt x="7363842" y="427233"/>
                  </a:lnTo>
                  <a:lnTo>
                    <a:pt x="7370063" y="396366"/>
                  </a:lnTo>
                  <a:lnTo>
                    <a:pt x="7370063" y="79247"/>
                  </a:lnTo>
                  <a:lnTo>
                    <a:pt x="7363842" y="48434"/>
                  </a:lnTo>
                  <a:lnTo>
                    <a:pt x="7346870" y="23241"/>
                  </a:lnTo>
                  <a:lnTo>
                    <a:pt x="7321682" y="6238"/>
                  </a:lnTo>
                  <a:lnTo>
                    <a:pt x="7290815" y="0"/>
                  </a:lnTo>
                  <a:close/>
                </a:path>
              </a:pathLst>
            </a:custGeom>
            <a:solidFill>
              <a:srgbClr val="FFFFFF">
                <a:alpha val="90194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3" name="object 23"/>
            <p:cNvSpPr/>
            <p:nvPr/>
          </p:nvSpPr>
          <p:spPr>
            <a:xfrm>
              <a:off x="2711196" y="4660010"/>
              <a:ext cx="7370445" cy="475615"/>
            </a:xfrm>
            <a:custGeom>
              <a:avLst/>
              <a:gdLst/>
              <a:ahLst/>
              <a:cxnLst/>
              <a:rect l="l" t="t" r="r" b="b"/>
              <a:pathLst>
                <a:path w="7370445" h="475614">
                  <a:moveTo>
                    <a:pt x="7370063" y="79247"/>
                  </a:moveTo>
                  <a:lnTo>
                    <a:pt x="7370063" y="396366"/>
                  </a:lnTo>
                  <a:lnTo>
                    <a:pt x="7363842" y="427233"/>
                  </a:lnTo>
                  <a:lnTo>
                    <a:pt x="7346870" y="452421"/>
                  </a:lnTo>
                  <a:lnTo>
                    <a:pt x="7321682" y="469393"/>
                  </a:lnTo>
                  <a:lnTo>
                    <a:pt x="7290815" y="475614"/>
                  </a:lnTo>
                  <a:lnTo>
                    <a:pt x="0" y="475614"/>
                  </a:lnTo>
                  <a:lnTo>
                    <a:pt x="0" y="0"/>
                  </a:lnTo>
                  <a:lnTo>
                    <a:pt x="7290815" y="0"/>
                  </a:lnTo>
                  <a:lnTo>
                    <a:pt x="7321682" y="6238"/>
                  </a:lnTo>
                  <a:lnTo>
                    <a:pt x="7346870" y="23241"/>
                  </a:lnTo>
                  <a:lnTo>
                    <a:pt x="7363842" y="48434"/>
                  </a:lnTo>
                  <a:lnTo>
                    <a:pt x="7370063" y="79247"/>
                  </a:lnTo>
                  <a:close/>
                </a:path>
              </a:pathLst>
            </a:custGeom>
            <a:ln w="12700">
              <a:solidFill>
                <a:srgbClr val="4471C4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4" name="object 24"/>
            <p:cNvSpPr/>
            <p:nvPr/>
          </p:nvSpPr>
          <p:spPr>
            <a:xfrm>
              <a:off x="2199132" y="5309361"/>
              <a:ext cx="512445" cy="732155"/>
            </a:xfrm>
            <a:custGeom>
              <a:avLst/>
              <a:gdLst/>
              <a:ahLst/>
              <a:cxnLst/>
              <a:rect l="l" t="t" r="r" b="b"/>
              <a:pathLst>
                <a:path w="512444" h="732154">
                  <a:moveTo>
                    <a:pt x="512063" y="0"/>
                  </a:moveTo>
                  <a:lnTo>
                    <a:pt x="256031" y="256159"/>
                  </a:lnTo>
                  <a:lnTo>
                    <a:pt x="0" y="0"/>
                  </a:lnTo>
                  <a:lnTo>
                    <a:pt x="0" y="475665"/>
                  </a:lnTo>
                  <a:lnTo>
                    <a:pt x="256031" y="731761"/>
                  </a:lnTo>
                  <a:lnTo>
                    <a:pt x="512063" y="475665"/>
                  </a:lnTo>
                  <a:lnTo>
                    <a:pt x="512063" y="0"/>
                  </a:lnTo>
                  <a:close/>
                </a:path>
              </a:pathLst>
            </a:custGeom>
            <a:solidFill>
              <a:srgbClr val="1F386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5" name="object 25"/>
            <p:cNvSpPr/>
            <p:nvPr/>
          </p:nvSpPr>
          <p:spPr>
            <a:xfrm>
              <a:off x="2199132" y="5309361"/>
              <a:ext cx="512445" cy="732155"/>
            </a:xfrm>
            <a:custGeom>
              <a:avLst/>
              <a:gdLst/>
              <a:ahLst/>
              <a:cxnLst/>
              <a:rect l="l" t="t" r="r" b="b"/>
              <a:pathLst>
                <a:path w="512444" h="732154">
                  <a:moveTo>
                    <a:pt x="512063" y="0"/>
                  </a:moveTo>
                  <a:lnTo>
                    <a:pt x="512063" y="475665"/>
                  </a:lnTo>
                  <a:lnTo>
                    <a:pt x="256031" y="731761"/>
                  </a:lnTo>
                  <a:lnTo>
                    <a:pt x="0" y="475665"/>
                  </a:lnTo>
                  <a:lnTo>
                    <a:pt x="0" y="0"/>
                  </a:lnTo>
                  <a:lnTo>
                    <a:pt x="256031" y="256159"/>
                  </a:lnTo>
                  <a:lnTo>
                    <a:pt x="512063" y="0"/>
                  </a:lnTo>
                  <a:close/>
                </a:path>
              </a:pathLst>
            </a:custGeom>
            <a:ln w="12700">
              <a:solidFill>
                <a:srgbClr val="4471C4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6" name="object 26"/>
            <p:cNvSpPr/>
            <p:nvPr/>
          </p:nvSpPr>
          <p:spPr>
            <a:xfrm>
              <a:off x="2711196" y="5309361"/>
              <a:ext cx="7370445" cy="476250"/>
            </a:xfrm>
            <a:custGeom>
              <a:avLst/>
              <a:gdLst/>
              <a:ahLst/>
              <a:cxnLst/>
              <a:rect l="l" t="t" r="r" b="b"/>
              <a:pathLst>
                <a:path w="7370445" h="476250">
                  <a:moveTo>
                    <a:pt x="7290815" y="0"/>
                  </a:moveTo>
                  <a:lnTo>
                    <a:pt x="0" y="0"/>
                  </a:lnTo>
                  <a:lnTo>
                    <a:pt x="0" y="475665"/>
                  </a:lnTo>
                  <a:lnTo>
                    <a:pt x="7290815" y="475665"/>
                  </a:lnTo>
                  <a:lnTo>
                    <a:pt x="7321682" y="469435"/>
                  </a:lnTo>
                  <a:lnTo>
                    <a:pt x="7346870" y="452445"/>
                  </a:lnTo>
                  <a:lnTo>
                    <a:pt x="7363842" y="427247"/>
                  </a:lnTo>
                  <a:lnTo>
                    <a:pt x="7370063" y="396392"/>
                  </a:lnTo>
                  <a:lnTo>
                    <a:pt x="7370063" y="79375"/>
                  </a:lnTo>
                  <a:lnTo>
                    <a:pt x="7363842" y="48488"/>
                  </a:lnTo>
                  <a:lnTo>
                    <a:pt x="7346870" y="23256"/>
                  </a:lnTo>
                  <a:lnTo>
                    <a:pt x="7321682" y="6240"/>
                  </a:lnTo>
                  <a:lnTo>
                    <a:pt x="7290815" y="0"/>
                  </a:lnTo>
                  <a:close/>
                </a:path>
              </a:pathLst>
            </a:custGeom>
            <a:solidFill>
              <a:srgbClr val="FFFFFF">
                <a:alpha val="90194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7" name="object 27"/>
            <p:cNvSpPr/>
            <p:nvPr/>
          </p:nvSpPr>
          <p:spPr>
            <a:xfrm>
              <a:off x="2711196" y="5309361"/>
              <a:ext cx="7370445" cy="476250"/>
            </a:xfrm>
            <a:custGeom>
              <a:avLst/>
              <a:gdLst/>
              <a:ahLst/>
              <a:cxnLst/>
              <a:rect l="l" t="t" r="r" b="b"/>
              <a:pathLst>
                <a:path w="7370445" h="476250">
                  <a:moveTo>
                    <a:pt x="7370063" y="79375"/>
                  </a:moveTo>
                  <a:lnTo>
                    <a:pt x="7370063" y="396392"/>
                  </a:lnTo>
                  <a:lnTo>
                    <a:pt x="7363842" y="427247"/>
                  </a:lnTo>
                  <a:lnTo>
                    <a:pt x="7346870" y="452445"/>
                  </a:lnTo>
                  <a:lnTo>
                    <a:pt x="7321682" y="469435"/>
                  </a:lnTo>
                  <a:lnTo>
                    <a:pt x="7290815" y="475665"/>
                  </a:lnTo>
                  <a:lnTo>
                    <a:pt x="0" y="475665"/>
                  </a:lnTo>
                  <a:lnTo>
                    <a:pt x="0" y="0"/>
                  </a:lnTo>
                  <a:lnTo>
                    <a:pt x="7290815" y="0"/>
                  </a:lnTo>
                  <a:lnTo>
                    <a:pt x="7321682" y="6240"/>
                  </a:lnTo>
                  <a:lnTo>
                    <a:pt x="7346870" y="23256"/>
                  </a:lnTo>
                  <a:lnTo>
                    <a:pt x="7363842" y="48488"/>
                  </a:lnTo>
                  <a:lnTo>
                    <a:pt x="7370063" y="79375"/>
                  </a:lnTo>
                  <a:close/>
                </a:path>
              </a:pathLst>
            </a:custGeom>
            <a:ln w="12700">
              <a:solidFill>
                <a:srgbClr val="4471C4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8" name="object 28"/>
            <p:cNvSpPr/>
            <p:nvPr/>
          </p:nvSpPr>
          <p:spPr>
            <a:xfrm>
              <a:off x="2199132" y="5958801"/>
              <a:ext cx="512445" cy="732155"/>
            </a:xfrm>
            <a:custGeom>
              <a:avLst/>
              <a:gdLst/>
              <a:ahLst/>
              <a:cxnLst/>
              <a:rect l="l" t="t" r="r" b="b"/>
              <a:pathLst>
                <a:path w="512444" h="732154">
                  <a:moveTo>
                    <a:pt x="512063" y="0"/>
                  </a:moveTo>
                  <a:lnTo>
                    <a:pt x="256031" y="256095"/>
                  </a:lnTo>
                  <a:lnTo>
                    <a:pt x="0" y="0"/>
                  </a:lnTo>
                  <a:lnTo>
                    <a:pt x="0" y="475614"/>
                  </a:lnTo>
                  <a:lnTo>
                    <a:pt x="256031" y="731710"/>
                  </a:lnTo>
                  <a:lnTo>
                    <a:pt x="512063" y="475614"/>
                  </a:lnTo>
                  <a:lnTo>
                    <a:pt x="512063" y="0"/>
                  </a:lnTo>
                  <a:close/>
                </a:path>
              </a:pathLst>
            </a:custGeom>
            <a:solidFill>
              <a:srgbClr val="1F386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9" name="object 29"/>
            <p:cNvSpPr/>
            <p:nvPr/>
          </p:nvSpPr>
          <p:spPr>
            <a:xfrm>
              <a:off x="2199132" y="5958801"/>
              <a:ext cx="512445" cy="732155"/>
            </a:xfrm>
            <a:custGeom>
              <a:avLst/>
              <a:gdLst/>
              <a:ahLst/>
              <a:cxnLst/>
              <a:rect l="l" t="t" r="r" b="b"/>
              <a:pathLst>
                <a:path w="512444" h="732154">
                  <a:moveTo>
                    <a:pt x="512063" y="0"/>
                  </a:moveTo>
                  <a:lnTo>
                    <a:pt x="512063" y="475614"/>
                  </a:lnTo>
                  <a:lnTo>
                    <a:pt x="256031" y="731710"/>
                  </a:lnTo>
                  <a:lnTo>
                    <a:pt x="0" y="475614"/>
                  </a:lnTo>
                  <a:lnTo>
                    <a:pt x="0" y="0"/>
                  </a:lnTo>
                  <a:lnTo>
                    <a:pt x="256031" y="256095"/>
                  </a:lnTo>
                  <a:lnTo>
                    <a:pt x="512063" y="0"/>
                  </a:lnTo>
                  <a:close/>
                </a:path>
              </a:pathLst>
            </a:custGeom>
            <a:ln w="12699">
              <a:solidFill>
                <a:srgbClr val="4471C4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30" name="object 30"/>
            <p:cNvSpPr/>
            <p:nvPr/>
          </p:nvSpPr>
          <p:spPr>
            <a:xfrm>
              <a:off x="2711196" y="5958801"/>
              <a:ext cx="7370445" cy="475615"/>
            </a:xfrm>
            <a:custGeom>
              <a:avLst/>
              <a:gdLst/>
              <a:ahLst/>
              <a:cxnLst/>
              <a:rect l="l" t="t" r="r" b="b"/>
              <a:pathLst>
                <a:path w="7370445" h="475614">
                  <a:moveTo>
                    <a:pt x="7290815" y="0"/>
                  </a:moveTo>
                  <a:lnTo>
                    <a:pt x="0" y="0"/>
                  </a:lnTo>
                  <a:lnTo>
                    <a:pt x="0" y="475614"/>
                  </a:lnTo>
                  <a:lnTo>
                    <a:pt x="7290815" y="475614"/>
                  </a:lnTo>
                  <a:lnTo>
                    <a:pt x="7321682" y="469384"/>
                  </a:lnTo>
                  <a:lnTo>
                    <a:pt x="7346870" y="452394"/>
                  </a:lnTo>
                  <a:lnTo>
                    <a:pt x="7363842" y="427196"/>
                  </a:lnTo>
                  <a:lnTo>
                    <a:pt x="7370063" y="396341"/>
                  </a:lnTo>
                  <a:lnTo>
                    <a:pt x="7370063" y="79273"/>
                  </a:lnTo>
                  <a:lnTo>
                    <a:pt x="7363842" y="48418"/>
                  </a:lnTo>
                  <a:lnTo>
                    <a:pt x="7346870" y="23220"/>
                  </a:lnTo>
                  <a:lnTo>
                    <a:pt x="7321682" y="6230"/>
                  </a:lnTo>
                  <a:lnTo>
                    <a:pt x="7290815" y="0"/>
                  </a:lnTo>
                  <a:close/>
                </a:path>
              </a:pathLst>
            </a:custGeom>
            <a:solidFill>
              <a:srgbClr val="FFFFFF">
                <a:alpha val="90194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1" name="object 31"/>
            <p:cNvSpPr/>
            <p:nvPr/>
          </p:nvSpPr>
          <p:spPr>
            <a:xfrm>
              <a:off x="2711196" y="5958801"/>
              <a:ext cx="7370445" cy="475615"/>
            </a:xfrm>
            <a:custGeom>
              <a:avLst/>
              <a:gdLst/>
              <a:ahLst/>
              <a:cxnLst/>
              <a:rect l="l" t="t" r="r" b="b"/>
              <a:pathLst>
                <a:path w="7370445" h="475614">
                  <a:moveTo>
                    <a:pt x="7370063" y="79273"/>
                  </a:moveTo>
                  <a:lnTo>
                    <a:pt x="7370063" y="396341"/>
                  </a:lnTo>
                  <a:lnTo>
                    <a:pt x="7363842" y="427196"/>
                  </a:lnTo>
                  <a:lnTo>
                    <a:pt x="7346870" y="452394"/>
                  </a:lnTo>
                  <a:lnTo>
                    <a:pt x="7321682" y="469384"/>
                  </a:lnTo>
                  <a:lnTo>
                    <a:pt x="7290815" y="475614"/>
                  </a:lnTo>
                  <a:lnTo>
                    <a:pt x="0" y="475614"/>
                  </a:lnTo>
                  <a:lnTo>
                    <a:pt x="0" y="0"/>
                  </a:lnTo>
                  <a:lnTo>
                    <a:pt x="7290815" y="0"/>
                  </a:lnTo>
                  <a:lnTo>
                    <a:pt x="7321682" y="6230"/>
                  </a:lnTo>
                  <a:lnTo>
                    <a:pt x="7346870" y="23220"/>
                  </a:lnTo>
                  <a:lnTo>
                    <a:pt x="7363842" y="48418"/>
                  </a:lnTo>
                  <a:lnTo>
                    <a:pt x="7370063" y="79273"/>
                  </a:lnTo>
                  <a:close/>
                </a:path>
              </a:pathLst>
            </a:custGeom>
            <a:ln w="12700">
              <a:solidFill>
                <a:srgbClr val="4471C4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32" name="object 32"/>
          <p:cNvSpPr txBox="1"/>
          <p:nvPr/>
        </p:nvSpPr>
        <p:spPr>
          <a:xfrm>
            <a:off x="2717545" y="2015426"/>
            <a:ext cx="7314565" cy="4411345"/>
          </a:xfrm>
          <a:prstGeom prst="rect">
            <a:avLst/>
          </a:prstGeom>
        </p:spPr>
        <p:txBody>
          <a:bodyPr wrap="square" lIns="0" tIns="31115" rIns="0" bIns="0" rtlCol="0" vert="horz">
            <a:spAutoFit/>
          </a:bodyPr>
          <a:lstStyle/>
          <a:p>
            <a:pPr marL="280035" marR="554990" indent="-173990">
              <a:lnSpc>
                <a:spcPts val="1800"/>
              </a:lnSpc>
              <a:spcBef>
                <a:spcPts val="245"/>
              </a:spcBef>
              <a:buChar char="•"/>
              <a:tabLst>
                <a:tab pos="280035" algn="l"/>
              </a:tabLst>
            </a:pPr>
            <a:r>
              <a:rPr dirty="0" sz="1550" spc="10">
                <a:solidFill>
                  <a:srgbClr val="1F3863"/>
                </a:solidFill>
                <a:latin typeface="Calibri"/>
                <a:cs typeface="Calibri"/>
              </a:rPr>
              <a:t>Yatırım</a:t>
            </a:r>
            <a:r>
              <a:rPr dirty="0" sz="1550" spc="15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1550" spc="20">
                <a:solidFill>
                  <a:srgbClr val="1F3863"/>
                </a:solidFill>
                <a:latin typeface="Calibri"/>
                <a:cs typeface="Calibri"/>
              </a:rPr>
              <a:t>programında</a:t>
            </a:r>
            <a:r>
              <a:rPr dirty="0" sz="1550" spc="-6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1550" spc="20">
                <a:solidFill>
                  <a:srgbClr val="1F3863"/>
                </a:solidFill>
                <a:latin typeface="Calibri"/>
                <a:cs typeface="Calibri"/>
              </a:rPr>
              <a:t>yer</a:t>
            </a:r>
            <a:r>
              <a:rPr dirty="0" sz="1550" spc="15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1550" spc="20">
                <a:solidFill>
                  <a:srgbClr val="1F3863"/>
                </a:solidFill>
                <a:latin typeface="Calibri"/>
                <a:cs typeface="Calibri"/>
              </a:rPr>
              <a:t>alan</a:t>
            </a:r>
            <a:r>
              <a:rPr dirty="0" sz="1550" spc="15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1550" spc="20">
                <a:solidFill>
                  <a:srgbClr val="1F3863"/>
                </a:solidFill>
                <a:latin typeface="Calibri"/>
                <a:cs typeface="Calibri"/>
              </a:rPr>
              <a:t>kamu yatırımlarının</a:t>
            </a:r>
            <a:r>
              <a:rPr dirty="0" sz="1550" spc="-65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1550" spc="20">
                <a:solidFill>
                  <a:srgbClr val="1F3863"/>
                </a:solidFill>
                <a:latin typeface="Calibri"/>
                <a:cs typeface="Calibri"/>
              </a:rPr>
              <a:t>uluslararası</a:t>
            </a:r>
            <a:r>
              <a:rPr dirty="0" sz="1550" spc="-105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1550" spc="20">
                <a:solidFill>
                  <a:srgbClr val="1F3863"/>
                </a:solidFill>
                <a:latin typeface="Calibri"/>
                <a:cs typeface="Calibri"/>
              </a:rPr>
              <a:t>ihalesini</a:t>
            </a:r>
            <a:r>
              <a:rPr dirty="0" sz="1550" spc="-25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1550" spc="-10">
                <a:solidFill>
                  <a:srgbClr val="1F3863"/>
                </a:solidFill>
                <a:latin typeface="Calibri"/>
                <a:cs typeface="Calibri"/>
              </a:rPr>
              <a:t>kazanan </a:t>
            </a:r>
            <a:r>
              <a:rPr dirty="0" sz="1550" spc="10">
                <a:solidFill>
                  <a:srgbClr val="1F3863"/>
                </a:solidFill>
                <a:latin typeface="Calibri"/>
                <a:cs typeface="Calibri"/>
              </a:rPr>
              <a:t>firmalara</a:t>
            </a:r>
            <a:r>
              <a:rPr dirty="0" sz="1550" spc="-3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1550" spc="10">
                <a:solidFill>
                  <a:srgbClr val="1F3863"/>
                </a:solidFill>
                <a:latin typeface="Calibri"/>
                <a:cs typeface="Calibri"/>
              </a:rPr>
              <a:t>yapılacak</a:t>
            </a:r>
            <a:r>
              <a:rPr dirty="0" sz="1550" spc="3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1550" spc="10">
                <a:solidFill>
                  <a:srgbClr val="1F3863"/>
                </a:solidFill>
                <a:latin typeface="Calibri"/>
                <a:cs typeface="Calibri"/>
              </a:rPr>
              <a:t>satış</a:t>
            </a:r>
            <a:r>
              <a:rPr dirty="0" sz="1550" spc="6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1550" spc="10">
                <a:solidFill>
                  <a:srgbClr val="1F3863"/>
                </a:solidFill>
                <a:latin typeface="Calibri"/>
                <a:cs typeface="Calibri"/>
              </a:rPr>
              <a:t>ve</a:t>
            </a:r>
            <a:r>
              <a:rPr dirty="0" sz="1550" spc="13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1550" spc="-10">
                <a:solidFill>
                  <a:srgbClr val="1F3863"/>
                </a:solidFill>
                <a:latin typeface="Calibri"/>
                <a:cs typeface="Calibri"/>
              </a:rPr>
              <a:t>teslimler</a:t>
            </a:r>
            <a:endParaRPr sz="155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09"/>
              </a:spcBef>
              <a:buClr>
                <a:srgbClr val="1F3863"/>
              </a:buClr>
              <a:buFont typeface="Calibri"/>
              <a:buChar char="•"/>
            </a:pPr>
            <a:endParaRPr sz="1550">
              <a:latin typeface="Calibri"/>
              <a:cs typeface="Calibri"/>
            </a:endParaRPr>
          </a:p>
          <a:p>
            <a:pPr marL="250825" indent="-173990">
              <a:lnSpc>
                <a:spcPct val="100000"/>
              </a:lnSpc>
              <a:spcBef>
                <a:spcPts val="5"/>
              </a:spcBef>
              <a:buChar char="•"/>
              <a:tabLst>
                <a:tab pos="250825" algn="l"/>
              </a:tabLst>
            </a:pPr>
            <a:r>
              <a:rPr dirty="0" sz="1550" spc="20">
                <a:solidFill>
                  <a:srgbClr val="1F3863"/>
                </a:solidFill>
                <a:latin typeface="Calibri"/>
                <a:cs typeface="Calibri"/>
              </a:rPr>
              <a:t>Savunma</a:t>
            </a:r>
            <a:r>
              <a:rPr dirty="0" sz="1550" spc="-5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1550" spc="20">
                <a:solidFill>
                  <a:srgbClr val="1F3863"/>
                </a:solidFill>
                <a:latin typeface="Calibri"/>
                <a:cs typeface="Calibri"/>
              </a:rPr>
              <a:t>sanayi</a:t>
            </a:r>
            <a:r>
              <a:rPr dirty="0" sz="1550" spc="-5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1550" spc="20">
                <a:solidFill>
                  <a:srgbClr val="1F3863"/>
                </a:solidFill>
                <a:latin typeface="Calibri"/>
                <a:cs typeface="Calibri"/>
              </a:rPr>
              <a:t>kapsamında</a:t>
            </a:r>
            <a:r>
              <a:rPr dirty="0" sz="1550" spc="-5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1550" spc="20">
                <a:solidFill>
                  <a:srgbClr val="1F3863"/>
                </a:solidFill>
                <a:latin typeface="Calibri"/>
                <a:cs typeface="Calibri"/>
              </a:rPr>
              <a:t>yapılan</a:t>
            </a:r>
            <a:r>
              <a:rPr dirty="0" sz="1550" spc="-55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1550" spc="20">
                <a:solidFill>
                  <a:srgbClr val="1F3863"/>
                </a:solidFill>
                <a:latin typeface="Calibri"/>
                <a:cs typeface="Calibri"/>
              </a:rPr>
              <a:t>satış</a:t>
            </a:r>
            <a:r>
              <a:rPr dirty="0" sz="1550" spc="3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1550" spc="20">
                <a:solidFill>
                  <a:srgbClr val="1F3863"/>
                </a:solidFill>
                <a:latin typeface="Calibri"/>
                <a:cs typeface="Calibri"/>
              </a:rPr>
              <a:t>ve</a:t>
            </a:r>
            <a:r>
              <a:rPr dirty="0" sz="1550" spc="95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1550" spc="-10">
                <a:solidFill>
                  <a:srgbClr val="1F3863"/>
                </a:solidFill>
                <a:latin typeface="Calibri"/>
                <a:cs typeface="Calibri"/>
              </a:rPr>
              <a:t>teslimler</a:t>
            </a:r>
            <a:endParaRPr sz="155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385"/>
              </a:spcBef>
              <a:buClr>
                <a:srgbClr val="1F3863"/>
              </a:buClr>
              <a:buFont typeface="Calibri"/>
              <a:buChar char="•"/>
            </a:pPr>
            <a:endParaRPr sz="1550">
              <a:latin typeface="Calibri"/>
              <a:cs typeface="Calibri"/>
            </a:endParaRPr>
          </a:p>
          <a:p>
            <a:pPr marL="279400" indent="-173355">
              <a:lnSpc>
                <a:spcPct val="100000"/>
              </a:lnSpc>
              <a:buChar char="•"/>
              <a:tabLst>
                <a:tab pos="279400" algn="l"/>
              </a:tabLst>
            </a:pPr>
            <a:r>
              <a:rPr dirty="0" sz="1550" spc="20">
                <a:solidFill>
                  <a:srgbClr val="1F3863"/>
                </a:solidFill>
                <a:latin typeface="Calibri"/>
                <a:cs typeface="Calibri"/>
              </a:rPr>
              <a:t>Gümrük</a:t>
            </a:r>
            <a:r>
              <a:rPr dirty="0" sz="1550" spc="-4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1550" spc="20">
                <a:solidFill>
                  <a:srgbClr val="1F3863"/>
                </a:solidFill>
                <a:latin typeface="Calibri"/>
                <a:cs typeface="Calibri"/>
              </a:rPr>
              <a:t>hattı</a:t>
            </a:r>
            <a:r>
              <a:rPr dirty="0" sz="1550" spc="3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1550" spc="20">
                <a:solidFill>
                  <a:srgbClr val="1F3863"/>
                </a:solidFill>
                <a:latin typeface="Calibri"/>
                <a:cs typeface="Calibri"/>
              </a:rPr>
              <a:t>dışı</a:t>
            </a:r>
            <a:r>
              <a:rPr dirty="0" sz="1550" spc="-4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1550" spc="20">
                <a:solidFill>
                  <a:srgbClr val="1F3863"/>
                </a:solidFill>
                <a:latin typeface="Calibri"/>
                <a:cs typeface="Calibri"/>
              </a:rPr>
              <a:t>eşya</a:t>
            </a:r>
            <a:r>
              <a:rPr dirty="0" sz="155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1550" spc="20">
                <a:solidFill>
                  <a:srgbClr val="1F3863"/>
                </a:solidFill>
                <a:latin typeface="Calibri"/>
                <a:cs typeface="Calibri"/>
              </a:rPr>
              <a:t>satış</a:t>
            </a:r>
            <a:r>
              <a:rPr dirty="0" sz="1550" spc="65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1550" spc="20">
                <a:solidFill>
                  <a:srgbClr val="1F3863"/>
                </a:solidFill>
                <a:latin typeface="Calibri"/>
                <a:cs typeface="Calibri"/>
              </a:rPr>
              <a:t>mağazalarına</a:t>
            </a:r>
            <a:r>
              <a:rPr dirty="0" sz="1550" spc="-8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1550" spc="20">
                <a:solidFill>
                  <a:srgbClr val="1F3863"/>
                </a:solidFill>
                <a:latin typeface="Calibri"/>
                <a:cs typeface="Calibri"/>
              </a:rPr>
              <a:t>yapılan</a:t>
            </a:r>
            <a:r>
              <a:rPr dirty="0" sz="1550" spc="-9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1550" spc="20">
                <a:solidFill>
                  <a:srgbClr val="1F3863"/>
                </a:solidFill>
                <a:latin typeface="Calibri"/>
                <a:cs typeface="Calibri"/>
              </a:rPr>
              <a:t>satış</a:t>
            </a:r>
            <a:r>
              <a:rPr dirty="0" sz="1550" spc="-1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1550" spc="20">
                <a:solidFill>
                  <a:srgbClr val="1F3863"/>
                </a:solidFill>
                <a:latin typeface="Calibri"/>
                <a:cs typeface="Calibri"/>
              </a:rPr>
              <a:t>ve</a:t>
            </a:r>
            <a:r>
              <a:rPr dirty="0" sz="1550" spc="-35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1550" spc="-10">
                <a:solidFill>
                  <a:srgbClr val="1F3863"/>
                </a:solidFill>
                <a:latin typeface="Calibri"/>
                <a:cs typeface="Calibri"/>
              </a:rPr>
              <a:t>teslimler</a:t>
            </a:r>
            <a:endParaRPr sz="155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385"/>
              </a:spcBef>
              <a:buClr>
                <a:srgbClr val="1F3863"/>
              </a:buClr>
              <a:buFont typeface="Calibri"/>
              <a:buChar char="•"/>
            </a:pPr>
            <a:endParaRPr sz="1550">
              <a:latin typeface="Calibri"/>
              <a:cs typeface="Calibri"/>
            </a:endParaRPr>
          </a:p>
          <a:p>
            <a:pPr marL="279400" indent="-173355">
              <a:lnSpc>
                <a:spcPct val="100000"/>
              </a:lnSpc>
              <a:buChar char="•"/>
              <a:tabLst>
                <a:tab pos="279400" algn="l"/>
              </a:tabLst>
            </a:pPr>
            <a:r>
              <a:rPr dirty="0" sz="1550" spc="10">
                <a:solidFill>
                  <a:srgbClr val="1F3863"/>
                </a:solidFill>
                <a:latin typeface="Calibri"/>
                <a:cs typeface="Calibri"/>
              </a:rPr>
              <a:t>Yatırım</a:t>
            </a:r>
            <a:r>
              <a:rPr dirty="0" sz="1550" spc="-3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1550" spc="10">
                <a:solidFill>
                  <a:srgbClr val="1F3863"/>
                </a:solidFill>
                <a:latin typeface="Calibri"/>
                <a:cs typeface="Calibri"/>
              </a:rPr>
              <a:t>Teşvik</a:t>
            </a:r>
            <a:r>
              <a:rPr dirty="0" sz="1550" spc="15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1550" spc="20">
                <a:solidFill>
                  <a:srgbClr val="1F3863"/>
                </a:solidFill>
                <a:latin typeface="Calibri"/>
                <a:cs typeface="Calibri"/>
              </a:rPr>
              <a:t>Belgesi</a:t>
            </a:r>
            <a:r>
              <a:rPr dirty="0" sz="1550" spc="1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1550" spc="20">
                <a:solidFill>
                  <a:srgbClr val="1F3863"/>
                </a:solidFill>
                <a:latin typeface="Calibri"/>
                <a:cs typeface="Calibri"/>
              </a:rPr>
              <a:t>firmaya</a:t>
            </a:r>
            <a:r>
              <a:rPr dirty="0" sz="1550" spc="-95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1550" spc="20">
                <a:solidFill>
                  <a:srgbClr val="1F3863"/>
                </a:solidFill>
                <a:latin typeface="Calibri"/>
                <a:cs typeface="Calibri"/>
              </a:rPr>
              <a:t>bu</a:t>
            </a:r>
            <a:r>
              <a:rPr dirty="0" sz="1550" spc="-3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1550" spc="20">
                <a:solidFill>
                  <a:srgbClr val="1F3863"/>
                </a:solidFill>
                <a:latin typeface="Calibri"/>
                <a:cs typeface="Calibri"/>
              </a:rPr>
              <a:t>belge</a:t>
            </a:r>
            <a:r>
              <a:rPr dirty="0" sz="1550" spc="15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1550" spc="20">
                <a:solidFill>
                  <a:srgbClr val="1F3863"/>
                </a:solidFill>
                <a:latin typeface="Calibri"/>
                <a:cs typeface="Calibri"/>
              </a:rPr>
              <a:t>kapsamında</a:t>
            </a:r>
            <a:r>
              <a:rPr dirty="0" sz="1550" spc="-95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1550" spc="20">
                <a:solidFill>
                  <a:srgbClr val="1F3863"/>
                </a:solidFill>
                <a:latin typeface="Calibri"/>
                <a:cs typeface="Calibri"/>
              </a:rPr>
              <a:t>yapılan</a:t>
            </a:r>
            <a:r>
              <a:rPr dirty="0" sz="1550" spc="-105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1550" spc="20">
                <a:solidFill>
                  <a:srgbClr val="1F3863"/>
                </a:solidFill>
                <a:latin typeface="Calibri"/>
                <a:cs typeface="Calibri"/>
              </a:rPr>
              <a:t>satış</a:t>
            </a:r>
            <a:r>
              <a:rPr dirty="0" sz="1550" spc="4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1550" spc="20">
                <a:solidFill>
                  <a:srgbClr val="1F3863"/>
                </a:solidFill>
                <a:latin typeface="Calibri"/>
                <a:cs typeface="Calibri"/>
              </a:rPr>
              <a:t>ve</a:t>
            </a:r>
            <a:r>
              <a:rPr dirty="0" sz="1550" spc="-5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1550" spc="-10">
                <a:solidFill>
                  <a:srgbClr val="1F3863"/>
                </a:solidFill>
                <a:latin typeface="Calibri"/>
                <a:cs typeface="Calibri"/>
              </a:rPr>
              <a:t>teslimler,</a:t>
            </a:r>
            <a:endParaRPr sz="155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385"/>
              </a:spcBef>
              <a:buClr>
                <a:srgbClr val="1F3863"/>
              </a:buClr>
              <a:buFont typeface="Calibri"/>
              <a:buChar char="•"/>
            </a:pPr>
            <a:endParaRPr sz="1550">
              <a:latin typeface="Calibri"/>
              <a:cs typeface="Calibri"/>
            </a:endParaRPr>
          </a:p>
          <a:p>
            <a:pPr marL="279400" indent="-173355">
              <a:lnSpc>
                <a:spcPct val="100000"/>
              </a:lnSpc>
              <a:spcBef>
                <a:spcPts val="5"/>
              </a:spcBef>
              <a:buChar char="•"/>
              <a:tabLst>
                <a:tab pos="279400" algn="l"/>
              </a:tabLst>
            </a:pPr>
            <a:r>
              <a:rPr dirty="0" sz="1550">
                <a:solidFill>
                  <a:srgbClr val="1F3863"/>
                </a:solidFill>
                <a:latin typeface="Calibri"/>
                <a:cs typeface="Calibri"/>
              </a:rPr>
              <a:t>Yatırım</a:t>
            </a:r>
            <a:r>
              <a:rPr dirty="0" sz="1550" spc="85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1550">
                <a:solidFill>
                  <a:srgbClr val="1F3863"/>
                </a:solidFill>
                <a:latin typeface="Calibri"/>
                <a:cs typeface="Calibri"/>
              </a:rPr>
              <a:t>Malları</a:t>
            </a:r>
            <a:r>
              <a:rPr dirty="0" sz="1550" spc="35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1550">
                <a:solidFill>
                  <a:srgbClr val="1F3863"/>
                </a:solidFill>
                <a:latin typeface="Calibri"/>
                <a:cs typeface="Calibri"/>
              </a:rPr>
              <a:t>Listesinde</a:t>
            </a:r>
            <a:r>
              <a:rPr dirty="0" sz="1550" spc="145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1550">
                <a:solidFill>
                  <a:srgbClr val="1F3863"/>
                </a:solidFill>
                <a:latin typeface="Calibri"/>
                <a:cs typeface="Calibri"/>
              </a:rPr>
              <a:t>yer</a:t>
            </a:r>
            <a:r>
              <a:rPr dirty="0" sz="1550" spc="7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1550">
                <a:solidFill>
                  <a:srgbClr val="1F3863"/>
                </a:solidFill>
                <a:latin typeface="Calibri"/>
                <a:cs typeface="Calibri"/>
              </a:rPr>
              <a:t>alan</a:t>
            </a:r>
            <a:r>
              <a:rPr dirty="0" sz="1550" spc="85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1550">
                <a:solidFill>
                  <a:srgbClr val="1F3863"/>
                </a:solidFill>
                <a:latin typeface="Calibri"/>
                <a:cs typeface="Calibri"/>
              </a:rPr>
              <a:t>malların</a:t>
            </a:r>
            <a:r>
              <a:rPr dirty="0" sz="1550" spc="9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1550">
                <a:solidFill>
                  <a:srgbClr val="1F3863"/>
                </a:solidFill>
                <a:latin typeface="Calibri"/>
                <a:cs typeface="Calibri"/>
              </a:rPr>
              <a:t>üretimi</a:t>
            </a:r>
            <a:r>
              <a:rPr dirty="0" sz="1550" spc="135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1550">
                <a:solidFill>
                  <a:srgbClr val="1F3863"/>
                </a:solidFill>
                <a:latin typeface="Calibri"/>
                <a:cs typeface="Calibri"/>
              </a:rPr>
              <a:t>ve</a:t>
            </a:r>
            <a:r>
              <a:rPr dirty="0" sz="1550" spc="145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1550" spc="-10">
                <a:solidFill>
                  <a:srgbClr val="1F3863"/>
                </a:solidFill>
                <a:latin typeface="Calibri"/>
                <a:cs typeface="Calibri"/>
              </a:rPr>
              <a:t>satışı</a:t>
            </a:r>
            <a:endParaRPr sz="155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615"/>
              </a:spcBef>
              <a:buClr>
                <a:srgbClr val="1F3863"/>
              </a:buClr>
              <a:buFont typeface="Calibri"/>
              <a:buChar char="•"/>
            </a:pPr>
            <a:endParaRPr sz="1550">
              <a:latin typeface="Calibri"/>
              <a:cs typeface="Calibri"/>
            </a:endParaRPr>
          </a:p>
          <a:p>
            <a:pPr marL="280035" marR="313690" indent="-173990">
              <a:lnSpc>
                <a:spcPts val="1800"/>
              </a:lnSpc>
              <a:buChar char="•"/>
              <a:tabLst>
                <a:tab pos="280035" algn="l"/>
              </a:tabLst>
            </a:pPr>
            <a:r>
              <a:rPr dirty="0" sz="1550" spc="20">
                <a:solidFill>
                  <a:srgbClr val="1F3863"/>
                </a:solidFill>
                <a:latin typeface="Calibri"/>
                <a:cs typeface="Calibri"/>
              </a:rPr>
              <a:t>Kamu</a:t>
            </a:r>
            <a:r>
              <a:rPr dirty="0" sz="1550" spc="-5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1550" spc="20">
                <a:solidFill>
                  <a:srgbClr val="1F3863"/>
                </a:solidFill>
                <a:latin typeface="Calibri"/>
                <a:cs typeface="Calibri"/>
              </a:rPr>
              <a:t>kurum</a:t>
            </a:r>
            <a:r>
              <a:rPr dirty="0" sz="155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1550" spc="20">
                <a:solidFill>
                  <a:srgbClr val="1F3863"/>
                </a:solidFill>
                <a:latin typeface="Calibri"/>
                <a:cs typeface="Calibri"/>
              </a:rPr>
              <a:t>ve</a:t>
            </a:r>
            <a:r>
              <a:rPr dirty="0" sz="1550" spc="5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1550" spc="20">
                <a:solidFill>
                  <a:srgbClr val="1F3863"/>
                </a:solidFill>
                <a:latin typeface="Calibri"/>
                <a:cs typeface="Calibri"/>
              </a:rPr>
              <a:t>kuruluşlarınca</a:t>
            </a:r>
            <a:r>
              <a:rPr dirty="0" sz="1550" spc="-8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1550" spc="20">
                <a:solidFill>
                  <a:srgbClr val="1F3863"/>
                </a:solidFill>
                <a:latin typeface="Calibri"/>
                <a:cs typeface="Calibri"/>
              </a:rPr>
              <a:t>uluslararası</a:t>
            </a:r>
            <a:r>
              <a:rPr dirty="0" sz="1550" spc="-12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1550" spc="20">
                <a:solidFill>
                  <a:srgbClr val="1F3863"/>
                </a:solidFill>
                <a:latin typeface="Calibri"/>
                <a:cs typeface="Calibri"/>
              </a:rPr>
              <a:t>ihaleye</a:t>
            </a:r>
            <a:r>
              <a:rPr dirty="0" sz="1550" spc="-11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1550" spc="20">
                <a:solidFill>
                  <a:srgbClr val="1F3863"/>
                </a:solidFill>
                <a:latin typeface="Calibri"/>
                <a:cs typeface="Calibri"/>
              </a:rPr>
              <a:t>açılan</a:t>
            </a:r>
            <a:r>
              <a:rPr dirty="0" sz="1550" spc="75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1550" spc="20">
                <a:solidFill>
                  <a:srgbClr val="1F3863"/>
                </a:solidFill>
                <a:latin typeface="Calibri"/>
                <a:cs typeface="Calibri"/>
              </a:rPr>
              <a:t>yatırım</a:t>
            </a:r>
            <a:r>
              <a:rPr dirty="0" sz="155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1550" spc="20">
                <a:solidFill>
                  <a:srgbClr val="1F3863"/>
                </a:solidFill>
                <a:latin typeface="Calibri"/>
                <a:cs typeface="Calibri"/>
              </a:rPr>
              <a:t>malı</a:t>
            </a:r>
            <a:r>
              <a:rPr dirty="0" sz="1550" spc="35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1550" spc="20">
                <a:solidFill>
                  <a:srgbClr val="1F3863"/>
                </a:solidFill>
                <a:latin typeface="Calibri"/>
                <a:cs typeface="Calibri"/>
              </a:rPr>
              <a:t>ve</a:t>
            </a:r>
            <a:r>
              <a:rPr dirty="0" sz="1550" spc="5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1550" spc="20">
                <a:solidFill>
                  <a:srgbClr val="1F3863"/>
                </a:solidFill>
                <a:latin typeface="Calibri"/>
                <a:cs typeface="Calibri"/>
              </a:rPr>
              <a:t>sınai</a:t>
            </a:r>
            <a:r>
              <a:rPr dirty="0" sz="1550" spc="-4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1550" spc="-20">
                <a:solidFill>
                  <a:srgbClr val="1F3863"/>
                </a:solidFill>
                <a:latin typeface="Calibri"/>
                <a:cs typeface="Calibri"/>
              </a:rPr>
              <a:t>malı </a:t>
            </a:r>
            <a:r>
              <a:rPr dirty="0" sz="1550" spc="10">
                <a:solidFill>
                  <a:srgbClr val="1F3863"/>
                </a:solidFill>
                <a:latin typeface="Calibri"/>
                <a:cs typeface="Calibri"/>
              </a:rPr>
              <a:t>ihalesini</a:t>
            </a:r>
            <a:r>
              <a:rPr dirty="0" sz="1550" spc="35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1550" spc="10">
                <a:solidFill>
                  <a:srgbClr val="1F3863"/>
                </a:solidFill>
                <a:latin typeface="Calibri"/>
                <a:cs typeface="Calibri"/>
              </a:rPr>
              <a:t>kazanan</a:t>
            </a:r>
            <a:r>
              <a:rPr dirty="0" sz="1550" spc="-15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1550" spc="10">
                <a:solidFill>
                  <a:srgbClr val="1F3863"/>
                </a:solidFill>
                <a:latin typeface="Calibri"/>
                <a:cs typeface="Calibri"/>
              </a:rPr>
              <a:t>firmaların</a:t>
            </a:r>
            <a:r>
              <a:rPr dirty="0" sz="1550" spc="-2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1550" spc="10">
                <a:solidFill>
                  <a:srgbClr val="1F3863"/>
                </a:solidFill>
                <a:latin typeface="Calibri"/>
                <a:cs typeface="Calibri"/>
              </a:rPr>
              <a:t>yaptıkları</a:t>
            </a:r>
            <a:r>
              <a:rPr dirty="0" sz="1550" spc="4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1550" spc="10">
                <a:solidFill>
                  <a:srgbClr val="1F3863"/>
                </a:solidFill>
                <a:latin typeface="Calibri"/>
                <a:cs typeface="Calibri"/>
              </a:rPr>
              <a:t>satış</a:t>
            </a:r>
            <a:r>
              <a:rPr dirty="0" sz="1550" spc="175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1550" spc="10">
                <a:solidFill>
                  <a:srgbClr val="1F3863"/>
                </a:solidFill>
                <a:latin typeface="Calibri"/>
                <a:cs typeface="Calibri"/>
              </a:rPr>
              <a:t>ve</a:t>
            </a:r>
            <a:r>
              <a:rPr dirty="0" sz="1550" spc="5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1550" spc="-10">
                <a:solidFill>
                  <a:srgbClr val="1F3863"/>
                </a:solidFill>
                <a:latin typeface="Calibri"/>
                <a:cs typeface="Calibri"/>
              </a:rPr>
              <a:t>teslimler,</a:t>
            </a:r>
            <a:endParaRPr sz="1550">
              <a:latin typeface="Calibri"/>
              <a:cs typeface="Calibri"/>
            </a:endParaRPr>
          </a:p>
          <a:p>
            <a:pPr marL="280035" marR="713740" indent="-173990">
              <a:lnSpc>
                <a:spcPts val="1800"/>
              </a:lnSpc>
              <a:spcBef>
                <a:spcPts val="1535"/>
              </a:spcBef>
              <a:buChar char="•"/>
              <a:tabLst>
                <a:tab pos="280035" algn="l"/>
              </a:tabLst>
            </a:pPr>
            <a:r>
              <a:rPr dirty="0" sz="1550" spc="10">
                <a:solidFill>
                  <a:srgbClr val="1F3863"/>
                </a:solidFill>
                <a:latin typeface="Calibri"/>
                <a:cs typeface="Calibri"/>
              </a:rPr>
              <a:t>Ambalaj</a:t>
            </a:r>
            <a:r>
              <a:rPr dirty="0" sz="1550" spc="15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1550" spc="10">
                <a:solidFill>
                  <a:srgbClr val="1F3863"/>
                </a:solidFill>
                <a:latin typeface="Calibri"/>
                <a:cs typeface="Calibri"/>
              </a:rPr>
              <a:t>malzemesi</a:t>
            </a:r>
            <a:r>
              <a:rPr dirty="0" sz="1550" spc="35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1550" spc="10">
                <a:solidFill>
                  <a:srgbClr val="1F3863"/>
                </a:solidFill>
                <a:latin typeface="Calibri"/>
                <a:cs typeface="Calibri"/>
              </a:rPr>
              <a:t>imalatçılarının</a:t>
            </a:r>
            <a:r>
              <a:rPr dirty="0" sz="1550" spc="85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1550" spc="10">
                <a:solidFill>
                  <a:srgbClr val="1F3863"/>
                </a:solidFill>
                <a:latin typeface="Calibri"/>
                <a:cs typeface="Calibri"/>
              </a:rPr>
              <a:t>ihraç ürünüyle</a:t>
            </a:r>
            <a:r>
              <a:rPr dirty="0" sz="1550" spc="4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1550" spc="10">
                <a:solidFill>
                  <a:srgbClr val="1F3863"/>
                </a:solidFill>
                <a:latin typeface="Calibri"/>
                <a:cs typeface="Calibri"/>
              </a:rPr>
              <a:t>birlikte</a:t>
            </a:r>
            <a:r>
              <a:rPr dirty="0" sz="1550" spc="14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1550" spc="10">
                <a:solidFill>
                  <a:srgbClr val="1F3863"/>
                </a:solidFill>
                <a:latin typeface="Calibri"/>
                <a:cs typeface="Calibri"/>
              </a:rPr>
              <a:t>ihraç edilmek</a:t>
            </a:r>
            <a:r>
              <a:rPr dirty="0" sz="1550" spc="14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1550" spc="-10">
                <a:solidFill>
                  <a:srgbClr val="1F3863"/>
                </a:solidFill>
                <a:latin typeface="Calibri"/>
                <a:cs typeface="Calibri"/>
              </a:rPr>
              <a:t>üzere </a:t>
            </a:r>
            <a:r>
              <a:rPr dirty="0" sz="1550" spc="10">
                <a:solidFill>
                  <a:srgbClr val="1F3863"/>
                </a:solidFill>
                <a:latin typeface="Calibri"/>
                <a:cs typeface="Calibri"/>
              </a:rPr>
              <a:t>ihracatçılara</a:t>
            </a:r>
            <a:r>
              <a:rPr dirty="0" sz="1550" spc="-45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1550" spc="10">
                <a:solidFill>
                  <a:srgbClr val="1F3863"/>
                </a:solidFill>
                <a:latin typeface="Calibri"/>
                <a:cs typeface="Calibri"/>
              </a:rPr>
              <a:t>yaptıkları</a:t>
            </a:r>
            <a:r>
              <a:rPr dirty="0" sz="155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1550" spc="10">
                <a:solidFill>
                  <a:srgbClr val="1F3863"/>
                </a:solidFill>
                <a:latin typeface="Calibri"/>
                <a:cs typeface="Calibri"/>
              </a:rPr>
              <a:t>satış</a:t>
            </a:r>
            <a:r>
              <a:rPr dirty="0" sz="1550" spc="4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1550" spc="10">
                <a:solidFill>
                  <a:srgbClr val="1F3863"/>
                </a:solidFill>
                <a:latin typeface="Calibri"/>
                <a:cs typeface="Calibri"/>
              </a:rPr>
              <a:t>ve</a:t>
            </a:r>
            <a:r>
              <a:rPr dirty="0" sz="1550" spc="10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1550" spc="-10">
                <a:solidFill>
                  <a:srgbClr val="1F3863"/>
                </a:solidFill>
                <a:latin typeface="Calibri"/>
                <a:cs typeface="Calibri"/>
              </a:rPr>
              <a:t>teslimler.</a:t>
            </a:r>
            <a:endParaRPr sz="1550">
              <a:latin typeface="Calibri"/>
              <a:cs typeface="Calibri"/>
            </a:endParaRPr>
          </a:p>
        </p:txBody>
      </p:sp>
      <p:sp>
        <p:nvSpPr>
          <p:cNvPr id="34" name="object 34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38100">
              <a:lnSpc>
                <a:spcPts val="980"/>
              </a:lnSpc>
            </a:pPr>
            <a:r>
              <a:rPr dirty="0" spc="-25"/>
              <a:t>44</a:t>
            </a:r>
          </a:p>
        </p:txBody>
      </p:sp>
      <p:sp>
        <p:nvSpPr>
          <p:cNvPr id="33" name="object 33"/>
          <p:cNvSpPr txBox="1"/>
          <p:nvPr/>
        </p:nvSpPr>
        <p:spPr>
          <a:xfrm>
            <a:off x="2784348" y="1559483"/>
            <a:ext cx="6986270" cy="311150"/>
          </a:xfrm>
          <a:prstGeom prst="rect">
            <a:avLst/>
          </a:prstGeom>
          <a:solidFill>
            <a:srgbClr val="DAE2F3"/>
          </a:solidFill>
          <a:ln w="9525">
            <a:solidFill>
              <a:srgbClr val="1F3863"/>
            </a:solidFill>
          </a:ln>
        </p:spPr>
        <p:txBody>
          <a:bodyPr wrap="square" lIns="0" tIns="50165" rIns="0" bIns="0" rtlCol="0" vert="horz">
            <a:spAutoFit/>
          </a:bodyPr>
          <a:lstStyle/>
          <a:p>
            <a:pPr marL="92075">
              <a:lnSpc>
                <a:spcPct val="100000"/>
              </a:lnSpc>
              <a:spcBef>
                <a:spcPts val="395"/>
              </a:spcBef>
            </a:pPr>
            <a:r>
              <a:rPr dirty="0" sz="1350" b="1">
                <a:solidFill>
                  <a:srgbClr val="1F3863"/>
                </a:solidFill>
                <a:latin typeface="Arial"/>
                <a:cs typeface="Arial"/>
              </a:rPr>
              <a:t>2005/2</a:t>
            </a:r>
            <a:r>
              <a:rPr dirty="0" sz="1350" spc="70" b="1">
                <a:solidFill>
                  <a:srgbClr val="1F3863"/>
                </a:solidFill>
                <a:latin typeface="Arial"/>
                <a:cs typeface="Arial"/>
              </a:rPr>
              <a:t> </a:t>
            </a:r>
            <a:r>
              <a:rPr dirty="0" sz="1350" b="1">
                <a:solidFill>
                  <a:srgbClr val="1F3863"/>
                </a:solidFill>
                <a:latin typeface="Arial"/>
                <a:cs typeface="Arial"/>
              </a:rPr>
              <a:t>sayılı</a:t>
            </a:r>
            <a:r>
              <a:rPr dirty="0" sz="1350" spc="20" b="1">
                <a:solidFill>
                  <a:srgbClr val="1F3863"/>
                </a:solidFill>
                <a:latin typeface="Arial"/>
                <a:cs typeface="Arial"/>
              </a:rPr>
              <a:t> </a:t>
            </a:r>
            <a:r>
              <a:rPr dirty="0" sz="1350" b="1">
                <a:solidFill>
                  <a:srgbClr val="1F3863"/>
                </a:solidFill>
                <a:latin typeface="Arial"/>
                <a:cs typeface="Arial"/>
              </a:rPr>
              <a:t>Tebliğ’in</a:t>
            </a:r>
            <a:r>
              <a:rPr dirty="0" sz="1350" spc="75" b="1">
                <a:solidFill>
                  <a:srgbClr val="1F3863"/>
                </a:solidFill>
                <a:latin typeface="Arial"/>
                <a:cs typeface="Arial"/>
              </a:rPr>
              <a:t> </a:t>
            </a:r>
            <a:r>
              <a:rPr dirty="0" sz="1350" b="1">
                <a:solidFill>
                  <a:srgbClr val="1F3863"/>
                </a:solidFill>
                <a:latin typeface="Arial"/>
                <a:cs typeface="Arial"/>
              </a:rPr>
              <a:t>5</a:t>
            </a:r>
            <a:r>
              <a:rPr dirty="0" sz="1350" spc="75" b="1">
                <a:solidFill>
                  <a:srgbClr val="1F3863"/>
                </a:solidFill>
                <a:latin typeface="Arial"/>
                <a:cs typeface="Arial"/>
              </a:rPr>
              <a:t> </a:t>
            </a:r>
            <a:r>
              <a:rPr dirty="0" sz="1350" b="1">
                <a:solidFill>
                  <a:srgbClr val="1F3863"/>
                </a:solidFill>
                <a:latin typeface="Arial"/>
                <a:cs typeface="Arial"/>
              </a:rPr>
              <a:t>inci</a:t>
            </a:r>
            <a:r>
              <a:rPr dirty="0" sz="1350" spc="95" b="1">
                <a:solidFill>
                  <a:srgbClr val="1F3863"/>
                </a:solidFill>
                <a:latin typeface="Arial"/>
                <a:cs typeface="Arial"/>
              </a:rPr>
              <a:t> </a:t>
            </a:r>
            <a:r>
              <a:rPr dirty="0" sz="1350" b="1">
                <a:solidFill>
                  <a:srgbClr val="1F3863"/>
                </a:solidFill>
                <a:latin typeface="Arial"/>
                <a:cs typeface="Arial"/>
              </a:rPr>
              <a:t>maddesinde</a:t>
            </a:r>
            <a:r>
              <a:rPr dirty="0" sz="1350" spc="-10" b="1">
                <a:solidFill>
                  <a:srgbClr val="1F3863"/>
                </a:solidFill>
                <a:latin typeface="Arial"/>
                <a:cs typeface="Arial"/>
              </a:rPr>
              <a:t> </a:t>
            </a:r>
            <a:r>
              <a:rPr dirty="0" sz="1350" b="1">
                <a:solidFill>
                  <a:srgbClr val="1F3863"/>
                </a:solidFill>
                <a:latin typeface="Arial"/>
                <a:cs typeface="Arial"/>
              </a:rPr>
              <a:t>belirtilen</a:t>
            </a:r>
            <a:r>
              <a:rPr dirty="0" sz="1350" spc="155" b="1">
                <a:solidFill>
                  <a:srgbClr val="1F3863"/>
                </a:solidFill>
                <a:latin typeface="Arial"/>
                <a:cs typeface="Arial"/>
              </a:rPr>
              <a:t> </a:t>
            </a:r>
            <a:r>
              <a:rPr dirty="0" sz="1350" b="1">
                <a:solidFill>
                  <a:srgbClr val="1F3863"/>
                </a:solidFill>
                <a:latin typeface="Arial"/>
                <a:cs typeface="Arial"/>
              </a:rPr>
              <a:t>satış</a:t>
            </a:r>
            <a:r>
              <a:rPr dirty="0" sz="1350" spc="155" b="1">
                <a:solidFill>
                  <a:srgbClr val="1F3863"/>
                </a:solidFill>
                <a:latin typeface="Arial"/>
                <a:cs typeface="Arial"/>
              </a:rPr>
              <a:t> </a:t>
            </a:r>
            <a:r>
              <a:rPr dirty="0" sz="1350" b="1">
                <a:solidFill>
                  <a:srgbClr val="1F3863"/>
                </a:solidFill>
                <a:latin typeface="Arial"/>
                <a:cs typeface="Arial"/>
              </a:rPr>
              <a:t>ve</a:t>
            </a:r>
            <a:r>
              <a:rPr dirty="0" sz="1350" spc="75" b="1">
                <a:solidFill>
                  <a:srgbClr val="1F3863"/>
                </a:solidFill>
                <a:latin typeface="Arial"/>
                <a:cs typeface="Arial"/>
              </a:rPr>
              <a:t> </a:t>
            </a:r>
            <a:r>
              <a:rPr dirty="0" sz="1350" b="1">
                <a:solidFill>
                  <a:srgbClr val="1F3863"/>
                </a:solidFill>
                <a:latin typeface="Arial"/>
                <a:cs typeface="Arial"/>
              </a:rPr>
              <a:t>teslimlerdir.</a:t>
            </a:r>
            <a:r>
              <a:rPr dirty="0" sz="1350" spc="95" b="1">
                <a:solidFill>
                  <a:srgbClr val="1F3863"/>
                </a:solidFill>
                <a:latin typeface="Arial"/>
                <a:cs typeface="Arial"/>
              </a:rPr>
              <a:t> </a:t>
            </a:r>
            <a:r>
              <a:rPr dirty="0" sz="1350" spc="-10" b="1">
                <a:solidFill>
                  <a:srgbClr val="1F3863"/>
                </a:solidFill>
                <a:latin typeface="Arial"/>
                <a:cs typeface="Arial"/>
              </a:rPr>
              <a:t>Örneğin,</a:t>
            </a:r>
            <a:endParaRPr sz="13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3847591" y="826960"/>
            <a:ext cx="4872355" cy="387985"/>
          </a:xfrm>
          <a:prstGeom prst="rect"/>
        </p:spPr>
        <p:txBody>
          <a:bodyPr wrap="square" lIns="0" tIns="158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  <a:tabLst>
                <a:tab pos="4309110" algn="l"/>
              </a:tabLst>
            </a:pPr>
            <a:r>
              <a:rPr dirty="0" spc="-50">
                <a:solidFill>
                  <a:srgbClr val="1F3863"/>
                </a:solidFill>
              </a:rPr>
              <a:t>MÜRACAATTAN</a:t>
            </a:r>
            <a:r>
              <a:rPr dirty="0" spc="-5">
                <a:solidFill>
                  <a:srgbClr val="1F3863"/>
                </a:solidFill>
              </a:rPr>
              <a:t> </a:t>
            </a:r>
            <a:r>
              <a:rPr dirty="0" spc="-10">
                <a:solidFill>
                  <a:srgbClr val="1F3863"/>
                </a:solidFill>
              </a:rPr>
              <a:t>KAPATMAYA</a:t>
            </a:r>
            <a:r>
              <a:rPr dirty="0">
                <a:solidFill>
                  <a:srgbClr val="1F3863"/>
                </a:solidFill>
              </a:rPr>
              <a:t>	</a:t>
            </a:r>
            <a:r>
              <a:rPr dirty="0" spc="-365">
                <a:solidFill>
                  <a:srgbClr val="1F3863"/>
                </a:solidFill>
              </a:rPr>
              <a:t>DİİB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2084070" y="1736979"/>
            <a:ext cx="8021320" cy="1821814"/>
            <a:chOff x="2084070" y="1736979"/>
            <a:chExt cx="8021320" cy="1821814"/>
          </a:xfrm>
        </p:grpSpPr>
        <p:sp>
          <p:nvSpPr>
            <p:cNvPr id="4" name="object 4"/>
            <p:cNvSpPr/>
            <p:nvPr/>
          </p:nvSpPr>
          <p:spPr>
            <a:xfrm>
              <a:off x="2103120" y="1756029"/>
              <a:ext cx="7983220" cy="1783714"/>
            </a:xfrm>
            <a:custGeom>
              <a:avLst/>
              <a:gdLst/>
              <a:ahLst/>
              <a:cxnLst/>
              <a:rect l="l" t="t" r="r" b="b"/>
              <a:pathLst>
                <a:path w="7983220" h="1783714">
                  <a:moveTo>
                    <a:pt x="7685532" y="0"/>
                  </a:moveTo>
                  <a:lnTo>
                    <a:pt x="297180" y="0"/>
                  </a:lnTo>
                  <a:lnTo>
                    <a:pt x="248986" y="3890"/>
                  </a:lnTo>
                  <a:lnTo>
                    <a:pt x="203265" y="15155"/>
                  </a:lnTo>
                  <a:lnTo>
                    <a:pt x="160628" y="33182"/>
                  </a:lnTo>
                  <a:lnTo>
                    <a:pt x="121688" y="57359"/>
                  </a:lnTo>
                  <a:lnTo>
                    <a:pt x="87058" y="87074"/>
                  </a:lnTo>
                  <a:lnTo>
                    <a:pt x="57351" y="121715"/>
                  </a:lnTo>
                  <a:lnTo>
                    <a:pt x="33179" y="160671"/>
                  </a:lnTo>
                  <a:lnTo>
                    <a:pt x="15154" y="203330"/>
                  </a:lnTo>
                  <a:lnTo>
                    <a:pt x="3890" y="249079"/>
                  </a:lnTo>
                  <a:lnTo>
                    <a:pt x="0" y="297307"/>
                  </a:lnTo>
                  <a:lnTo>
                    <a:pt x="0" y="1486281"/>
                  </a:lnTo>
                  <a:lnTo>
                    <a:pt x="3890" y="1534508"/>
                  </a:lnTo>
                  <a:lnTo>
                    <a:pt x="15154" y="1580257"/>
                  </a:lnTo>
                  <a:lnTo>
                    <a:pt x="33179" y="1622916"/>
                  </a:lnTo>
                  <a:lnTo>
                    <a:pt x="57351" y="1661872"/>
                  </a:lnTo>
                  <a:lnTo>
                    <a:pt x="87058" y="1696513"/>
                  </a:lnTo>
                  <a:lnTo>
                    <a:pt x="121688" y="1726228"/>
                  </a:lnTo>
                  <a:lnTo>
                    <a:pt x="160628" y="1750405"/>
                  </a:lnTo>
                  <a:lnTo>
                    <a:pt x="203265" y="1768432"/>
                  </a:lnTo>
                  <a:lnTo>
                    <a:pt x="248986" y="1779697"/>
                  </a:lnTo>
                  <a:lnTo>
                    <a:pt x="297180" y="1783588"/>
                  </a:lnTo>
                  <a:lnTo>
                    <a:pt x="7685532" y="1783588"/>
                  </a:lnTo>
                  <a:lnTo>
                    <a:pt x="7733725" y="1779697"/>
                  </a:lnTo>
                  <a:lnTo>
                    <a:pt x="7779446" y="1768432"/>
                  </a:lnTo>
                  <a:lnTo>
                    <a:pt x="7822083" y="1750405"/>
                  </a:lnTo>
                  <a:lnTo>
                    <a:pt x="7861023" y="1726228"/>
                  </a:lnTo>
                  <a:lnTo>
                    <a:pt x="7895653" y="1696513"/>
                  </a:lnTo>
                  <a:lnTo>
                    <a:pt x="7925360" y="1661872"/>
                  </a:lnTo>
                  <a:lnTo>
                    <a:pt x="7949532" y="1622916"/>
                  </a:lnTo>
                  <a:lnTo>
                    <a:pt x="7967557" y="1580257"/>
                  </a:lnTo>
                  <a:lnTo>
                    <a:pt x="7978821" y="1534508"/>
                  </a:lnTo>
                  <a:lnTo>
                    <a:pt x="7982711" y="1486281"/>
                  </a:lnTo>
                  <a:lnTo>
                    <a:pt x="7982711" y="297307"/>
                  </a:lnTo>
                  <a:lnTo>
                    <a:pt x="7978821" y="249079"/>
                  </a:lnTo>
                  <a:lnTo>
                    <a:pt x="7967557" y="203330"/>
                  </a:lnTo>
                  <a:lnTo>
                    <a:pt x="7949532" y="160671"/>
                  </a:lnTo>
                  <a:lnTo>
                    <a:pt x="7925360" y="121715"/>
                  </a:lnTo>
                  <a:lnTo>
                    <a:pt x="7895653" y="87074"/>
                  </a:lnTo>
                  <a:lnTo>
                    <a:pt x="7861023" y="57359"/>
                  </a:lnTo>
                  <a:lnTo>
                    <a:pt x="7822083" y="33182"/>
                  </a:lnTo>
                  <a:lnTo>
                    <a:pt x="7779446" y="15155"/>
                  </a:lnTo>
                  <a:lnTo>
                    <a:pt x="7733725" y="3890"/>
                  </a:lnTo>
                  <a:lnTo>
                    <a:pt x="7685532" y="0"/>
                  </a:lnTo>
                  <a:close/>
                </a:path>
              </a:pathLst>
            </a:custGeom>
            <a:solidFill>
              <a:srgbClr val="DAE2F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/>
            <p:cNvSpPr/>
            <p:nvPr/>
          </p:nvSpPr>
          <p:spPr>
            <a:xfrm>
              <a:off x="2103120" y="1756029"/>
              <a:ext cx="7983220" cy="1783714"/>
            </a:xfrm>
            <a:custGeom>
              <a:avLst/>
              <a:gdLst/>
              <a:ahLst/>
              <a:cxnLst/>
              <a:rect l="l" t="t" r="r" b="b"/>
              <a:pathLst>
                <a:path w="7983220" h="1783714">
                  <a:moveTo>
                    <a:pt x="0" y="297307"/>
                  </a:moveTo>
                  <a:lnTo>
                    <a:pt x="3890" y="249079"/>
                  </a:lnTo>
                  <a:lnTo>
                    <a:pt x="15154" y="203330"/>
                  </a:lnTo>
                  <a:lnTo>
                    <a:pt x="33179" y="160671"/>
                  </a:lnTo>
                  <a:lnTo>
                    <a:pt x="57351" y="121715"/>
                  </a:lnTo>
                  <a:lnTo>
                    <a:pt x="87058" y="87074"/>
                  </a:lnTo>
                  <a:lnTo>
                    <a:pt x="121688" y="57359"/>
                  </a:lnTo>
                  <a:lnTo>
                    <a:pt x="160628" y="33182"/>
                  </a:lnTo>
                  <a:lnTo>
                    <a:pt x="203265" y="15155"/>
                  </a:lnTo>
                  <a:lnTo>
                    <a:pt x="248986" y="3890"/>
                  </a:lnTo>
                  <a:lnTo>
                    <a:pt x="297180" y="0"/>
                  </a:lnTo>
                  <a:lnTo>
                    <a:pt x="7685532" y="0"/>
                  </a:lnTo>
                  <a:lnTo>
                    <a:pt x="7733725" y="3890"/>
                  </a:lnTo>
                  <a:lnTo>
                    <a:pt x="7779446" y="15155"/>
                  </a:lnTo>
                  <a:lnTo>
                    <a:pt x="7822083" y="33182"/>
                  </a:lnTo>
                  <a:lnTo>
                    <a:pt x="7861023" y="57359"/>
                  </a:lnTo>
                  <a:lnTo>
                    <a:pt x="7895653" y="87074"/>
                  </a:lnTo>
                  <a:lnTo>
                    <a:pt x="7925360" y="121715"/>
                  </a:lnTo>
                  <a:lnTo>
                    <a:pt x="7949532" y="160671"/>
                  </a:lnTo>
                  <a:lnTo>
                    <a:pt x="7967557" y="203330"/>
                  </a:lnTo>
                  <a:lnTo>
                    <a:pt x="7978821" y="249079"/>
                  </a:lnTo>
                  <a:lnTo>
                    <a:pt x="7982711" y="297307"/>
                  </a:lnTo>
                  <a:lnTo>
                    <a:pt x="7982711" y="1486281"/>
                  </a:lnTo>
                  <a:lnTo>
                    <a:pt x="7978821" y="1534508"/>
                  </a:lnTo>
                  <a:lnTo>
                    <a:pt x="7967557" y="1580257"/>
                  </a:lnTo>
                  <a:lnTo>
                    <a:pt x="7949532" y="1622916"/>
                  </a:lnTo>
                  <a:lnTo>
                    <a:pt x="7925360" y="1661872"/>
                  </a:lnTo>
                  <a:lnTo>
                    <a:pt x="7895653" y="1696513"/>
                  </a:lnTo>
                  <a:lnTo>
                    <a:pt x="7861023" y="1726228"/>
                  </a:lnTo>
                  <a:lnTo>
                    <a:pt x="7822083" y="1750405"/>
                  </a:lnTo>
                  <a:lnTo>
                    <a:pt x="7779446" y="1768432"/>
                  </a:lnTo>
                  <a:lnTo>
                    <a:pt x="7733725" y="1779697"/>
                  </a:lnTo>
                  <a:lnTo>
                    <a:pt x="7685532" y="1783588"/>
                  </a:lnTo>
                  <a:lnTo>
                    <a:pt x="297180" y="1783588"/>
                  </a:lnTo>
                  <a:lnTo>
                    <a:pt x="248986" y="1779697"/>
                  </a:lnTo>
                  <a:lnTo>
                    <a:pt x="203265" y="1768432"/>
                  </a:lnTo>
                  <a:lnTo>
                    <a:pt x="160628" y="1750405"/>
                  </a:lnTo>
                  <a:lnTo>
                    <a:pt x="121688" y="1726228"/>
                  </a:lnTo>
                  <a:lnTo>
                    <a:pt x="87058" y="1696513"/>
                  </a:lnTo>
                  <a:lnTo>
                    <a:pt x="57351" y="1661872"/>
                  </a:lnTo>
                  <a:lnTo>
                    <a:pt x="33179" y="1622916"/>
                  </a:lnTo>
                  <a:lnTo>
                    <a:pt x="15154" y="1580257"/>
                  </a:lnTo>
                  <a:lnTo>
                    <a:pt x="3890" y="1534508"/>
                  </a:lnTo>
                  <a:lnTo>
                    <a:pt x="0" y="1486281"/>
                  </a:lnTo>
                  <a:lnTo>
                    <a:pt x="0" y="297307"/>
                  </a:lnTo>
                  <a:close/>
                </a:path>
              </a:pathLst>
            </a:custGeom>
            <a:ln w="38100">
              <a:solidFill>
                <a:srgbClr val="1F3863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6" name="object 6"/>
          <p:cNvSpPr txBox="1"/>
          <p:nvPr/>
        </p:nvSpPr>
        <p:spPr>
          <a:xfrm>
            <a:off x="2268601" y="2089848"/>
            <a:ext cx="7452359" cy="1056640"/>
          </a:xfrm>
          <a:prstGeom prst="rect">
            <a:avLst/>
          </a:prstGeom>
        </p:spPr>
        <p:txBody>
          <a:bodyPr wrap="square" lIns="0" tIns="40005" rIns="0" bIns="0" rtlCol="0" vert="horz">
            <a:spAutoFit/>
          </a:bodyPr>
          <a:lstStyle/>
          <a:p>
            <a:pPr marL="12700" marR="5080">
              <a:lnSpc>
                <a:spcPct val="93300"/>
              </a:lnSpc>
              <a:spcBef>
                <a:spcPts val="315"/>
              </a:spcBef>
            </a:pPr>
            <a:r>
              <a:rPr dirty="0" sz="2350">
                <a:solidFill>
                  <a:srgbClr val="1F3863"/>
                </a:solidFill>
                <a:latin typeface="Calibri"/>
                <a:cs typeface="Calibri"/>
              </a:rPr>
              <a:t>DİR</a:t>
            </a:r>
            <a:r>
              <a:rPr dirty="0" sz="2350" spc="95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2350">
                <a:solidFill>
                  <a:srgbClr val="1F3863"/>
                </a:solidFill>
                <a:latin typeface="Calibri"/>
                <a:cs typeface="Calibri"/>
              </a:rPr>
              <a:t>Otomasyon</a:t>
            </a:r>
            <a:r>
              <a:rPr dirty="0" sz="2350" spc="65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2350">
                <a:solidFill>
                  <a:srgbClr val="1F3863"/>
                </a:solidFill>
                <a:latin typeface="Calibri"/>
                <a:cs typeface="Calibri"/>
              </a:rPr>
              <a:t>Uygulaması</a:t>
            </a:r>
            <a:r>
              <a:rPr dirty="0" sz="2350" spc="4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2350">
                <a:solidFill>
                  <a:srgbClr val="1F3863"/>
                </a:solidFill>
                <a:latin typeface="Calibri"/>
                <a:cs typeface="Calibri"/>
              </a:rPr>
              <a:t>üzerinden</a:t>
            </a:r>
            <a:r>
              <a:rPr dirty="0" sz="2350" spc="204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2350">
                <a:solidFill>
                  <a:srgbClr val="1F3863"/>
                </a:solidFill>
                <a:latin typeface="Calibri"/>
                <a:cs typeface="Calibri"/>
              </a:rPr>
              <a:t>yapılan</a:t>
            </a:r>
            <a:r>
              <a:rPr dirty="0" sz="2350" spc="-10">
                <a:solidFill>
                  <a:srgbClr val="1F3863"/>
                </a:solidFill>
                <a:latin typeface="Calibri"/>
                <a:cs typeface="Calibri"/>
              </a:rPr>
              <a:t> müracaat </a:t>
            </a:r>
            <a:r>
              <a:rPr dirty="0" sz="2350">
                <a:solidFill>
                  <a:srgbClr val="1F3863"/>
                </a:solidFill>
                <a:latin typeface="Calibri"/>
                <a:cs typeface="Calibri"/>
              </a:rPr>
              <a:t>işlemi,</a:t>
            </a:r>
            <a:r>
              <a:rPr dirty="0" sz="2350" spc="7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2350" b="1">
                <a:solidFill>
                  <a:srgbClr val="1F3863"/>
                </a:solidFill>
                <a:latin typeface="Calibri"/>
                <a:cs typeface="Calibri"/>
              </a:rPr>
              <a:t>19</a:t>
            </a:r>
            <a:r>
              <a:rPr dirty="0" sz="2350" spc="25" b="1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2350" b="1">
                <a:solidFill>
                  <a:srgbClr val="1F3863"/>
                </a:solidFill>
                <a:latin typeface="Calibri"/>
                <a:cs typeface="Calibri"/>
              </a:rPr>
              <a:t>Eylül</a:t>
            </a:r>
            <a:r>
              <a:rPr dirty="0" sz="2350" spc="70" b="1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2350" b="1">
                <a:solidFill>
                  <a:srgbClr val="1F3863"/>
                </a:solidFill>
                <a:latin typeface="Calibri"/>
                <a:cs typeface="Calibri"/>
              </a:rPr>
              <a:t>2022</a:t>
            </a:r>
            <a:r>
              <a:rPr dirty="0" sz="2350" spc="25" b="1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2350">
                <a:solidFill>
                  <a:srgbClr val="1F3863"/>
                </a:solidFill>
                <a:latin typeface="Calibri"/>
                <a:cs typeface="Calibri"/>
              </a:rPr>
              <a:t>tarihi</a:t>
            </a:r>
            <a:r>
              <a:rPr dirty="0" sz="2350" spc="45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2350">
                <a:solidFill>
                  <a:srgbClr val="1F3863"/>
                </a:solidFill>
                <a:latin typeface="Calibri"/>
                <a:cs typeface="Calibri"/>
              </a:rPr>
              <a:t>itibarıyla </a:t>
            </a:r>
            <a:r>
              <a:rPr dirty="0" sz="2350" b="1">
                <a:solidFill>
                  <a:srgbClr val="1F3863"/>
                </a:solidFill>
                <a:latin typeface="Calibri"/>
                <a:cs typeface="Calibri"/>
              </a:rPr>
              <a:t>Destek</a:t>
            </a:r>
            <a:r>
              <a:rPr dirty="0" sz="2350" spc="15" b="1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2350" b="1">
                <a:solidFill>
                  <a:srgbClr val="1F3863"/>
                </a:solidFill>
                <a:latin typeface="Calibri"/>
                <a:cs typeface="Calibri"/>
              </a:rPr>
              <a:t>Yönetim</a:t>
            </a:r>
            <a:r>
              <a:rPr dirty="0" sz="2350" spc="90" b="1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2350" spc="-10" b="1">
                <a:solidFill>
                  <a:srgbClr val="1F3863"/>
                </a:solidFill>
                <a:latin typeface="Calibri"/>
                <a:cs typeface="Calibri"/>
              </a:rPr>
              <a:t>Sistemi </a:t>
            </a:r>
            <a:r>
              <a:rPr dirty="0" sz="2350">
                <a:solidFill>
                  <a:srgbClr val="1F3863"/>
                </a:solidFill>
                <a:latin typeface="Calibri"/>
                <a:cs typeface="Calibri"/>
              </a:rPr>
              <a:t>üzerinden</a:t>
            </a:r>
            <a:r>
              <a:rPr dirty="0" sz="2350" spc="25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2350">
                <a:solidFill>
                  <a:srgbClr val="1F3863"/>
                </a:solidFill>
                <a:latin typeface="Calibri"/>
                <a:cs typeface="Calibri"/>
              </a:rPr>
              <a:t>yapılmaya</a:t>
            </a:r>
            <a:r>
              <a:rPr dirty="0" sz="2350" spc="65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2350" spc="-10">
                <a:solidFill>
                  <a:srgbClr val="1F3863"/>
                </a:solidFill>
                <a:latin typeface="Calibri"/>
                <a:cs typeface="Calibri"/>
              </a:rPr>
              <a:t>başlanmıştır.</a:t>
            </a:r>
            <a:endParaRPr sz="2350">
              <a:latin typeface="Calibri"/>
              <a:cs typeface="Calibri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2084070" y="3712590"/>
            <a:ext cx="8021320" cy="2215515"/>
            <a:chOff x="2084070" y="3712590"/>
            <a:chExt cx="8021320" cy="2215515"/>
          </a:xfrm>
        </p:grpSpPr>
        <p:sp>
          <p:nvSpPr>
            <p:cNvPr id="8" name="object 8"/>
            <p:cNvSpPr/>
            <p:nvPr/>
          </p:nvSpPr>
          <p:spPr>
            <a:xfrm>
              <a:off x="2103120" y="3731640"/>
              <a:ext cx="7983220" cy="2177415"/>
            </a:xfrm>
            <a:custGeom>
              <a:avLst/>
              <a:gdLst/>
              <a:ahLst/>
              <a:cxnLst/>
              <a:rect l="l" t="t" r="r" b="b"/>
              <a:pathLst>
                <a:path w="7983220" h="2177415">
                  <a:moveTo>
                    <a:pt x="7620000" y="0"/>
                  </a:moveTo>
                  <a:lnTo>
                    <a:pt x="362712" y="0"/>
                  </a:lnTo>
                  <a:lnTo>
                    <a:pt x="313502" y="3311"/>
                  </a:lnTo>
                  <a:lnTo>
                    <a:pt x="266303" y="12959"/>
                  </a:lnTo>
                  <a:lnTo>
                    <a:pt x="221545" y="28511"/>
                  </a:lnTo>
                  <a:lnTo>
                    <a:pt x="179662" y="49534"/>
                  </a:lnTo>
                  <a:lnTo>
                    <a:pt x="141087" y="75597"/>
                  </a:lnTo>
                  <a:lnTo>
                    <a:pt x="106251" y="106267"/>
                  </a:lnTo>
                  <a:lnTo>
                    <a:pt x="75588" y="141112"/>
                  </a:lnTo>
                  <a:lnTo>
                    <a:pt x="49530" y="179700"/>
                  </a:lnTo>
                  <a:lnTo>
                    <a:pt x="28509" y="221599"/>
                  </a:lnTo>
                  <a:lnTo>
                    <a:pt x="12959" y="266376"/>
                  </a:lnTo>
                  <a:lnTo>
                    <a:pt x="3311" y="313600"/>
                  </a:lnTo>
                  <a:lnTo>
                    <a:pt x="0" y="362838"/>
                  </a:lnTo>
                  <a:lnTo>
                    <a:pt x="0" y="1814067"/>
                  </a:lnTo>
                  <a:lnTo>
                    <a:pt x="3311" y="1863294"/>
                  </a:lnTo>
                  <a:lnTo>
                    <a:pt x="12959" y="1910508"/>
                  </a:lnTo>
                  <a:lnTo>
                    <a:pt x="28509" y="1955278"/>
                  </a:lnTo>
                  <a:lnTo>
                    <a:pt x="49530" y="1997170"/>
                  </a:lnTo>
                  <a:lnTo>
                    <a:pt x="75588" y="2035753"/>
                  </a:lnTo>
                  <a:lnTo>
                    <a:pt x="106251" y="2070595"/>
                  </a:lnTo>
                  <a:lnTo>
                    <a:pt x="141087" y="2101262"/>
                  </a:lnTo>
                  <a:lnTo>
                    <a:pt x="179662" y="2127323"/>
                  </a:lnTo>
                  <a:lnTo>
                    <a:pt x="221545" y="2148345"/>
                  </a:lnTo>
                  <a:lnTo>
                    <a:pt x="266303" y="2163896"/>
                  </a:lnTo>
                  <a:lnTo>
                    <a:pt x="313502" y="2173544"/>
                  </a:lnTo>
                  <a:lnTo>
                    <a:pt x="362712" y="2176856"/>
                  </a:lnTo>
                  <a:lnTo>
                    <a:pt x="7620000" y="2176856"/>
                  </a:lnTo>
                  <a:lnTo>
                    <a:pt x="7669209" y="2173544"/>
                  </a:lnTo>
                  <a:lnTo>
                    <a:pt x="7716408" y="2163896"/>
                  </a:lnTo>
                  <a:lnTo>
                    <a:pt x="7761166" y="2148345"/>
                  </a:lnTo>
                  <a:lnTo>
                    <a:pt x="7803049" y="2127323"/>
                  </a:lnTo>
                  <a:lnTo>
                    <a:pt x="7841624" y="2101262"/>
                  </a:lnTo>
                  <a:lnTo>
                    <a:pt x="7876460" y="2070595"/>
                  </a:lnTo>
                  <a:lnTo>
                    <a:pt x="7907123" y="2035753"/>
                  </a:lnTo>
                  <a:lnTo>
                    <a:pt x="7933181" y="1997170"/>
                  </a:lnTo>
                  <a:lnTo>
                    <a:pt x="7954202" y="1955278"/>
                  </a:lnTo>
                  <a:lnTo>
                    <a:pt x="7969752" y="1910508"/>
                  </a:lnTo>
                  <a:lnTo>
                    <a:pt x="7979400" y="1863294"/>
                  </a:lnTo>
                  <a:lnTo>
                    <a:pt x="7982711" y="1814067"/>
                  </a:lnTo>
                  <a:lnTo>
                    <a:pt x="7982711" y="362838"/>
                  </a:lnTo>
                  <a:lnTo>
                    <a:pt x="7979400" y="313600"/>
                  </a:lnTo>
                  <a:lnTo>
                    <a:pt x="7969752" y="266376"/>
                  </a:lnTo>
                  <a:lnTo>
                    <a:pt x="7954202" y="221599"/>
                  </a:lnTo>
                  <a:lnTo>
                    <a:pt x="7933182" y="179700"/>
                  </a:lnTo>
                  <a:lnTo>
                    <a:pt x="7907123" y="141112"/>
                  </a:lnTo>
                  <a:lnTo>
                    <a:pt x="7876460" y="106267"/>
                  </a:lnTo>
                  <a:lnTo>
                    <a:pt x="7841624" y="75597"/>
                  </a:lnTo>
                  <a:lnTo>
                    <a:pt x="7803049" y="49534"/>
                  </a:lnTo>
                  <a:lnTo>
                    <a:pt x="7761166" y="28511"/>
                  </a:lnTo>
                  <a:lnTo>
                    <a:pt x="7716408" y="12959"/>
                  </a:lnTo>
                  <a:lnTo>
                    <a:pt x="7669209" y="3311"/>
                  </a:lnTo>
                  <a:lnTo>
                    <a:pt x="7620000" y="0"/>
                  </a:lnTo>
                  <a:close/>
                </a:path>
              </a:pathLst>
            </a:custGeom>
            <a:solidFill>
              <a:srgbClr val="DAE2F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" name="object 9"/>
            <p:cNvSpPr/>
            <p:nvPr/>
          </p:nvSpPr>
          <p:spPr>
            <a:xfrm>
              <a:off x="2103120" y="3731640"/>
              <a:ext cx="7983220" cy="2177415"/>
            </a:xfrm>
            <a:custGeom>
              <a:avLst/>
              <a:gdLst/>
              <a:ahLst/>
              <a:cxnLst/>
              <a:rect l="l" t="t" r="r" b="b"/>
              <a:pathLst>
                <a:path w="7983220" h="2177415">
                  <a:moveTo>
                    <a:pt x="0" y="362838"/>
                  </a:moveTo>
                  <a:lnTo>
                    <a:pt x="3311" y="313600"/>
                  </a:lnTo>
                  <a:lnTo>
                    <a:pt x="12959" y="266376"/>
                  </a:lnTo>
                  <a:lnTo>
                    <a:pt x="28509" y="221599"/>
                  </a:lnTo>
                  <a:lnTo>
                    <a:pt x="49530" y="179700"/>
                  </a:lnTo>
                  <a:lnTo>
                    <a:pt x="75588" y="141112"/>
                  </a:lnTo>
                  <a:lnTo>
                    <a:pt x="106251" y="106267"/>
                  </a:lnTo>
                  <a:lnTo>
                    <a:pt x="141087" y="75597"/>
                  </a:lnTo>
                  <a:lnTo>
                    <a:pt x="179662" y="49534"/>
                  </a:lnTo>
                  <a:lnTo>
                    <a:pt x="221545" y="28511"/>
                  </a:lnTo>
                  <a:lnTo>
                    <a:pt x="266303" y="12959"/>
                  </a:lnTo>
                  <a:lnTo>
                    <a:pt x="313502" y="3311"/>
                  </a:lnTo>
                  <a:lnTo>
                    <a:pt x="362712" y="0"/>
                  </a:lnTo>
                  <a:lnTo>
                    <a:pt x="7620000" y="0"/>
                  </a:lnTo>
                  <a:lnTo>
                    <a:pt x="7669209" y="3311"/>
                  </a:lnTo>
                  <a:lnTo>
                    <a:pt x="7716408" y="12959"/>
                  </a:lnTo>
                  <a:lnTo>
                    <a:pt x="7761166" y="28511"/>
                  </a:lnTo>
                  <a:lnTo>
                    <a:pt x="7803049" y="49534"/>
                  </a:lnTo>
                  <a:lnTo>
                    <a:pt x="7841624" y="75597"/>
                  </a:lnTo>
                  <a:lnTo>
                    <a:pt x="7876460" y="106267"/>
                  </a:lnTo>
                  <a:lnTo>
                    <a:pt x="7907123" y="141112"/>
                  </a:lnTo>
                  <a:lnTo>
                    <a:pt x="7933182" y="179700"/>
                  </a:lnTo>
                  <a:lnTo>
                    <a:pt x="7954202" y="221599"/>
                  </a:lnTo>
                  <a:lnTo>
                    <a:pt x="7969752" y="266376"/>
                  </a:lnTo>
                  <a:lnTo>
                    <a:pt x="7979400" y="313600"/>
                  </a:lnTo>
                  <a:lnTo>
                    <a:pt x="7982711" y="362838"/>
                  </a:lnTo>
                  <a:lnTo>
                    <a:pt x="7982711" y="1814067"/>
                  </a:lnTo>
                  <a:lnTo>
                    <a:pt x="7979400" y="1863294"/>
                  </a:lnTo>
                  <a:lnTo>
                    <a:pt x="7969752" y="1910508"/>
                  </a:lnTo>
                  <a:lnTo>
                    <a:pt x="7954202" y="1955278"/>
                  </a:lnTo>
                  <a:lnTo>
                    <a:pt x="7933181" y="1997170"/>
                  </a:lnTo>
                  <a:lnTo>
                    <a:pt x="7907123" y="2035753"/>
                  </a:lnTo>
                  <a:lnTo>
                    <a:pt x="7876460" y="2070595"/>
                  </a:lnTo>
                  <a:lnTo>
                    <a:pt x="7841624" y="2101262"/>
                  </a:lnTo>
                  <a:lnTo>
                    <a:pt x="7803049" y="2127323"/>
                  </a:lnTo>
                  <a:lnTo>
                    <a:pt x="7761166" y="2148345"/>
                  </a:lnTo>
                  <a:lnTo>
                    <a:pt x="7716408" y="2163896"/>
                  </a:lnTo>
                  <a:lnTo>
                    <a:pt x="7669209" y="2173544"/>
                  </a:lnTo>
                  <a:lnTo>
                    <a:pt x="7620000" y="2176856"/>
                  </a:lnTo>
                  <a:lnTo>
                    <a:pt x="362712" y="2176856"/>
                  </a:lnTo>
                  <a:lnTo>
                    <a:pt x="313502" y="2173544"/>
                  </a:lnTo>
                  <a:lnTo>
                    <a:pt x="266303" y="2163896"/>
                  </a:lnTo>
                  <a:lnTo>
                    <a:pt x="221545" y="2148345"/>
                  </a:lnTo>
                  <a:lnTo>
                    <a:pt x="179662" y="2127323"/>
                  </a:lnTo>
                  <a:lnTo>
                    <a:pt x="141087" y="2101262"/>
                  </a:lnTo>
                  <a:lnTo>
                    <a:pt x="106251" y="2070595"/>
                  </a:lnTo>
                  <a:lnTo>
                    <a:pt x="75588" y="2035753"/>
                  </a:lnTo>
                  <a:lnTo>
                    <a:pt x="49530" y="1997170"/>
                  </a:lnTo>
                  <a:lnTo>
                    <a:pt x="28509" y="1955278"/>
                  </a:lnTo>
                  <a:lnTo>
                    <a:pt x="12959" y="1910508"/>
                  </a:lnTo>
                  <a:lnTo>
                    <a:pt x="3311" y="1863294"/>
                  </a:lnTo>
                  <a:lnTo>
                    <a:pt x="0" y="1814067"/>
                  </a:lnTo>
                  <a:lnTo>
                    <a:pt x="0" y="362838"/>
                  </a:lnTo>
                  <a:close/>
                </a:path>
              </a:pathLst>
            </a:custGeom>
            <a:ln w="38100">
              <a:solidFill>
                <a:srgbClr val="1F3863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0" name="object 10"/>
          <p:cNvSpPr txBox="1"/>
          <p:nvPr/>
        </p:nvSpPr>
        <p:spPr>
          <a:xfrm>
            <a:off x="2288158" y="4098289"/>
            <a:ext cx="2659380" cy="388620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  <a:tabLst>
                <a:tab pos="762635" algn="l"/>
                <a:tab pos="1586230" algn="l"/>
              </a:tabLst>
            </a:pPr>
            <a:r>
              <a:rPr dirty="0" sz="2350" spc="-25">
                <a:solidFill>
                  <a:srgbClr val="1F3863"/>
                </a:solidFill>
                <a:latin typeface="Calibri"/>
                <a:cs typeface="Calibri"/>
              </a:rPr>
              <a:t>DYS</a:t>
            </a:r>
            <a:r>
              <a:rPr dirty="0" sz="2350">
                <a:solidFill>
                  <a:srgbClr val="1F3863"/>
                </a:solidFill>
                <a:latin typeface="Calibri"/>
                <a:cs typeface="Calibri"/>
              </a:rPr>
              <a:t>	</a:t>
            </a:r>
            <a:r>
              <a:rPr dirty="0" sz="2350" spc="-20">
                <a:solidFill>
                  <a:srgbClr val="1F3863"/>
                </a:solidFill>
                <a:latin typeface="Calibri"/>
                <a:cs typeface="Calibri"/>
              </a:rPr>
              <a:t>(DİR</a:t>
            </a:r>
            <a:r>
              <a:rPr dirty="0" sz="2350">
                <a:solidFill>
                  <a:srgbClr val="1F3863"/>
                </a:solidFill>
                <a:latin typeface="Calibri"/>
                <a:cs typeface="Calibri"/>
              </a:rPr>
              <a:t>	</a:t>
            </a:r>
            <a:r>
              <a:rPr dirty="0" sz="2350" spc="-10">
                <a:solidFill>
                  <a:srgbClr val="1F3863"/>
                </a:solidFill>
                <a:latin typeface="Calibri"/>
                <a:cs typeface="Calibri"/>
              </a:rPr>
              <a:t>Modülü)</a:t>
            </a:r>
            <a:endParaRPr sz="2350">
              <a:latin typeface="Calibri"/>
              <a:cs typeface="Calibri"/>
            </a:endParaRPr>
          </a:p>
        </p:txBody>
      </p:sp>
      <p:sp>
        <p:nvSpPr>
          <p:cNvPr id="15" name="object 15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38100">
              <a:lnSpc>
                <a:spcPts val="980"/>
              </a:lnSpc>
            </a:pPr>
            <a:r>
              <a:rPr dirty="0" spc="-25"/>
              <a:t>45</a:t>
            </a:r>
          </a:p>
        </p:txBody>
      </p:sp>
      <p:sp>
        <p:nvSpPr>
          <p:cNvPr id="11" name="object 11"/>
          <p:cNvSpPr txBox="1"/>
          <p:nvPr/>
        </p:nvSpPr>
        <p:spPr>
          <a:xfrm>
            <a:off x="5225541" y="4098289"/>
            <a:ext cx="1489710" cy="388620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2350" spc="-10">
                <a:solidFill>
                  <a:srgbClr val="1F3863"/>
                </a:solidFill>
                <a:latin typeface="Calibri"/>
                <a:cs typeface="Calibri"/>
              </a:rPr>
              <a:t>uygulaması,</a:t>
            </a:r>
            <a:endParaRPr sz="235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6982459" y="4098289"/>
            <a:ext cx="1007110" cy="388620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2350" spc="-10">
                <a:solidFill>
                  <a:srgbClr val="1F3863"/>
                </a:solidFill>
                <a:latin typeface="Calibri"/>
                <a:cs typeface="Calibri"/>
              </a:rPr>
              <a:t>başvuru</a:t>
            </a:r>
            <a:endParaRPr sz="235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8263508" y="4098289"/>
            <a:ext cx="1637030" cy="388620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2350" spc="-10">
                <a:solidFill>
                  <a:srgbClr val="1F3863"/>
                </a:solidFill>
                <a:latin typeface="Calibri"/>
                <a:cs typeface="Calibri"/>
              </a:rPr>
              <a:t>aşamasından</a:t>
            </a:r>
            <a:endParaRPr sz="235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2288158" y="4428426"/>
            <a:ext cx="7628255" cy="1066165"/>
          </a:xfrm>
          <a:prstGeom prst="rect">
            <a:avLst/>
          </a:prstGeom>
        </p:spPr>
        <p:txBody>
          <a:bodyPr wrap="square" lIns="0" tIns="35560" rIns="0" bIns="0" rtlCol="0" vert="horz">
            <a:spAutoFit/>
          </a:bodyPr>
          <a:lstStyle/>
          <a:p>
            <a:pPr algn="just" marL="12700" marR="5080">
              <a:lnSpc>
                <a:spcPct val="94600"/>
              </a:lnSpc>
              <a:spcBef>
                <a:spcPts val="280"/>
              </a:spcBef>
            </a:pPr>
            <a:r>
              <a:rPr dirty="0" sz="2350">
                <a:solidFill>
                  <a:srgbClr val="1F3863"/>
                </a:solidFill>
                <a:latin typeface="Calibri"/>
                <a:cs typeface="Calibri"/>
              </a:rPr>
              <a:t>kapatılma</a:t>
            </a:r>
            <a:r>
              <a:rPr dirty="0" sz="2350" spc="39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2350">
                <a:solidFill>
                  <a:srgbClr val="1F3863"/>
                </a:solidFill>
                <a:latin typeface="Calibri"/>
                <a:cs typeface="Calibri"/>
              </a:rPr>
              <a:t>aşamasına</a:t>
            </a:r>
            <a:r>
              <a:rPr dirty="0" sz="2350" spc="465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2350">
                <a:solidFill>
                  <a:srgbClr val="1F3863"/>
                </a:solidFill>
                <a:latin typeface="Calibri"/>
                <a:cs typeface="Calibri"/>
              </a:rPr>
              <a:t>kadar,</a:t>
            </a:r>
            <a:r>
              <a:rPr dirty="0" sz="2350" spc="415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2350">
                <a:solidFill>
                  <a:srgbClr val="1F3863"/>
                </a:solidFill>
                <a:latin typeface="Calibri"/>
                <a:cs typeface="Calibri"/>
              </a:rPr>
              <a:t>Dahilde</a:t>
            </a:r>
            <a:r>
              <a:rPr dirty="0" sz="2350" spc="405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2350">
                <a:solidFill>
                  <a:srgbClr val="1F3863"/>
                </a:solidFill>
                <a:latin typeface="Calibri"/>
                <a:cs typeface="Calibri"/>
              </a:rPr>
              <a:t>İşleme</a:t>
            </a:r>
            <a:r>
              <a:rPr dirty="0" sz="2350" spc="409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2350">
                <a:solidFill>
                  <a:srgbClr val="1F3863"/>
                </a:solidFill>
                <a:latin typeface="Calibri"/>
                <a:cs typeface="Calibri"/>
              </a:rPr>
              <a:t>İzin</a:t>
            </a:r>
            <a:r>
              <a:rPr dirty="0" sz="2350" spc="335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2350">
                <a:solidFill>
                  <a:srgbClr val="1F3863"/>
                </a:solidFill>
                <a:latin typeface="Calibri"/>
                <a:cs typeface="Calibri"/>
              </a:rPr>
              <a:t>Belgeleri</a:t>
            </a:r>
            <a:r>
              <a:rPr dirty="0" sz="2350" spc="395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2350" spc="-25">
                <a:solidFill>
                  <a:srgbClr val="1F3863"/>
                </a:solidFill>
                <a:latin typeface="Calibri"/>
                <a:cs typeface="Calibri"/>
              </a:rPr>
              <a:t>ile </a:t>
            </a:r>
            <a:r>
              <a:rPr dirty="0" sz="2350">
                <a:solidFill>
                  <a:srgbClr val="1F3863"/>
                </a:solidFill>
                <a:latin typeface="Calibri"/>
                <a:cs typeface="Calibri"/>
              </a:rPr>
              <a:t>ilgili</a:t>
            </a:r>
            <a:r>
              <a:rPr dirty="0" sz="2350" spc="420">
                <a:solidFill>
                  <a:srgbClr val="1F3863"/>
                </a:solidFill>
                <a:latin typeface="Calibri"/>
                <a:cs typeface="Calibri"/>
              </a:rPr>
              <a:t>  </a:t>
            </a:r>
            <a:r>
              <a:rPr dirty="0" sz="2350">
                <a:solidFill>
                  <a:srgbClr val="1F3863"/>
                </a:solidFill>
                <a:latin typeface="Calibri"/>
                <a:cs typeface="Calibri"/>
              </a:rPr>
              <a:t>işlemlerin</a:t>
            </a:r>
            <a:r>
              <a:rPr dirty="0" sz="2350" spc="405">
                <a:solidFill>
                  <a:srgbClr val="1F3863"/>
                </a:solidFill>
                <a:latin typeface="Calibri"/>
                <a:cs typeface="Calibri"/>
              </a:rPr>
              <a:t>  </a:t>
            </a:r>
            <a:r>
              <a:rPr dirty="0" sz="2350">
                <a:solidFill>
                  <a:srgbClr val="1F3863"/>
                </a:solidFill>
                <a:latin typeface="Calibri"/>
                <a:cs typeface="Calibri"/>
              </a:rPr>
              <a:t>elektronik</a:t>
            </a:r>
            <a:r>
              <a:rPr dirty="0" sz="2350" spc="415">
                <a:solidFill>
                  <a:srgbClr val="1F3863"/>
                </a:solidFill>
                <a:latin typeface="Calibri"/>
                <a:cs typeface="Calibri"/>
              </a:rPr>
              <a:t>  </a:t>
            </a:r>
            <a:r>
              <a:rPr dirty="0" sz="2350">
                <a:solidFill>
                  <a:srgbClr val="1F3863"/>
                </a:solidFill>
                <a:latin typeface="Calibri"/>
                <a:cs typeface="Calibri"/>
              </a:rPr>
              <a:t>ortamda,</a:t>
            </a:r>
            <a:r>
              <a:rPr dirty="0" sz="2350" spc="434">
                <a:solidFill>
                  <a:srgbClr val="1F3863"/>
                </a:solidFill>
                <a:latin typeface="Calibri"/>
                <a:cs typeface="Calibri"/>
              </a:rPr>
              <a:t>  </a:t>
            </a:r>
            <a:r>
              <a:rPr dirty="0" sz="2350">
                <a:solidFill>
                  <a:srgbClr val="1F3863"/>
                </a:solidFill>
                <a:latin typeface="Calibri"/>
                <a:cs typeface="Calibri"/>
              </a:rPr>
              <a:t>elektronik</a:t>
            </a:r>
            <a:r>
              <a:rPr dirty="0" sz="2350" spc="415">
                <a:solidFill>
                  <a:srgbClr val="1F3863"/>
                </a:solidFill>
                <a:latin typeface="Calibri"/>
                <a:cs typeface="Calibri"/>
              </a:rPr>
              <a:t>  </a:t>
            </a:r>
            <a:r>
              <a:rPr dirty="0" sz="2350">
                <a:solidFill>
                  <a:srgbClr val="1F3863"/>
                </a:solidFill>
                <a:latin typeface="Calibri"/>
                <a:cs typeface="Calibri"/>
              </a:rPr>
              <a:t>imza</a:t>
            </a:r>
            <a:r>
              <a:rPr dirty="0" sz="2350" spc="420">
                <a:solidFill>
                  <a:srgbClr val="1F3863"/>
                </a:solidFill>
                <a:latin typeface="Calibri"/>
                <a:cs typeface="Calibri"/>
              </a:rPr>
              <a:t>  </a:t>
            </a:r>
            <a:r>
              <a:rPr dirty="0" sz="2350" spc="-25">
                <a:solidFill>
                  <a:srgbClr val="1F3863"/>
                </a:solidFill>
                <a:latin typeface="Calibri"/>
                <a:cs typeface="Calibri"/>
              </a:rPr>
              <a:t>ile </a:t>
            </a:r>
            <a:r>
              <a:rPr dirty="0" sz="2350">
                <a:solidFill>
                  <a:srgbClr val="1F3863"/>
                </a:solidFill>
                <a:latin typeface="Calibri"/>
                <a:cs typeface="Calibri"/>
              </a:rPr>
              <a:t>gerçekleştirilmesini</a:t>
            </a:r>
            <a:r>
              <a:rPr dirty="0" sz="2350" spc="6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2350">
                <a:solidFill>
                  <a:srgbClr val="1F3863"/>
                </a:solidFill>
                <a:latin typeface="Calibri"/>
                <a:cs typeface="Calibri"/>
              </a:rPr>
              <a:t>sağlayan</a:t>
            </a:r>
            <a:r>
              <a:rPr dirty="0" sz="2350" spc="75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2350">
                <a:solidFill>
                  <a:srgbClr val="1F3863"/>
                </a:solidFill>
                <a:latin typeface="Calibri"/>
                <a:cs typeface="Calibri"/>
              </a:rPr>
              <a:t>web</a:t>
            </a:r>
            <a:r>
              <a:rPr dirty="0" sz="2350" spc="135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2350">
                <a:solidFill>
                  <a:srgbClr val="1F3863"/>
                </a:solidFill>
                <a:latin typeface="Calibri"/>
                <a:cs typeface="Calibri"/>
              </a:rPr>
              <a:t>tabanlı</a:t>
            </a:r>
            <a:r>
              <a:rPr dirty="0" sz="2350" spc="55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2350">
                <a:solidFill>
                  <a:srgbClr val="1F3863"/>
                </a:solidFill>
                <a:latin typeface="Calibri"/>
                <a:cs typeface="Calibri"/>
              </a:rPr>
              <a:t>bir</a:t>
            </a:r>
            <a:r>
              <a:rPr dirty="0" sz="2350" spc="13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2350" spc="-10">
                <a:solidFill>
                  <a:srgbClr val="1F3863"/>
                </a:solidFill>
                <a:latin typeface="Calibri"/>
                <a:cs typeface="Calibri"/>
              </a:rPr>
              <a:t>uygulamadır.</a:t>
            </a:r>
            <a:endParaRPr sz="235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92887" rIns="0" bIns="0" rtlCol="0" vert="horz">
            <a:spAutoFit/>
          </a:bodyPr>
          <a:lstStyle/>
          <a:p>
            <a:pPr marL="2344420">
              <a:lnSpc>
                <a:spcPct val="100000"/>
              </a:lnSpc>
              <a:spcBef>
                <a:spcPts val="130"/>
              </a:spcBef>
            </a:pPr>
            <a:r>
              <a:rPr dirty="0" spc="-150"/>
              <a:t>DYS</a:t>
            </a:r>
            <a:r>
              <a:rPr dirty="0" spc="-10"/>
              <a:t> </a:t>
            </a:r>
            <a:r>
              <a:rPr dirty="0" spc="-100"/>
              <a:t>UYGULAMASI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4087367" y="1728216"/>
            <a:ext cx="3827145" cy="4064635"/>
            <a:chOff x="4087367" y="1728216"/>
            <a:chExt cx="3827145" cy="4064635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087367" y="1728216"/>
              <a:ext cx="3753611" cy="3982212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160519" y="1801367"/>
              <a:ext cx="3753612" cy="3991355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4131310" y="1772919"/>
              <a:ext cx="3743960" cy="3972560"/>
            </a:xfrm>
            <a:custGeom>
              <a:avLst/>
              <a:gdLst/>
              <a:ahLst/>
              <a:cxnLst/>
              <a:rect l="l" t="t" r="r" b="b"/>
              <a:pathLst>
                <a:path w="3743959" h="3972560">
                  <a:moveTo>
                    <a:pt x="3732911" y="10160"/>
                  </a:moveTo>
                  <a:lnTo>
                    <a:pt x="3730752" y="10160"/>
                  </a:lnTo>
                  <a:lnTo>
                    <a:pt x="3730752" y="12700"/>
                  </a:lnTo>
                  <a:lnTo>
                    <a:pt x="3730752" y="3959860"/>
                  </a:lnTo>
                  <a:lnTo>
                    <a:pt x="12700" y="3959860"/>
                  </a:lnTo>
                  <a:lnTo>
                    <a:pt x="12700" y="12700"/>
                  </a:lnTo>
                  <a:lnTo>
                    <a:pt x="3730752" y="12700"/>
                  </a:lnTo>
                  <a:lnTo>
                    <a:pt x="3730752" y="10160"/>
                  </a:lnTo>
                  <a:lnTo>
                    <a:pt x="10541" y="10160"/>
                  </a:lnTo>
                  <a:lnTo>
                    <a:pt x="10541" y="12700"/>
                  </a:lnTo>
                  <a:lnTo>
                    <a:pt x="10541" y="3959860"/>
                  </a:lnTo>
                  <a:lnTo>
                    <a:pt x="10541" y="3962400"/>
                  </a:lnTo>
                  <a:lnTo>
                    <a:pt x="3732911" y="3962400"/>
                  </a:lnTo>
                  <a:lnTo>
                    <a:pt x="3732911" y="3960037"/>
                  </a:lnTo>
                  <a:lnTo>
                    <a:pt x="3732911" y="3959860"/>
                  </a:lnTo>
                  <a:lnTo>
                    <a:pt x="3732911" y="12700"/>
                  </a:lnTo>
                  <a:lnTo>
                    <a:pt x="3732911" y="12446"/>
                  </a:lnTo>
                  <a:lnTo>
                    <a:pt x="3732911" y="10160"/>
                  </a:lnTo>
                  <a:close/>
                </a:path>
                <a:path w="3743959" h="3972560">
                  <a:moveTo>
                    <a:pt x="3739261" y="3810"/>
                  </a:moveTo>
                  <a:lnTo>
                    <a:pt x="4191" y="3810"/>
                  </a:lnTo>
                  <a:lnTo>
                    <a:pt x="4191" y="7620"/>
                  </a:lnTo>
                  <a:lnTo>
                    <a:pt x="4191" y="3963670"/>
                  </a:lnTo>
                  <a:lnTo>
                    <a:pt x="4191" y="3968750"/>
                  </a:lnTo>
                  <a:lnTo>
                    <a:pt x="3739261" y="3968750"/>
                  </a:lnTo>
                  <a:lnTo>
                    <a:pt x="3739261" y="3964254"/>
                  </a:lnTo>
                  <a:lnTo>
                    <a:pt x="3739261" y="3963670"/>
                  </a:lnTo>
                  <a:lnTo>
                    <a:pt x="3739261" y="8128"/>
                  </a:lnTo>
                  <a:lnTo>
                    <a:pt x="3734943" y="8128"/>
                  </a:lnTo>
                  <a:lnTo>
                    <a:pt x="3734943" y="3963670"/>
                  </a:lnTo>
                  <a:lnTo>
                    <a:pt x="8509" y="3963670"/>
                  </a:lnTo>
                  <a:lnTo>
                    <a:pt x="8509" y="7620"/>
                  </a:lnTo>
                  <a:lnTo>
                    <a:pt x="3739261" y="7620"/>
                  </a:lnTo>
                  <a:lnTo>
                    <a:pt x="3739261" y="3810"/>
                  </a:lnTo>
                  <a:close/>
                </a:path>
                <a:path w="3743959" h="3972560">
                  <a:moveTo>
                    <a:pt x="3743452" y="0"/>
                  </a:moveTo>
                  <a:lnTo>
                    <a:pt x="0" y="0"/>
                  </a:lnTo>
                  <a:lnTo>
                    <a:pt x="0" y="1270"/>
                  </a:lnTo>
                  <a:lnTo>
                    <a:pt x="0" y="3970020"/>
                  </a:lnTo>
                  <a:lnTo>
                    <a:pt x="0" y="3972560"/>
                  </a:lnTo>
                  <a:lnTo>
                    <a:pt x="3743452" y="3972560"/>
                  </a:lnTo>
                  <a:lnTo>
                    <a:pt x="3743452" y="3970604"/>
                  </a:lnTo>
                  <a:lnTo>
                    <a:pt x="3743452" y="3970020"/>
                  </a:lnTo>
                  <a:lnTo>
                    <a:pt x="3743452" y="1778"/>
                  </a:lnTo>
                  <a:lnTo>
                    <a:pt x="3741293" y="1778"/>
                  </a:lnTo>
                  <a:lnTo>
                    <a:pt x="3741293" y="3970020"/>
                  </a:lnTo>
                  <a:lnTo>
                    <a:pt x="2159" y="3970020"/>
                  </a:lnTo>
                  <a:lnTo>
                    <a:pt x="2159" y="1270"/>
                  </a:lnTo>
                  <a:lnTo>
                    <a:pt x="3743452" y="1270"/>
                  </a:lnTo>
                  <a:lnTo>
                    <a:pt x="3743452" y="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7" name="object 7"/>
          <p:cNvGrpSpPr/>
          <p:nvPr/>
        </p:nvGrpSpPr>
        <p:grpSpPr>
          <a:xfrm>
            <a:off x="1938527" y="1737360"/>
            <a:ext cx="1971039" cy="4064635"/>
            <a:chOff x="1938527" y="1737360"/>
            <a:chExt cx="1971039" cy="4064635"/>
          </a:xfrm>
        </p:grpSpPr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938527" y="1737360"/>
              <a:ext cx="1897379" cy="3982212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011679" y="1810512"/>
              <a:ext cx="1897380" cy="3991355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1982470" y="1781809"/>
              <a:ext cx="1887220" cy="3972560"/>
            </a:xfrm>
            <a:custGeom>
              <a:avLst/>
              <a:gdLst/>
              <a:ahLst/>
              <a:cxnLst/>
              <a:rect l="l" t="t" r="r" b="b"/>
              <a:pathLst>
                <a:path w="1887220" h="3972560">
                  <a:moveTo>
                    <a:pt x="1876679" y="10160"/>
                  </a:moveTo>
                  <a:lnTo>
                    <a:pt x="1874520" y="10160"/>
                  </a:lnTo>
                  <a:lnTo>
                    <a:pt x="1874520" y="12700"/>
                  </a:lnTo>
                  <a:lnTo>
                    <a:pt x="1874520" y="3959860"/>
                  </a:lnTo>
                  <a:lnTo>
                    <a:pt x="12700" y="3959860"/>
                  </a:lnTo>
                  <a:lnTo>
                    <a:pt x="12700" y="12700"/>
                  </a:lnTo>
                  <a:lnTo>
                    <a:pt x="1874520" y="12700"/>
                  </a:lnTo>
                  <a:lnTo>
                    <a:pt x="1874520" y="10160"/>
                  </a:lnTo>
                  <a:lnTo>
                    <a:pt x="10541" y="10160"/>
                  </a:lnTo>
                  <a:lnTo>
                    <a:pt x="10541" y="12700"/>
                  </a:lnTo>
                  <a:lnTo>
                    <a:pt x="10541" y="3959860"/>
                  </a:lnTo>
                  <a:lnTo>
                    <a:pt x="10541" y="3962400"/>
                  </a:lnTo>
                  <a:lnTo>
                    <a:pt x="1876679" y="3962400"/>
                  </a:lnTo>
                  <a:lnTo>
                    <a:pt x="1876679" y="3960279"/>
                  </a:lnTo>
                  <a:lnTo>
                    <a:pt x="1876679" y="3959860"/>
                  </a:lnTo>
                  <a:lnTo>
                    <a:pt x="1876679" y="12700"/>
                  </a:lnTo>
                  <a:lnTo>
                    <a:pt x="1876679" y="10160"/>
                  </a:lnTo>
                  <a:close/>
                </a:path>
                <a:path w="1887220" h="3972560">
                  <a:moveTo>
                    <a:pt x="1883029" y="3810"/>
                  </a:moveTo>
                  <a:lnTo>
                    <a:pt x="4191" y="3810"/>
                  </a:lnTo>
                  <a:lnTo>
                    <a:pt x="4191" y="8890"/>
                  </a:lnTo>
                  <a:lnTo>
                    <a:pt x="4191" y="3964940"/>
                  </a:lnTo>
                  <a:lnTo>
                    <a:pt x="4191" y="3968750"/>
                  </a:lnTo>
                  <a:lnTo>
                    <a:pt x="1883029" y="3968750"/>
                  </a:lnTo>
                  <a:lnTo>
                    <a:pt x="1883029" y="3964940"/>
                  </a:lnTo>
                  <a:lnTo>
                    <a:pt x="8509" y="3964940"/>
                  </a:lnTo>
                  <a:lnTo>
                    <a:pt x="8509" y="8890"/>
                  </a:lnTo>
                  <a:lnTo>
                    <a:pt x="1878711" y="8890"/>
                  </a:lnTo>
                  <a:lnTo>
                    <a:pt x="1878711" y="3964508"/>
                  </a:lnTo>
                  <a:lnTo>
                    <a:pt x="1883029" y="3964521"/>
                  </a:lnTo>
                  <a:lnTo>
                    <a:pt x="1883029" y="8890"/>
                  </a:lnTo>
                  <a:lnTo>
                    <a:pt x="1883029" y="8382"/>
                  </a:lnTo>
                  <a:lnTo>
                    <a:pt x="1883029" y="3810"/>
                  </a:lnTo>
                  <a:close/>
                </a:path>
                <a:path w="1887220" h="3972560">
                  <a:moveTo>
                    <a:pt x="1887220" y="0"/>
                  </a:moveTo>
                  <a:lnTo>
                    <a:pt x="0" y="0"/>
                  </a:lnTo>
                  <a:lnTo>
                    <a:pt x="0" y="2540"/>
                  </a:lnTo>
                  <a:lnTo>
                    <a:pt x="0" y="3971290"/>
                  </a:lnTo>
                  <a:lnTo>
                    <a:pt x="0" y="3972560"/>
                  </a:lnTo>
                  <a:lnTo>
                    <a:pt x="1887220" y="3972560"/>
                  </a:lnTo>
                  <a:lnTo>
                    <a:pt x="1887220" y="3971290"/>
                  </a:lnTo>
                  <a:lnTo>
                    <a:pt x="2159" y="3971290"/>
                  </a:lnTo>
                  <a:lnTo>
                    <a:pt x="2159" y="2540"/>
                  </a:lnTo>
                  <a:lnTo>
                    <a:pt x="1885061" y="2540"/>
                  </a:lnTo>
                  <a:lnTo>
                    <a:pt x="1885061" y="3970858"/>
                  </a:lnTo>
                  <a:lnTo>
                    <a:pt x="1887220" y="3970871"/>
                  </a:lnTo>
                  <a:lnTo>
                    <a:pt x="1887220" y="2540"/>
                  </a:lnTo>
                  <a:lnTo>
                    <a:pt x="1887220" y="2032"/>
                  </a:lnTo>
                  <a:lnTo>
                    <a:pt x="1887220" y="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" name="object 11"/>
            <p:cNvSpPr/>
            <p:nvPr/>
          </p:nvSpPr>
          <p:spPr>
            <a:xfrm>
              <a:off x="2171700" y="2602102"/>
              <a:ext cx="1582420" cy="1170940"/>
            </a:xfrm>
            <a:custGeom>
              <a:avLst/>
              <a:gdLst/>
              <a:ahLst/>
              <a:cxnLst/>
              <a:rect l="l" t="t" r="r" b="b"/>
              <a:pathLst>
                <a:path w="1582420" h="1170939">
                  <a:moveTo>
                    <a:pt x="1295273" y="0"/>
                  </a:moveTo>
                  <a:lnTo>
                    <a:pt x="1295273" y="176530"/>
                  </a:lnTo>
                  <a:lnTo>
                    <a:pt x="0" y="176530"/>
                  </a:lnTo>
                  <a:lnTo>
                    <a:pt x="0" y="994283"/>
                  </a:lnTo>
                  <a:lnTo>
                    <a:pt x="1295273" y="994283"/>
                  </a:lnTo>
                  <a:lnTo>
                    <a:pt x="1295273" y="1170686"/>
                  </a:lnTo>
                  <a:lnTo>
                    <a:pt x="1581912" y="585343"/>
                  </a:lnTo>
                  <a:lnTo>
                    <a:pt x="1295273" y="0"/>
                  </a:lnTo>
                  <a:close/>
                </a:path>
              </a:pathLst>
            </a:custGeom>
            <a:solidFill>
              <a:srgbClr val="1F386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2" name="object 12"/>
            <p:cNvSpPr/>
            <p:nvPr/>
          </p:nvSpPr>
          <p:spPr>
            <a:xfrm>
              <a:off x="2171700" y="2602102"/>
              <a:ext cx="1582420" cy="1170940"/>
            </a:xfrm>
            <a:custGeom>
              <a:avLst/>
              <a:gdLst/>
              <a:ahLst/>
              <a:cxnLst/>
              <a:rect l="l" t="t" r="r" b="b"/>
              <a:pathLst>
                <a:path w="1582420" h="1170939">
                  <a:moveTo>
                    <a:pt x="0" y="176530"/>
                  </a:moveTo>
                  <a:lnTo>
                    <a:pt x="1295273" y="176530"/>
                  </a:lnTo>
                  <a:lnTo>
                    <a:pt x="1295273" y="0"/>
                  </a:lnTo>
                  <a:lnTo>
                    <a:pt x="1581912" y="585343"/>
                  </a:lnTo>
                  <a:lnTo>
                    <a:pt x="1295273" y="1170686"/>
                  </a:lnTo>
                  <a:lnTo>
                    <a:pt x="1295273" y="994283"/>
                  </a:lnTo>
                  <a:lnTo>
                    <a:pt x="0" y="994283"/>
                  </a:lnTo>
                  <a:lnTo>
                    <a:pt x="0" y="176530"/>
                  </a:lnTo>
                  <a:close/>
                </a:path>
              </a:pathLst>
            </a:custGeom>
            <a:ln w="9525">
              <a:solidFill>
                <a:srgbClr val="001F5F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13" name="object 13"/>
          <p:cNvGrpSpPr/>
          <p:nvPr/>
        </p:nvGrpSpPr>
        <p:grpSpPr>
          <a:xfrm>
            <a:off x="8046719" y="1728216"/>
            <a:ext cx="2108200" cy="4064635"/>
            <a:chOff x="8046719" y="1728216"/>
            <a:chExt cx="2108200" cy="4064635"/>
          </a:xfrm>
        </p:grpSpPr>
        <p:pic>
          <p:nvPicPr>
            <p:cNvPr id="14" name="object 14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8046719" y="1728216"/>
              <a:ext cx="2034539" cy="3982212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8119871" y="1801367"/>
              <a:ext cx="2034539" cy="3991355"/>
            </a:xfrm>
            <a:prstGeom prst="rect">
              <a:avLst/>
            </a:prstGeom>
          </p:spPr>
        </p:pic>
        <p:sp>
          <p:nvSpPr>
            <p:cNvPr id="16" name="object 16"/>
            <p:cNvSpPr/>
            <p:nvPr/>
          </p:nvSpPr>
          <p:spPr>
            <a:xfrm>
              <a:off x="8090662" y="1772919"/>
              <a:ext cx="2024380" cy="3972560"/>
            </a:xfrm>
            <a:custGeom>
              <a:avLst/>
              <a:gdLst/>
              <a:ahLst/>
              <a:cxnLst/>
              <a:rect l="l" t="t" r="r" b="b"/>
              <a:pathLst>
                <a:path w="2024379" h="3972560">
                  <a:moveTo>
                    <a:pt x="2013839" y="10160"/>
                  </a:moveTo>
                  <a:lnTo>
                    <a:pt x="2011680" y="10160"/>
                  </a:lnTo>
                  <a:lnTo>
                    <a:pt x="2011680" y="12700"/>
                  </a:lnTo>
                  <a:lnTo>
                    <a:pt x="2011680" y="3959860"/>
                  </a:lnTo>
                  <a:lnTo>
                    <a:pt x="12700" y="3959860"/>
                  </a:lnTo>
                  <a:lnTo>
                    <a:pt x="12700" y="12700"/>
                  </a:lnTo>
                  <a:lnTo>
                    <a:pt x="2011680" y="12700"/>
                  </a:lnTo>
                  <a:lnTo>
                    <a:pt x="2011680" y="10160"/>
                  </a:lnTo>
                  <a:lnTo>
                    <a:pt x="10541" y="10160"/>
                  </a:lnTo>
                  <a:lnTo>
                    <a:pt x="10541" y="12700"/>
                  </a:lnTo>
                  <a:lnTo>
                    <a:pt x="10541" y="3959860"/>
                  </a:lnTo>
                  <a:lnTo>
                    <a:pt x="10541" y="3962400"/>
                  </a:lnTo>
                  <a:lnTo>
                    <a:pt x="2013839" y="3962400"/>
                  </a:lnTo>
                  <a:lnTo>
                    <a:pt x="2013839" y="3960037"/>
                  </a:lnTo>
                  <a:lnTo>
                    <a:pt x="2013839" y="3959860"/>
                  </a:lnTo>
                  <a:lnTo>
                    <a:pt x="2013839" y="12700"/>
                  </a:lnTo>
                  <a:lnTo>
                    <a:pt x="2013839" y="12446"/>
                  </a:lnTo>
                  <a:lnTo>
                    <a:pt x="2013839" y="10160"/>
                  </a:lnTo>
                  <a:close/>
                </a:path>
                <a:path w="2024379" h="3972560">
                  <a:moveTo>
                    <a:pt x="2020189" y="3810"/>
                  </a:moveTo>
                  <a:lnTo>
                    <a:pt x="4191" y="3810"/>
                  </a:lnTo>
                  <a:lnTo>
                    <a:pt x="4191" y="7620"/>
                  </a:lnTo>
                  <a:lnTo>
                    <a:pt x="4191" y="3963670"/>
                  </a:lnTo>
                  <a:lnTo>
                    <a:pt x="4191" y="3968750"/>
                  </a:lnTo>
                  <a:lnTo>
                    <a:pt x="2020189" y="3968750"/>
                  </a:lnTo>
                  <a:lnTo>
                    <a:pt x="2020189" y="3964254"/>
                  </a:lnTo>
                  <a:lnTo>
                    <a:pt x="2020189" y="3963670"/>
                  </a:lnTo>
                  <a:lnTo>
                    <a:pt x="2020189" y="8128"/>
                  </a:lnTo>
                  <a:lnTo>
                    <a:pt x="2015871" y="8128"/>
                  </a:lnTo>
                  <a:lnTo>
                    <a:pt x="2015871" y="3963670"/>
                  </a:lnTo>
                  <a:lnTo>
                    <a:pt x="8509" y="3963670"/>
                  </a:lnTo>
                  <a:lnTo>
                    <a:pt x="8509" y="7620"/>
                  </a:lnTo>
                  <a:lnTo>
                    <a:pt x="2020189" y="7620"/>
                  </a:lnTo>
                  <a:lnTo>
                    <a:pt x="2020189" y="3810"/>
                  </a:lnTo>
                  <a:close/>
                </a:path>
                <a:path w="2024379" h="3972560">
                  <a:moveTo>
                    <a:pt x="2024380" y="0"/>
                  </a:moveTo>
                  <a:lnTo>
                    <a:pt x="0" y="0"/>
                  </a:lnTo>
                  <a:lnTo>
                    <a:pt x="0" y="1270"/>
                  </a:lnTo>
                  <a:lnTo>
                    <a:pt x="0" y="3970020"/>
                  </a:lnTo>
                  <a:lnTo>
                    <a:pt x="0" y="3972560"/>
                  </a:lnTo>
                  <a:lnTo>
                    <a:pt x="2024380" y="3972560"/>
                  </a:lnTo>
                  <a:lnTo>
                    <a:pt x="2024380" y="3970604"/>
                  </a:lnTo>
                  <a:lnTo>
                    <a:pt x="2024380" y="3970020"/>
                  </a:lnTo>
                  <a:lnTo>
                    <a:pt x="2024380" y="1778"/>
                  </a:lnTo>
                  <a:lnTo>
                    <a:pt x="2022221" y="1778"/>
                  </a:lnTo>
                  <a:lnTo>
                    <a:pt x="2022221" y="3970020"/>
                  </a:lnTo>
                  <a:lnTo>
                    <a:pt x="2159" y="3970020"/>
                  </a:lnTo>
                  <a:lnTo>
                    <a:pt x="2159" y="1270"/>
                  </a:lnTo>
                  <a:lnTo>
                    <a:pt x="2024380" y="1270"/>
                  </a:lnTo>
                  <a:lnTo>
                    <a:pt x="2024380" y="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7" name="object 17"/>
            <p:cNvSpPr/>
            <p:nvPr/>
          </p:nvSpPr>
          <p:spPr>
            <a:xfrm>
              <a:off x="8252459" y="2602102"/>
              <a:ext cx="1737360" cy="1170940"/>
            </a:xfrm>
            <a:custGeom>
              <a:avLst/>
              <a:gdLst/>
              <a:ahLst/>
              <a:cxnLst/>
              <a:rect l="l" t="t" r="r" b="b"/>
              <a:pathLst>
                <a:path w="1737359" h="1170939">
                  <a:moveTo>
                    <a:pt x="1421511" y="0"/>
                  </a:moveTo>
                  <a:lnTo>
                    <a:pt x="1421511" y="176530"/>
                  </a:lnTo>
                  <a:lnTo>
                    <a:pt x="0" y="176530"/>
                  </a:lnTo>
                  <a:lnTo>
                    <a:pt x="0" y="994283"/>
                  </a:lnTo>
                  <a:lnTo>
                    <a:pt x="1421511" y="994283"/>
                  </a:lnTo>
                  <a:lnTo>
                    <a:pt x="1421511" y="1170686"/>
                  </a:lnTo>
                  <a:lnTo>
                    <a:pt x="1737360" y="585343"/>
                  </a:lnTo>
                  <a:lnTo>
                    <a:pt x="1421511" y="0"/>
                  </a:lnTo>
                  <a:close/>
                </a:path>
              </a:pathLst>
            </a:custGeom>
            <a:solidFill>
              <a:srgbClr val="1F386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8" name="object 18"/>
            <p:cNvSpPr/>
            <p:nvPr/>
          </p:nvSpPr>
          <p:spPr>
            <a:xfrm>
              <a:off x="8252459" y="2602102"/>
              <a:ext cx="1737360" cy="1170940"/>
            </a:xfrm>
            <a:custGeom>
              <a:avLst/>
              <a:gdLst/>
              <a:ahLst/>
              <a:cxnLst/>
              <a:rect l="l" t="t" r="r" b="b"/>
              <a:pathLst>
                <a:path w="1737359" h="1170939">
                  <a:moveTo>
                    <a:pt x="0" y="176530"/>
                  </a:moveTo>
                  <a:lnTo>
                    <a:pt x="1421511" y="176530"/>
                  </a:lnTo>
                  <a:lnTo>
                    <a:pt x="1421511" y="0"/>
                  </a:lnTo>
                  <a:lnTo>
                    <a:pt x="1737360" y="585343"/>
                  </a:lnTo>
                  <a:lnTo>
                    <a:pt x="1421511" y="1170686"/>
                  </a:lnTo>
                  <a:lnTo>
                    <a:pt x="1421511" y="994283"/>
                  </a:lnTo>
                  <a:lnTo>
                    <a:pt x="0" y="994283"/>
                  </a:lnTo>
                  <a:lnTo>
                    <a:pt x="0" y="176530"/>
                  </a:lnTo>
                  <a:close/>
                </a:path>
              </a:pathLst>
            </a:custGeom>
            <a:ln w="9525">
              <a:solidFill>
                <a:srgbClr val="001F5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9" name="object 19"/>
            <p:cNvSpPr/>
            <p:nvPr/>
          </p:nvSpPr>
          <p:spPr>
            <a:xfrm>
              <a:off x="8252459" y="3864279"/>
              <a:ext cx="1737360" cy="311150"/>
            </a:xfrm>
            <a:custGeom>
              <a:avLst/>
              <a:gdLst/>
              <a:ahLst/>
              <a:cxnLst/>
              <a:rect l="l" t="t" r="r" b="b"/>
              <a:pathLst>
                <a:path w="1737359" h="311150">
                  <a:moveTo>
                    <a:pt x="1737359" y="0"/>
                  </a:moveTo>
                  <a:lnTo>
                    <a:pt x="0" y="0"/>
                  </a:lnTo>
                  <a:lnTo>
                    <a:pt x="0" y="310972"/>
                  </a:lnTo>
                  <a:lnTo>
                    <a:pt x="1737359" y="310972"/>
                  </a:lnTo>
                  <a:lnTo>
                    <a:pt x="1737359" y="0"/>
                  </a:lnTo>
                  <a:close/>
                </a:path>
              </a:pathLst>
            </a:custGeom>
            <a:solidFill>
              <a:srgbClr val="DAE2F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0" name="object 20"/>
            <p:cNvSpPr/>
            <p:nvPr/>
          </p:nvSpPr>
          <p:spPr>
            <a:xfrm>
              <a:off x="8252459" y="3864279"/>
              <a:ext cx="1737360" cy="311150"/>
            </a:xfrm>
            <a:custGeom>
              <a:avLst/>
              <a:gdLst/>
              <a:ahLst/>
              <a:cxnLst/>
              <a:rect l="l" t="t" r="r" b="b"/>
              <a:pathLst>
                <a:path w="1737359" h="311150">
                  <a:moveTo>
                    <a:pt x="0" y="310972"/>
                  </a:moveTo>
                  <a:lnTo>
                    <a:pt x="1737359" y="310972"/>
                  </a:lnTo>
                  <a:lnTo>
                    <a:pt x="1737359" y="0"/>
                  </a:lnTo>
                  <a:lnTo>
                    <a:pt x="0" y="0"/>
                  </a:lnTo>
                  <a:lnTo>
                    <a:pt x="0" y="310972"/>
                  </a:lnTo>
                  <a:close/>
                </a:path>
              </a:pathLst>
            </a:custGeom>
            <a:ln w="12700">
              <a:solidFill>
                <a:srgbClr val="006FC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1" name="object 21"/>
            <p:cNvSpPr/>
            <p:nvPr/>
          </p:nvSpPr>
          <p:spPr>
            <a:xfrm>
              <a:off x="8252459" y="4184446"/>
              <a:ext cx="1737360" cy="311150"/>
            </a:xfrm>
            <a:custGeom>
              <a:avLst/>
              <a:gdLst/>
              <a:ahLst/>
              <a:cxnLst/>
              <a:rect l="l" t="t" r="r" b="b"/>
              <a:pathLst>
                <a:path w="1737359" h="311150">
                  <a:moveTo>
                    <a:pt x="1737359" y="0"/>
                  </a:moveTo>
                  <a:lnTo>
                    <a:pt x="0" y="0"/>
                  </a:lnTo>
                  <a:lnTo>
                    <a:pt x="0" y="310972"/>
                  </a:lnTo>
                  <a:lnTo>
                    <a:pt x="1737359" y="310972"/>
                  </a:lnTo>
                  <a:lnTo>
                    <a:pt x="1737359" y="0"/>
                  </a:lnTo>
                  <a:close/>
                </a:path>
              </a:pathLst>
            </a:custGeom>
            <a:solidFill>
              <a:srgbClr val="DAE2F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2" name="object 22"/>
            <p:cNvSpPr/>
            <p:nvPr/>
          </p:nvSpPr>
          <p:spPr>
            <a:xfrm>
              <a:off x="8252459" y="4184446"/>
              <a:ext cx="1737360" cy="311150"/>
            </a:xfrm>
            <a:custGeom>
              <a:avLst/>
              <a:gdLst/>
              <a:ahLst/>
              <a:cxnLst/>
              <a:rect l="l" t="t" r="r" b="b"/>
              <a:pathLst>
                <a:path w="1737359" h="311150">
                  <a:moveTo>
                    <a:pt x="0" y="310972"/>
                  </a:moveTo>
                  <a:lnTo>
                    <a:pt x="1737359" y="310972"/>
                  </a:lnTo>
                  <a:lnTo>
                    <a:pt x="1737359" y="0"/>
                  </a:lnTo>
                  <a:lnTo>
                    <a:pt x="0" y="0"/>
                  </a:lnTo>
                  <a:lnTo>
                    <a:pt x="0" y="310972"/>
                  </a:lnTo>
                  <a:close/>
                </a:path>
              </a:pathLst>
            </a:custGeom>
            <a:ln w="12700">
              <a:solidFill>
                <a:srgbClr val="006FC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3" name="object 23"/>
            <p:cNvSpPr/>
            <p:nvPr/>
          </p:nvSpPr>
          <p:spPr>
            <a:xfrm>
              <a:off x="8252459" y="4486198"/>
              <a:ext cx="1737360" cy="311150"/>
            </a:xfrm>
            <a:custGeom>
              <a:avLst/>
              <a:gdLst/>
              <a:ahLst/>
              <a:cxnLst/>
              <a:rect l="l" t="t" r="r" b="b"/>
              <a:pathLst>
                <a:path w="1737359" h="311150">
                  <a:moveTo>
                    <a:pt x="1737359" y="0"/>
                  </a:moveTo>
                  <a:lnTo>
                    <a:pt x="0" y="0"/>
                  </a:lnTo>
                  <a:lnTo>
                    <a:pt x="0" y="310972"/>
                  </a:lnTo>
                  <a:lnTo>
                    <a:pt x="1737359" y="310972"/>
                  </a:lnTo>
                  <a:lnTo>
                    <a:pt x="1737359" y="0"/>
                  </a:lnTo>
                  <a:close/>
                </a:path>
              </a:pathLst>
            </a:custGeom>
            <a:solidFill>
              <a:srgbClr val="DAE2F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4" name="object 24"/>
            <p:cNvSpPr/>
            <p:nvPr/>
          </p:nvSpPr>
          <p:spPr>
            <a:xfrm>
              <a:off x="8252459" y="4486198"/>
              <a:ext cx="1737360" cy="311150"/>
            </a:xfrm>
            <a:custGeom>
              <a:avLst/>
              <a:gdLst/>
              <a:ahLst/>
              <a:cxnLst/>
              <a:rect l="l" t="t" r="r" b="b"/>
              <a:pathLst>
                <a:path w="1737359" h="311150">
                  <a:moveTo>
                    <a:pt x="0" y="310972"/>
                  </a:moveTo>
                  <a:lnTo>
                    <a:pt x="1737359" y="310972"/>
                  </a:lnTo>
                  <a:lnTo>
                    <a:pt x="1737359" y="0"/>
                  </a:lnTo>
                  <a:lnTo>
                    <a:pt x="0" y="0"/>
                  </a:lnTo>
                  <a:lnTo>
                    <a:pt x="0" y="310972"/>
                  </a:lnTo>
                  <a:close/>
                </a:path>
              </a:pathLst>
            </a:custGeom>
            <a:ln w="12700">
              <a:solidFill>
                <a:srgbClr val="006FC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25" name="object 25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8275319" y="1810511"/>
              <a:ext cx="1586483" cy="534924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8650223" y="2029968"/>
              <a:ext cx="836676" cy="534924"/>
            </a:xfrm>
            <a:prstGeom prst="rect">
              <a:avLst/>
            </a:prstGeom>
          </p:spPr>
        </p:pic>
      </p:grpSp>
      <p:sp>
        <p:nvSpPr>
          <p:cNvPr id="27" name="object 27"/>
          <p:cNvSpPr txBox="1"/>
          <p:nvPr/>
        </p:nvSpPr>
        <p:spPr>
          <a:xfrm>
            <a:off x="2376677" y="2809303"/>
            <a:ext cx="960755" cy="752475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95580" marR="5080" indent="-182880">
              <a:lnSpc>
                <a:spcPct val="100800"/>
              </a:lnSpc>
              <a:spcBef>
                <a:spcPts val="120"/>
              </a:spcBef>
            </a:pPr>
            <a:r>
              <a:rPr dirty="0" sz="1550" spc="-25" b="1">
                <a:solidFill>
                  <a:srgbClr val="FFFFFF"/>
                </a:solidFill>
                <a:latin typeface="Arial"/>
                <a:cs typeface="Arial"/>
              </a:rPr>
              <a:t>Elektronik </a:t>
            </a:r>
            <a:r>
              <a:rPr dirty="0" sz="1550" spc="-10" b="1">
                <a:solidFill>
                  <a:srgbClr val="FFFFFF"/>
                </a:solidFill>
                <a:latin typeface="Arial"/>
                <a:cs typeface="Arial"/>
              </a:rPr>
              <a:t>İmza-</a:t>
            </a:r>
            <a:endParaRPr sz="1550">
              <a:latin typeface="Arial"/>
              <a:cs typeface="Arial"/>
            </a:endParaRPr>
          </a:p>
          <a:p>
            <a:pPr marL="85725">
              <a:lnSpc>
                <a:spcPct val="100000"/>
              </a:lnSpc>
              <a:spcBef>
                <a:spcPts val="85"/>
              </a:spcBef>
            </a:pPr>
            <a:r>
              <a:rPr dirty="0" sz="1550" b="1">
                <a:solidFill>
                  <a:srgbClr val="FFFFFF"/>
                </a:solidFill>
                <a:latin typeface="Arial"/>
                <a:cs typeface="Arial"/>
              </a:rPr>
              <a:t>E</a:t>
            </a:r>
            <a:r>
              <a:rPr dirty="0" sz="1550" spc="3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550" spc="-10" b="1">
                <a:solidFill>
                  <a:srgbClr val="FFFFFF"/>
                </a:solidFill>
                <a:latin typeface="Arial"/>
                <a:cs typeface="Arial"/>
              </a:rPr>
              <a:t>Devlet</a:t>
            </a:r>
            <a:endParaRPr sz="1550">
              <a:latin typeface="Arial"/>
              <a:cs typeface="Arial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4274820" y="3873423"/>
            <a:ext cx="1637030" cy="311150"/>
          </a:xfrm>
          <a:prstGeom prst="rect">
            <a:avLst/>
          </a:prstGeom>
          <a:solidFill>
            <a:srgbClr val="DAE2F3"/>
          </a:solidFill>
          <a:ln w="12700">
            <a:solidFill>
              <a:srgbClr val="006FC0"/>
            </a:solidFill>
          </a:ln>
        </p:spPr>
        <p:txBody>
          <a:bodyPr wrap="square" lIns="0" tIns="52069" rIns="0" bIns="0" rtlCol="0" vert="horz">
            <a:spAutoFit/>
          </a:bodyPr>
          <a:lstStyle/>
          <a:p>
            <a:pPr marL="156210">
              <a:lnSpc>
                <a:spcPct val="100000"/>
              </a:lnSpc>
              <a:spcBef>
                <a:spcPts val="409"/>
              </a:spcBef>
            </a:pPr>
            <a:r>
              <a:rPr dirty="0" sz="1350" b="1">
                <a:solidFill>
                  <a:srgbClr val="44536A"/>
                </a:solidFill>
                <a:latin typeface="Arial"/>
                <a:cs typeface="Arial"/>
              </a:rPr>
              <a:t>Başvuru</a:t>
            </a:r>
            <a:r>
              <a:rPr dirty="0" sz="1350" spc="135" b="1">
                <a:solidFill>
                  <a:srgbClr val="44536A"/>
                </a:solidFill>
                <a:latin typeface="Arial"/>
                <a:cs typeface="Arial"/>
              </a:rPr>
              <a:t> </a:t>
            </a:r>
            <a:r>
              <a:rPr dirty="0" sz="1350" spc="-10" b="1">
                <a:solidFill>
                  <a:srgbClr val="44536A"/>
                </a:solidFill>
                <a:latin typeface="Arial"/>
                <a:cs typeface="Arial"/>
              </a:rPr>
              <a:t>Formu</a:t>
            </a:r>
            <a:endParaRPr sz="1350">
              <a:latin typeface="Arial"/>
              <a:cs typeface="Arial"/>
            </a:endParaRPr>
          </a:p>
        </p:txBody>
      </p:sp>
      <p:grpSp>
        <p:nvGrpSpPr>
          <p:cNvPr id="29" name="object 29"/>
          <p:cNvGrpSpPr/>
          <p:nvPr/>
        </p:nvGrpSpPr>
        <p:grpSpPr>
          <a:xfrm>
            <a:off x="4306633" y="2597340"/>
            <a:ext cx="1582420" cy="1180465"/>
            <a:chOff x="4306633" y="2597340"/>
            <a:chExt cx="1582420" cy="1180465"/>
          </a:xfrm>
        </p:grpSpPr>
        <p:sp>
          <p:nvSpPr>
            <p:cNvPr id="30" name="object 30"/>
            <p:cNvSpPr/>
            <p:nvPr/>
          </p:nvSpPr>
          <p:spPr>
            <a:xfrm>
              <a:off x="4311396" y="2602102"/>
              <a:ext cx="1572895" cy="1170940"/>
            </a:xfrm>
            <a:custGeom>
              <a:avLst/>
              <a:gdLst/>
              <a:ahLst/>
              <a:cxnLst/>
              <a:rect l="l" t="t" r="r" b="b"/>
              <a:pathLst>
                <a:path w="1572895" h="1170939">
                  <a:moveTo>
                    <a:pt x="1287271" y="0"/>
                  </a:moveTo>
                  <a:lnTo>
                    <a:pt x="1287271" y="176530"/>
                  </a:lnTo>
                  <a:lnTo>
                    <a:pt x="0" y="176530"/>
                  </a:lnTo>
                  <a:lnTo>
                    <a:pt x="0" y="994283"/>
                  </a:lnTo>
                  <a:lnTo>
                    <a:pt x="1287271" y="994283"/>
                  </a:lnTo>
                  <a:lnTo>
                    <a:pt x="1287271" y="1170686"/>
                  </a:lnTo>
                  <a:lnTo>
                    <a:pt x="1572767" y="585343"/>
                  </a:lnTo>
                  <a:lnTo>
                    <a:pt x="1287271" y="0"/>
                  </a:lnTo>
                  <a:close/>
                </a:path>
              </a:pathLst>
            </a:custGeom>
            <a:solidFill>
              <a:srgbClr val="1F386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1" name="object 31"/>
            <p:cNvSpPr/>
            <p:nvPr/>
          </p:nvSpPr>
          <p:spPr>
            <a:xfrm>
              <a:off x="4311396" y="2602102"/>
              <a:ext cx="1572895" cy="1170940"/>
            </a:xfrm>
            <a:custGeom>
              <a:avLst/>
              <a:gdLst/>
              <a:ahLst/>
              <a:cxnLst/>
              <a:rect l="l" t="t" r="r" b="b"/>
              <a:pathLst>
                <a:path w="1572895" h="1170939">
                  <a:moveTo>
                    <a:pt x="0" y="176530"/>
                  </a:moveTo>
                  <a:lnTo>
                    <a:pt x="1287271" y="176530"/>
                  </a:lnTo>
                  <a:lnTo>
                    <a:pt x="1287271" y="0"/>
                  </a:lnTo>
                  <a:lnTo>
                    <a:pt x="1572767" y="585343"/>
                  </a:lnTo>
                  <a:lnTo>
                    <a:pt x="1287271" y="1170686"/>
                  </a:lnTo>
                  <a:lnTo>
                    <a:pt x="1287271" y="994283"/>
                  </a:lnTo>
                  <a:lnTo>
                    <a:pt x="0" y="994283"/>
                  </a:lnTo>
                  <a:lnTo>
                    <a:pt x="0" y="176530"/>
                  </a:lnTo>
                  <a:close/>
                </a:path>
              </a:pathLst>
            </a:custGeom>
            <a:ln w="9525">
              <a:solidFill>
                <a:srgbClr val="001F5F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32" name="object 32"/>
          <p:cNvSpPr txBox="1"/>
          <p:nvPr/>
        </p:nvSpPr>
        <p:spPr>
          <a:xfrm>
            <a:off x="4470653" y="2809303"/>
            <a:ext cx="1054100" cy="752475"/>
          </a:xfrm>
          <a:prstGeom prst="rect">
            <a:avLst/>
          </a:prstGeom>
        </p:spPr>
        <p:txBody>
          <a:bodyPr wrap="square" lIns="0" tIns="10795" rIns="0" bIns="0" rtlCol="0" vert="horz">
            <a:spAutoFit/>
          </a:bodyPr>
          <a:lstStyle/>
          <a:p>
            <a:pPr algn="ctr" marL="12700" marR="5080" indent="-66040">
              <a:lnSpc>
                <a:spcPct val="102699"/>
              </a:lnSpc>
              <a:spcBef>
                <a:spcPts val="85"/>
              </a:spcBef>
            </a:pPr>
            <a:r>
              <a:rPr dirty="0" sz="1550" spc="-10" b="1">
                <a:solidFill>
                  <a:srgbClr val="FFFFFF"/>
                </a:solidFill>
                <a:latin typeface="Arial"/>
                <a:cs typeface="Arial"/>
              </a:rPr>
              <a:t>Yetki Başvurusu (Web’den)</a:t>
            </a:r>
            <a:endParaRPr sz="1550">
              <a:latin typeface="Arial"/>
              <a:cs typeface="Arial"/>
            </a:endParaRPr>
          </a:p>
        </p:txBody>
      </p:sp>
      <p:grpSp>
        <p:nvGrpSpPr>
          <p:cNvPr id="33" name="object 33"/>
          <p:cNvGrpSpPr/>
          <p:nvPr/>
        </p:nvGrpSpPr>
        <p:grpSpPr>
          <a:xfrm>
            <a:off x="5998273" y="2597340"/>
            <a:ext cx="1746885" cy="1180465"/>
            <a:chOff x="5998273" y="2597340"/>
            <a:chExt cx="1746885" cy="1180465"/>
          </a:xfrm>
        </p:grpSpPr>
        <p:sp>
          <p:nvSpPr>
            <p:cNvPr id="34" name="object 34"/>
            <p:cNvSpPr/>
            <p:nvPr/>
          </p:nvSpPr>
          <p:spPr>
            <a:xfrm>
              <a:off x="6003035" y="2602102"/>
              <a:ext cx="1737360" cy="1170940"/>
            </a:xfrm>
            <a:custGeom>
              <a:avLst/>
              <a:gdLst/>
              <a:ahLst/>
              <a:cxnLst/>
              <a:rect l="l" t="t" r="r" b="b"/>
              <a:pathLst>
                <a:path w="1737359" h="1170939">
                  <a:moveTo>
                    <a:pt x="1421511" y="0"/>
                  </a:moveTo>
                  <a:lnTo>
                    <a:pt x="1421511" y="176530"/>
                  </a:lnTo>
                  <a:lnTo>
                    <a:pt x="0" y="176530"/>
                  </a:lnTo>
                  <a:lnTo>
                    <a:pt x="0" y="994283"/>
                  </a:lnTo>
                  <a:lnTo>
                    <a:pt x="1421511" y="994283"/>
                  </a:lnTo>
                  <a:lnTo>
                    <a:pt x="1421511" y="1170686"/>
                  </a:lnTo>
                  <a:lnTo>
                    <a:pt x="1737360" y="585343"/>
                  </a:lnTo>
                  <a:lnTo>
                    <a:pt x="1421511" y="0"/>
                  </a:lnTo>
                  <a:close/>
                </a:path>
              </a:pathLst>
            </a:custGeom>
            <a:solidFill>
              <a:srgbClr val="1F386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5" name="object 35"/>
            <p:cNvSpPr/>
            <p:nvPr/>
          </p:nvSpPr>
          <p:spPr>
            <a:xfrm>
              <a:off x="6003035" y="2602102"/>
              <a:ext cx="1737360" cy="1170940"/>
            </a:xfrm>
            <a:custGeom>
              <a:avLst/>
              <a:gdLst/>
              <a:ahLst/>
              <a:cxnLst/>
              <a:rect l="l" t="t" r="r" b="b"/>
              <a:pathLst>
                <a:path w="1737359" h="1170939">
                  <a:moveTo>
                    <a:pt x="0" y="176530"/>
                  </a:moveTo>
                  <a:lnTo>
                    <a:pt x="1421511" y="176530"/>
                  </a:lnTo>
                  <a:lnTo>
                    <a:pt x="1421511" y="0"/>
                  </a:lnTo>
                  <a:lnTo>
                    <a:pt x="1737360" y="585343"/>
                  </a:lnTo>
                  <a:lnTo>
                    <a:pt x="1421511" y="1170686"/>
                  </a:lnTo>
                  <a:lnTo>
                    <a:pt x="1421511" y="994283"/>
                  </a:lnTo>
                  <a:lnTo>
                    <a:pt x="0" y="994283"/>
                  </a:lnTo>
                  <a:lnTo>
                    <a:pt x="0" y="176530"/>
                  </a:lnTo>
                  <a:close/>
                </a:path>
              </a:pathLst>
            </a:custGeom>
            <a:ln w="9525">
              <a:solidFill>
                <a:srgbClr val="001F5F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36" name="object 36"/>
          <p:cNvSpPr txBox="1"/>
          <p:nvPr/>
        </p:nvSpPr>
        <p:spPr>
          <a:xfrm>
            <a:off x="6038722" y="2983737"/>
            <a:ext cx="1454785" cy="394970"/>
          </a:xfrm>
          <a:prstGeom prst="rect">
            <a:avLst/>
          </a:prstGeom>
        </p:spPr>
        <p:txBody>
          <a:bodyPr wrap="square" lIns="0" tIns="15875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125"/>
              </a:spcBef>
            </a:pPr>
            <a:r>
              <a:rPr dirty="0" sz="1200" b="1">
                <a:solidFill>
                  <a:srgbClr val="FFFFFF"/>
                </a:solidFill>
                <a:latin typeface="Arial"/>
                <a:cs typeface="Arial"/>
              </a:rPr>
              <a:t>İhracatçı</a:t>
            </a:r>
            <a:r>
              <a:rPr dirty="0" sz="1200" spc="-6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200" spc="-10" b="1">
                <a:solidFill>
                  <a:srgbClr val="FFFFFF"/>
                </a:solidFill>
                <a:latin typeface="Arial"/>
                <a:cs typeface="Arial"/>
              </a:rPr>
              <a:t>Birliklerine</a:t>
            </a:r>
            <a:endParaRPr sz="1200">
              <a:latin typeface="Arial"/>
              <a:cs typeface="Arial"/>
            </a:endParaRPr>
          </a:p>
          <a:p>
            <a:pPr algn="ctr">
              <a:lnSpc>
                <a:spcPct val="100000"/>
              </a:lnSpc>
            </a:pPr>
            <a:r>
              <a:rPr dirty="0" sz="1200" b="1">
                <a:solidFill>
                  <a:srgbClr val="FFFFFF"/>
                </a:solidFill>
                <a:latin typeface="Arial"/>
                <a:cs typeface="Arial"/>
              </a:rPr>
              <a:t>Evrak</a:t>
            </a:r>
            <a:r>
              <a:rPr dirty="0" sz="1200" spc="-2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200" spc="-10" b="1">
                <a:solidFill>
                  <a:srgbClr val="FFFFFF"/>
                </a:solidFill>
                <a:latin typeface="Arial"/>
                <a:cs typeface="Arial"/>
              </a:rPr>
              <a:t>Teslimi</a:t>
            </a:r>
            <a:endParaRPr sz="1200">
              <a:latin typeface="Arial"/>
              <a:cs typeface="Arial"/>
            </a:endParaRPr>
          </a:p>
        </p:txBody>
      </p:sp>
      <p:grpSp>
        <p:nvGrpSpPr>
          <p:cNvPr id="37" name="object 37"/>
          <p:cNvGrpSpPr/>
          <p:nvPr/>
        </p:nvGrpSpPr>
        <p:grpSpPr>
          <a:xfrm>
            <a:off x="4690871" y="1764792"/>
            <a:ext cx="2565400" cy="754380"/>
            <a:chOff x="4690871" y="1764792"/>
            <a:chExt cx="2565400" cy="754380"/>
          </a:xfrm>
        </p:grpSpPr>
        <p:pic>
          <p:nvPicPr>
            <p:cNvPr id="38" name="object 38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4690871" y="1764792"/>
              <a:ext cx="2564892" cy="534924"/>
            </a:xfrm>
            <a:prstGeom prst="rect">
              <a:avLst/>
            </a:prstGeom>
          </p:spPr>
        </p:pic>
        <p:pic>
          <p:nvPicPr>
            <p:cNvPr id="39" name="object 39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5166359" y="1984248"/>
              <a:ext cx="1623060" cy="534924"/>
            </a:xfrm>
            <a:prstGeom prst="rect">
              <a:avLst/>
            </a:prstGeom>
          </p:spPr>
        </p:pic>
      </p:grpSp>
      <p:sp>
        <p:nvSpPr>
          <p:cNvPr id="40" name="object 40"/>
          <p:cNvSpPr txBox="1"/>
          <p:nvPr/>
        </p:nvSpPr>
        <p:spPr>
          <a:xfrm>
            <a:off x="4836795" y="1839785"/>
            <a:ext cx="2261870" cy="52006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ctr">
              <a:lnSpc>
                <a:spcPts val="1945"/>
              </a:lnSpc>
              <a:spcBef>
                <a:spcPts val="100"/>
              </a:spcBef>
            </a:pPr>
            <a:r>
              <a:rPr dirty="0" sz="1800" b="1">
                <a:solidFill>
                  <a:srgbClr val="1F3863"/>
                </a:solidFill>
                <a:latin typeface="Verdana"/>
                <a:cs typeface="Verdana"/>
              </a:rPr>
              <a:t>Firma</a:t>
            </a:r>
            <a:r>
              <a:rPr dirty="0" sz="1800" spc="-45" b="1">
                <a:solidFill>
                  <a:srgbClr val="1F3863"/>
                </a:solidFill>
                <a:latin typeface="Verdana"/>
                <a:cs typeface="Verdana"/>
              </a:rPr>
              <a:t> </a:t>
            </a:r>
            <a:r>
              <a:rPr dirty="0" sz="1800" spc="-10" b="1">
                <a:solidFill>
                  <a:srgbClr val="1F3863"/>
                </a:solidFill>
                <a:latin typeface="Verdana"/>
                <a:cs typeface="Verdana"/>
              </a:rPr>
              <a:t>Tanımlama</a:t>
            </a:r>
            <a:endParaRPr sz="1800">
              <a:latin typeface="Verdana"/>
              <a:cs typeface="Verdana"/>
            </a:endParaRPr>
          </a:p>
          <a:p>
            <a:pPr algn="ctr" marL="8255">
              <a:lnSpc>
                <a:spcPts val="1945"/>
              </a:lnSpc>
            </a:pPr>
            <a:r>
              <a:rPr dirty="0" sz="1800" b="1">
                <a:solidFill>
                  <a:srgbClr val="1F3863"/>
                </a:solidFill>
                <a:latin typeface="Verdana"/>
                <a:cs typeface="Verdana"/>
              </a:rPr>
              <a:t>(Bir</a:t>
            </a:r>
            <a:r>
              <a:rPr dirty="0" sz="1800" spc="-50" b="1">
                <a:solidFill>
                  <a:srgbClr val="1F3863"/>
                </a:solidFill>
                <a:latin typeface="Verdana"/>
                <a:cs typeface="Verdana"/>
              </a:rPr>
              <a:t> </a:t>
            </a:r>
            <a:r>
              <a:rPr dirty="0" sz="1800" spc="-10" b="1">
                <a:solidFill>
                  <a:srgbClr val="1F3863"/>
                </a:solidFill>
                <a:latin typeface="Verdana"/>
                <a:cs typeface="Verdana"/>
              </a:rPr>
              <a:t>Defa)</a:t>
            </a:r>
            <a:endParaRPr sz="1800">
              <a:latin typeface="Verdana"/>
              <a:cs typeface="Verdana"/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8099170" y="1885759"/>
            <a:ext cx="2007870" cy="287337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ctr" marR="78740">
              <a:lnSpc>
                <a:spcPts val="1945"/>
              </a:lnSpc>
              <a:spcBef>
                <a:spcPts val="100"/>
              </a:spcBef>
            </a:pPr>
            <a:r>
              <a:rPr dirty="0" sz="1800" b="1">
                <a:solidFill>
                  <a:srgbClr val="1F3863"/>
                </a:solidFill>
                <a:latin typeface="Verdana"/>
                <a:cs typeface="Verdana"/>
              </a:rPr>
              <a:t>Her</a:t>
            </a:r>
            <a:r>
              <a:rPr dirty="0" sz="1800" spc="-25" b="1">
                <a:solidFill>
                  <a:srgbClr val="1F3863"/>
                </a:solidFill>
                <a:latin typeface="Verdana"/>
                <a:cs typeface="Verdana"/>
              </a:rPr>
              <a:t> </a:t>
            </a:r>
            <a:r>
              <a:rPr dirty="0" sz="1800" spc="-10" b="1">
                <a:solidFill>
                  <a:srgbClr val="1F3863"/>
                </a:solidFill>
                <a:latin typeface="Verdana"/>
                <a:cs typeface="Verdana"/>
              </a:rPr>
              <a:t>Belge</a:t>
            </a:r>
            <a:endParaRPr sz="1800">
              <a:latin typeface="Verdana"/>
              <a:cs typeface="Verdana"/>
            </a:endParaRPr>
          </a:p>
          <a:p>
            <a:pPr algn="ctr" marR="76200">
              <a:lnSpc>
                <a:spcPts val="1945"/>
              </a:lnSpc>
            </a:pPr>
            <a:r>
              <a:rPr dirty="0" sz="1800" spc="-20" b="1">
                <a:solidFill>
                  <a:srgbClr val="1F3863"/>
                </a:solidFill>
                <a:latin typeface="Verdana"/>
                <a:cs typeface="Verdana"/>
              </a:rPr>
              <a:t>İçin</a:t>
            </a:r>
            <a:endParaRPr sz="180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2175"/>
              </a:spcBef>
            </a:pPr>
            <a:endParaRPr sz="1800">
              <a:latin typeface="Verdana"/>
              <a:cs typeface="Verdana"/>
            </a:endParaRPr>
          </a:p>
          <a:p>
            <a:pPr marL="458470" marR="624840" indent="192405">
              <a:lnSpc>
                <a:spcPct val="100800"/>
              </a:lnSpc>
            </a:pPr>
            <a:r>
              <a:rPr dirty="0" sz="1550" spc="-10" b="1">
                <a:solidFill>
                  <a:srgbClr val="FFFFFF"/>
                </a:solidFill>
                <a:latin typeface="Arial"/>
                <a:cs typeface="Arial"/>
              </a:rPr>
              <a:t>Belge Müracaatı</a:t>
            </a:r>
            <a:endParaRPr sz="155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305"/>
              </a:spcBef>
            </a:pPr>
            <a:endParaRPr sz="1550">
              <a:latin typeface="Arial"/>
              <a:cs typeface="Arial"/>
            </a:endParaRPr>
          </a:p>
          <a:p>
            <a:pPr algn="just" marL="323850" marR="290830" indent="127635">
              <a:lnSpc>
                <a:spcPct val="150700"/>
              </a:lnSpc>
            </a:pPr>
            <a:r>
              <a:rPr dirty="0" sz="1350" b="1">
                <a:solidFill>
                  <a:srgbClr val="44536A"/>
                </a:solidFill>
                <a:latin typeface="Arial"/>
                <a:cs typeface="Arial"/>
              </a:rPr>
              <a:t>İthalat</a:t>
            </a:r>
            <a:r>
              <a:rPr dirty="0" sz="1350" spc="90" b="1">
                <a:solidFill>
                  <a:srgbClr val="44536A"/>
                </a:solidFill>
                <a:latin typeface="Arial"/>
                <a:cs typeface="Arial"/>
              </a:rPr>
              <a:t> </a:t>
            </a:r>
            <a:r>
              <a:rPr dirty="0" sz="1350" spc="-10" b="1">
                <a:solidFill>
                  <a:srgbClr val="44536A"/>
                </a:solidFill>
                <a:latin typeface="Arial"/>
                <a:cs typeface="Arial"/>
              </a:rPr>
              <a:t>Listesi </a:t>
            </a:r>
            <a:r>
              <a:rPr dirty="0" sz="1350" b="1">
                <a:solidFill>
                  <a:srgbClr val="44536A"/>
                </a:solidFill>
                <a:latin typeface="Arial"/>
                <a:cs typeface="Arial"/>
              </a:rPr>
              <a:t>İhracat</a:t>
            </a:r>
            <a:r>
              <a:rPr dirty="0" sz="1350" spc="130" b="1">
                <a:solidFill>
                  <a:srgbClr val="44536A"/>
                </a:solidFill>
                <a:latin typeface="Arial"/>
                <a:cs typeface="Arial"/>
              </a:rPr>
              <a:t> </a:t>
            </a:r>
            <a:r>
              <a:rPr dirty="0" sz="1350" spc="-10" b="1">
                <a:solidFill>
                  <a:srgbClr val="44536A"/>
                </a:solidFill>
                <a:latin typeface="Arial"/>
                <a:cs typeface="Arial"/>
              </a:rPr>
              <a:t>Listesi </a:t>
            </a:r>
            <a:r>
              <a:rPr dirty="0" sz="1350" b="1">
                <a:solidFill>
                  <a:srgbClr val="44536A"/>
                </a:solidFill>
                <a:latin typeface="Arial"/>
                <a:cs typeface="Arial"/>
              </a:rPr>
              <a:t>Sarfiyat</a:t>
            </a:r>
            <a:r>
              <a:rPr dirty="0" sz="1350" spc="160" b="1">
                <a:solidFill>
                  <a:srgbClr val="44536A"/>
                </a:solidFill>
                <a:latin typeface="Arial"/>
                <a:cs typeface="Arial"/>
              </a:rPr>
              <a:t> </a:t>
            </a:r>
            <a:r>
              <a:rPr dirty="0" sz="1350" spc="-10" b="1">
                <a:solidFill>
                  <a:srgbClr val="44536A"/>
                </a:solidFill>
                <a:latin typeface="Arial"/>
                <a:cs typeface="Arial"/>
              </a:rPr>
              <a:t>Tablosu</a:t>
            </a:r>
            <a:endParaRPr sz="1350">
              <a:latin typeface="Arial"/>
              <a:cs typeface="Arial"/>
            </a:endParaRPr>
          </a:p>
        </p:txBody>
      </p:sp>
      <p:graphicFrame>
        <p:nvGraphicFramePr>
          <p:cNvPr id="42" name="object 42"/>
          <p:cNvGraphicFramePr>
            <a:graphicFrameLocks noGrp="1"/>
          </p:cNvGraphicFramePr>
          <p:nvPr/>
        </p:nvGraphicFramePr>
        <p:xfrm>
          <a:off x="5978397" y="3867073"/>
          <a:ext cx="1854200" cy="155257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764664"/>
              </a:tblGrid>
              <a:tr h="31051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dirty="0" sz="1350" b="1">
                          <a:solidFill>
                            <a:srgbClr val="44536A"/>
                          </a:solidFill>
                          <a:latin typeface="Arial"/>
                          <a:cs typeface="Arial"/>
                        </a:rPr>
                        <a:t>Tic.</a:t>
                      </a:r>
                      <a:r>
                        <a:rPr dirty="0" sz="1350" spc="-60" b="1">
                          <a:solidFill>
                            <a:srgbClr val="44536A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350" b="1">
                          <a:solidFill>
                            <a:srgbClr val="44536A"/>
                          </a:solidFill>
                          <a:latin typeface="Arial"/>
                          <a:cs typeface="Arial"/>
                        </a:rPr>
                        <a:t>Sicil</a:t>
                      </a:r>
                      <a:r>
                        <a:rPr dirty="0" sz="1350" spc="195" b="1">
                          <a:solidFill>
                            <a:srgbClr val="44536A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350" spc="-10" b="1">
                          <a:solidFill>
                            <a:srgbClr val="44536A"/>
                          </a:solidFill>
                          <a:latin typeface="Arial"/>
                          <a:cs typeface="Arial"/>
                        </a:rPr>
                        <a:t>Gazetesi</a:t>
                      </a:r>
                      <a:endParaRPr sz="1350">
                        <a:latin typeface="Arial"/>
                        <a:cs typeface="Arial"/>
                      </a:endParaRPr>
                    </a:p>
                  </a:txBody>
                  <a:tcPr marL="0" marR="0" marB="0" marT="52069">
                    <a:lnL w="12700">
                      <a:solidFill>
                        <a:srgbClr val="006FC0"/>
                      </a:solidFill>
                      <a:prstDash val="solid"/>
                    </a:lnL>
                    <a:lnR w="12700">
                      <a:solidFill>
                        <a:srgbClr val="006FC0"/>
                      </a:solidFill>
                      <a:prstDash val="solid"/>
                    </a:lnR>
                    <a:lnT w="12700">
                      <a:solidFill>
                        <a:srgbClr val="006FC0"/>
                      </a:solidFill>
                      <a:prstDash val="solid"/>
                    </a:lnT>
                    <a:lnB w="12700">
                      <a:solidFill>
                        <a:srgbClr val="006FC0"/>
                      </a:solidFill>
                      <a:prstDash val="solid"/>
                    </a:lnB>
                    <a:solidFill>
                      <a:srgbClr val="DAE2F3"/>
                    </a:solidFill>
                  </a:tcPr>
                </a:tc>
              </a:tr>
              <a:tr h="31051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40"/>
                        </a:spcBef>
                      </a:pPr>
                      <a:r>
                        <a:rPr dirty="0" sz="1350" b="1">
                          <a:solidFill>
                            <a:srgbClr val="44536A"/>
                          </a:solidFill>
                          <a:latin typeface="Arial"/>
                          <a:cs typeface="Arial"/>
                        </a:rPr>
                        <a:t>Kapasite</a:t>
                      </a:r>
                      <a:r>
                        <a:rPr dirty="0" sz="1350" spc="125" b="1">
                          <a:solidFill>
                            <a:srgbClr val="44536A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350" spc="-10" b="1">
                          <a:solidFill>
                            <a:srgbClr val="44536A"/>
                          </a:solidFill>
                          <a:latin typeface="Arial"/>
                          <a:cs typeface="Arial"/>
                        </a:rPr>
                        <a:t>Raporu</a:t>
                      </a:r>
                      <a:endParaRPr sz="1350">
                        <a:latin typeface="Arial"/>
                        <a:cs typeface="Arial"/>
                      </a:endParaRPr>
                    </a:p>
                  </a:txBody>
                  <a:tcPr marL="0" marR="0" marB="0" marT="55880">
                    <a:lnL w="12700">
                      <a:solidFill>
                        <a:srgbClr val="006FC0"/>
                      </a:solidFill>
                      <a:prstDash val="solid"/>
                    </a:lnL>
                    <a:lnR w="12700">
                      <a:solidFill>
                        <a:srgbClr val="006FC0"/>
                      </a:solidFill>
                      <a:prstDash val="solid"/>
                    </a:lnR>
                    <a:lnT w="12700">
                      <a:solidFill>
                        <a:srgbClr val="006FC0"/>
                      </a:solidFill>
                      <a:prstDash val="solid"/>
                    </a:lnT>
                    <a:lnB w="12700">
                      <a:solidFill>
                        <a:srgbClr val="006FC0"/>
                      </a:solidFill>
                      <a:prstDash val="solid"/>
                    </a:lnB>
                    <a:solidFill>
                      <a:srgbClr val="DAE2F3"/>
                    </a:solidFill>
                  </a:tcPr>
                </a:tc>
              </a:tr>
              <a:tr h="301625">
                <a:tc>
                  <a:txBody>
                    <a:bodyPr/>
                    <a:lstStyle/>
                    <a:p>
                      <a:pPr algn="ctr" marL="10160">
                        <a:lnSpc>
                          <a:spcPct val="100000"/>
                        </a:lnSpc>
                        <a:spcBef>
                          <a:spcPts val="395"/>
                        </a:spcBef>
                      </a:pPr>
                      <a:r>
                        <a:rPr dirty="0" sz="1350" b="1">
                          <a:solidFill>
                            <a:srgbClr val="44536A"/>
                          </a:solidFill>
                          <a:latin typeface="Arial"/>
                          <a:cs typeface="Arial"/>
                        </a:rPr>
                        <a:t>İmza</a:t>
                      </a:r>
                      <a:r>
                        <a:rPr dirty="0" sz="1350" spc="130" b="1">
                          <a:solidFill>
                            <a:srgbClr val="44536A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350" spc="-10" b="1">
                          <a:solidFill>
                            <a:srgbClr val="44536A"/>
                          </a:solidFill>
                          <a:latin typeface="Arial"/>
                          <a:cs typeface="Arial"/>
                        </a:rPr>
                        <a:t>Sirküleri</a:t>
                      </a:r>
                      <a:endParaRPr sz="1350">
                        <a:latin typeface="Arial"/>
                        <a:cs typeface="Arial"/>
                      </a:endParaRPr>
                    </a:p>
                  </a:txBody>
                  <a:tcPr marL="0" marR="0" marB="0" marT="50165">
                    <a:lnL w="12700">
                      <a:solidFill>
                        <a:srgbClr val="006FC0"/>
                      </a:solidFill>
                      <a:prstDash val="solid"/>
                    </a:lnL>
                    <a:lnR w="12700">
                      <a:solidFill>
                        <a:srgbClr val="006FC0"/>
                      </a:solidFill>
                      <a:prstDash val="solid"/>
                    </a:lnR>
                    <a:lnT w="12700">
                      <a:solidFill>
                        <a:srgbClr val="006FC0"/>
                      </a:solidFill>
                      <a:prstDash val="solid"/>
                    </a:lnT>
                    <a:lnB w="12700">
                      <a:solidFill>
                        <a:srgbClr val="006FC0"/>
                      </a:solidFill>
                      <a:prstDash val="solid"/>
                    </a:lnB>
                    <a:solidFill>
                      <a:srgbClr val="DAE2F3"/>
                    </a:solidFill>
                  </a:tcPr>
                </a:tc>
              </a:tr>
              <a:tr h="314960">
                <a:tc>
                  <a:txBody>
                    <a:bodyPr/>
                    <a:lstStyle/>
                    <a:p>
                      <a:pPr algn="ctr" marR="26034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dirty="0" sz="1350" b="1">
                          <a:solidFill>
                            <a:srgbClr val="44536A"/>
                          </a:solidFill>
                          <a:latin typeface="Arial"/>
                          <a:cs typeface="Arial"/>
                        </a:rPr>
                        <a:t>Yetki</a:t>
                      </a:r>
                      <a:r>
                        <a:rPr dirty="0" sz="1350" spc="50" b="1">
                          <a:solidFill>
                            <a:srgbClr val="44536A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350" spc="-10" b="1">
                          <a:solidFill>
                            <a:srgbClr val="44536A"/>
                          </a:solidFill>
                          <a:latin typeface="Arial"/>
                          <a:cs typeface="Arial"/>
                        </a:rPr>
                        <a:t>Belgesi</a:t>
                      </a:r>
                      <a:endParaRPr sz="1350">
                        <a:latin typeface="Arial"/>
                        <a:cs typeface="Arial"/>
                      </a:endParaRPr>
                    </a:p>
                  </a:txBody>
                  <a:tcPr marL="0" marR="0" marB="0" marT="53975">
                    <a:lnL w="12700">
                      <a:solidFill>
                        <a:srgbClr val="006FC0"/>
                      </a:solidFill>
                      <a:prstDash val="solid"/>
                    </a:lnL>
                    <a:lnR w="12700">
                      <a:solidFill>
                        <a:srgbClr val="006FC0"/>
                      </a:solidFill>
                      <a:prstDash val="solid"/>
                    </a:lnR>
                    <a:lnT w="12700">
                      <a:solidFill>
                        <a:srgbClr val="006FC0"/>
                      </a:solidFill>
                      <a:prstDash val="solid"/>
                    </a:lnT>
                    <a:lnB w="28575">
                      <a:solidFill>
                        <a:srgbClr val="006FC0"/>
                      </a:solidFill>
                      <a:prstDash val="solid"/>
                    </a:lnB>
                    <a:solidFill>
                      <a:srgbClr val="DAE2F3"/>
                    </a:solidFill>
                  </a:tcPr>
                </a:tc>
              </a:tr>
              <a:tr h="314960">
                <a:tc>
                  <a:txBody>
                    <a:bodyPr/>
                    <a:lstStyle/>
                    <a:p>
                      <a:pPr algn="ctr" marR="48260">
                        <a:lnSpc>
                          <a:spcPct val="100000"/>
                        </a:lnSpc>
                        <a:spcBef>
                          <a:spcPts val="455"/>
                        </a:spcBef>
                      </a:pPr>
                      <a:r>
                        <a:rPr dirty="0" sz="1350" b="1">
                          <a:solidFill>
                            <a:srgbClr val="44536A"/>
                          </a:solidFill>
                          <a:latin typeface="Arial"/>
                          <a:cs typeface="Arial"/>
                        </a:rPr>
                        <a:t>Diğer</a:t>
                      </a:r>
                      <a:r>
                        <a:rPr dirty="0" sz="1350" spc="114" b="1">
                          <a:solidFill>
                            <a:srgbClr val="44536A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350" b="1">
                          <a:solidFill>
                            <a:srgbClr val="44536A"/>
                          </a:solidFill>
                          <a:latin typeface="Arial"/>
                          <a:cs typeface="Arial"/>
                        </a:rPr>
                        <a:t>Belgeler</a:t>
                      </a:r>
                      <a:r>
                        <a:rPr dirty="0" sz="1350" spc="114" b="1">
                          <a:solidFill>
                            <a:srgbClr val="44536A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350" spc="-25" b="1">
                          <a:solidFill>
                            <a:srgbClr val="44536A"/>
                          </a:solidFill>
                          <a:latin typeface="Arial"/>
                          <a:cs typeface="Arial"/>
                        </a:rPr>
                        <a:t>...</a:t>
                      </a:r>
                      <a:endParaRPr sz="1350">
                        <a:latin typeface="Arial"/>
                        <a:cs typeface="Arial"/>
                      </a:endParaRPr>
                    </a:p>
                  </a:txBody>
                  <a:tcPr marL="0" marR="0" marB="0" marT="57785">
                    <a:lnL w="12700">
                      <a:solidFill>
                        <a:srgbClr val="006FC0"/>
                      </a:solidFill>
                      <a:prstDash val="solid"/>
                    </a:lnL>
                    <a:lnR w="12700">
                      <a:solidFill>
                        <a:srgbClr val="006FC0"/>
                      </a:solidFill>
                      <a:prstDash val="solid"/>
                    </a:lnR>
                    <a:lnT w="28575">
                      <a:solidFill>
                        <a:srgbClr val="006FC0"/>
                      </a:solidFill>
                      <a:prstDash val="solid"/>
                    </a:lnT>
                    <a:lnB w="12700">
                      <a:solidFill>
                        <a:srgbClr val="006FC0"/>
                      </a:solidFill>
                      <a:prstDash val="solid"/>
                    </a:lnB>
                    <a:solidFill>
                      <a:srgbClr val="DAE2F3"/>
                    </a:solidFill>
                  </a:tcPr>
                </a:tc>
              </a:tr>
            </a:tbl>
          </a:graphicData>
        </a:graphic>
      </p:graphicFrame>
      <p:grpSp>
        <p:nvGrpSpPr>
          <p:cNvPr id="43" name="object 43"/>
          <p:cNvGrpSpPr/>
          <p:nvPr/>
        </p:nvGrpSpPr>
        <p:grpSpPr>
          <a:xfrm>
            <a:off x="2386583" y="1828800"/>
            <a:ext cx="1285240" cy="754380"/>
            <a:chOff x="2386583" y="1828800"/>
            <a:chExt cx="1285240" cy="754380"/>
          </a:xfrm>
        </p:grpSpPr>
        <p:pic>
          <p:nvPicPr>
            <p:cNvPr id="44" name="object 44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2386583" y="1828800"/>
              <a:ext cx="480059" cy="534924"/>
            </a:xfrm>
            <a:prstGeom prst="rect">
              <a:avLst/>
            </a:prstGeom>
          </p:spPr>
        </p:pic>
        <p:pic>
          <p:nvPicPr>
            <p:cNvPr id="45" name="object 45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2542031" y="1828800"/>
              <a:ext cx="434340" cy="534924"/>
            </a:xfrm>
            <a:prstGeom prst="rect">
              <a:avLst/>
            </a:prstGeom>
          </p:spPr>
        </p:pic>
        <p:pic>
          <p:nvPicPr>
            <p:cNvPr id="46" name="object 46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2651759" y="1828800"/>
              <a:ext cx="982980" cy="534924"/>
            </a:xfrm>
            <a:prstGeom prst="rect">
              <a:avLst/>
            </a:prstGeom>
          </p:spPr>
        </p:pic>
        <p:pic>
          <p:nvPicPr>
            <p:cNvPr id="47" name="object 47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2404871" y="2048256"/>
              <a:ext cx="1266444" cy="534924"/>
            </a:xfrm>
            <a:prstGeom prst="rect">
              <a:avLst/>
            </a:prstGeom>
          </p:spPr>
        </p:pic>
      </p:grpSp>
      <p:sp>
        <p:nvSpPr>
          <p:cNvPr id="48" name="object 48"/>
          <p:cNvSpPr txBox="1"/>
          <p:nvPr/>
        </p:nvSpPr>
        <p:spPr>
          <a:xfrm>
            <a:off x="2527173" y="1904428"/>
            <a:ext cx="946150" cy="520065"/>
          </a:xfrm>
          <a:prstGeom prst="rect">
            <a:avLst/>
          </a:prstGeom>
        </p:spPr>
        <p:txBody>
          <a:bodyPr wrap="square" lIns="0" tIns="65405" rIns="0" bIns="0" rtlCol="0" vert="horz">
            <a:spAutoFit/>
          </a:bodyPr>
          <a:lstStyle/>
          <a:p>
            <a:pPr marL="30480" marR="5080" indent="-18415">
              <a:lnSpc>
                <a:spcPts val="1730"/>
              </a:lnSpc>
              <a:spcBef>
                <a:spcPts val="515"/>
              </a:spcBef>
            </a:pPr>
            <a:r>
              <a:rPr dirty="0" sz="1800" spc="-10" b="1">
                <a:solidFill>
                  <a:srgbClr val="1F3863"/>
                </a:solidFill>
                <a:latin typeface="Verdana"/>
                <a:cs typeface="Verdana"/>
              </a:rPr>
              <a:t>E-</a:t>
            </a:r>
            <a:r>
              <a:rPr dirty="0" sz="1800" spc="-20" b="1">
                <a:solidFill>
                  <a:srgbClr val="1F3863"/>
                </a:solidFill>
                <a:latin typeface="Verdana"/>
                <a:cs typeface="Verdana"/>
              </a:rPr>
              <a:t>İmza </a:t>
            </a:r>
            <a:r>
              <a:rPr dirty="0" sz="1800" spc="-10" b="1">
                <a:solidFill>
                  <a:srgbClr val="1F3863"/>
                </a:solidFill>
                <a:latin typeface="Verdana"/>
                <a:cs typeface="Verdana"/>
              </a:rPr>
              <a:t>Temini</a:t>
            </a:r>
            <a:endParaRPr sz="1800">
              <a:latin typeface="Verdana"/>
              <a:cs typeface="Verdana"/>
            </a:endParaRPr>
          </a:p>
        </p:txBody>
      </p:sp>
      <p:graphicFrame>
        <p:nvGraphicFramePr>
          <p:cNvPr id="49" name="object 49"/>
          <p:cNvGraphicFramePr>
            <a:graphicFrameLocks noGrp="1"/>
          </p:cNvGraphicFramePr>
          <p:nvPr/>
        </p:nvGraphicFramePr>
        <p:xfrm>
          <a:off x="2128773" y="3885361"/>
          <a:ext cx="1671320" cy="156273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581785"/>
              </a:tblGrid>
              <a:tr h="301625">
                <a:tc>
                  <a:txBody>
                    <a:bodyPr/>
                    <a:lstStyle/>
                    <a:p>
                      <a:pPr algn="ctr" marR="8890">
                        <a:lnSpc>
                          <a:spcPct val="100000"/>
                        </a:lnSpc>
                        <a:spcBef>
                          <a:spcPts val="415"/>
                        </a:spcBef>
                      </a:pPr>
                      <a:r>
                        <a:rPr dirty="0" sz="1350" spc="-10" b="1">
                          <a:solidFill>
                            <a:srgbClr val="44536A"/>
                          </a:solidFill>
                          <a:latin typeface="Arial"/>
                          <a:cs typeface="Arial"/>
                        </a:rPr>
                        <a:t>KamuSM</a:t>
                      </a:r>
                      <a:endParaRPr sz="1350">
                        <a:latin typeface="Arial"/>
                        <a:cs typeface="Arial"/>
                      </a:endParaRPr>
                    </a:p>
                  </a:txBody>
                  <a:tcPr marL="0" marR="0" marB="0" marT="52705">
                    <a:lnL w="12700">
                      <a:solidFill>
                        <a:srgbClr val="006FC0"/>
                      </a:solidFill>
                      <a:prstDash val="solid"/>
                    </a:lnL>
                    <a:lnR w="12700">
                      <a:solidFill>
                        <a:srgbClr val="006FC0"/>
                      </a:solidFill>
                      <a:prstDash val="solid"/>
                    </a:lnR>
                    <a:lnT w="12700">
                      <a:solidFill>
                        <a:srgbClr val="006FC0"/>
                      </a:solidFill>
                      <a:prstDash val="solid"/>
                    </a:lnT>
                    <a:lnB w="12700">
                      <a:solidFill>
                        <a:srgbClr val="006FC0"/>
                      </a:solidFill>
                      <a:prstDash val="solid"/>
                    </a:lnB>
                    <a:solidFill>
                      <a:srgbClr val="DAE2F3"/>
                    </a:solidFill>
                  </a:tcPr>
                </a:tc>
              </a:tr>
              <a:tr h="320040">
                <a:tc>
                  <a:txBody>
                    <a:bodyPr/>
                    <a:lstStyle/>
                    <a:p>
                      <a:pPr algn="ctr" marR="1905">
                        <a:lnSpc>
                          <a:spcPct val="100000"/>
                        </a:lnSpc>
                        <a:spcBef>
                          <a:spcPts val="455"/>
                        </a:spcBef>
                      </a:pPr>
                      <a:r>
                        <a:rPr dirty="0" sz="1350" b="1">
                          <a:solidFill>
                            <a:srgbClr val="44536A"/>
                          </a:solidFill>
                          <a:latin typeface="Arial"/>
                          <a:cs typeface="Arial"/>
                        </a:rPr>
                        <a:t>E-</a:t>
                      </a:r>
                      <a:r>
                        <a:rPr dirty="0" sz="1350" spc="-10" b="1">
                          <a:solidFill>
                            <a:srgbClr val="44536A"/>
                          </a:solidFill>
                          <a:latin typeface="Arial"/>
                          <a:cs typeface="Arial"/>
                        </a:rPr>
                        <a:t>Güven</a:t>
                      </a:r>
                      <a:endParaRPr sz="1350">
                        <a:latin typeface="Arial"/>
                        <a:cs typeface="Arial"/>
                      </a:endParaRPr>
                    </a:p>
                  </a:txBody>
                  <a:tcPr marL="0" marR="0" marB="0" marT="57785">
                    <a:lnL w="12700">
                      <a:solidFill>
                        <a:srgbClr val="006FC0"/>
                      </a:solidFill>
                      <a:prstDash val="solid"/>
                    </a:lnL>
                    <a:lnR w="12700">
                      <a:solidFill>
                        <a:srgbClr val="006FC0"/>
                      </a:solidFill>
                      <a:prstDash val="solid"/>
                    </a:lnR>
                    <a:lnT w="12700">
                      <a:solidFill>
                        <a:srgbClr val="006FC0"/>
                      </a:solidFill>
                      <a:prstDash val="solid"/>
                    </a:lnT>
                    <a:lnB w="12700">
                      <a:solidFill>
                        <a:srgbClr val="006FC0"/>
                      </a:solidFill>
                      <a:prstDash val="solid"/>
                    </a:lnB>
                    <a:solidFill>
                      <a:srgbClr val="DAE2F3"/>
                    </a:solidFill>
                  </a:tcPr>
                </a:tc>
              </a:tr>
              <a:tr h="297180">
                <a:tc>
                  <a:txBody>
                    <a:bodyPr/>
                    <a:lstStyle/>
                    <a:p>
                      <a:pPr algn="ctr" marL="3810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dirty="0" sz="1350" spc="-10" b="1">
                          <a:solidFill>
                            <a:srgbClr val="44536A"/>
                          </a:solidFill>
                          <a:latin typeface="Arial"/>
                          <a:cs typeface="Arial"/>
                        </a:rPr>
                        <a:t>Türktrust</a:t>
                      </a:r>
                      <a:endParaRPr sz="1350">
                        <a:latin typeface="Arial"/>
                        <a:cs typeface="Arial"/>
                      </a:endParaRPr>
                    </a:p>
                  </a:txBody>
                  <a:tcPr marL="0" marR="0" marB="0" marT="33655">
                    <a:lnL w="12700">
                      <a:solidFill>
                        <a:srgbClr val="006FC0"/>
                      </a:solidFill>
                      <a:prstDash val="solid"/>
                    </a:lnL>
                    <a:lnR w="12700">
                      <a:solidFill>
                        <a:srgbClr val="006FC0"/>
                      </a:solidFill>
                      <a:prstDash val="solid"/>
                    </a:lnR>
                    <a:lnT w="12700">
                      <a:solidFill>
                        <a:srgbClr val="006FC0"/>
                      </a:solidFill>
                      <a:prstDash val="solid"/>
                    </a:lnT>
                    <a:lnB w="28575">
                      <a:solidFill>
                        <a:srgbClr val="006FC0"/>
                      </a:solidFill>
                      <a:prstDash val="solid"/>
                    </a:lnB>
                    <a:solidFill>
                      <a:srgbClr val="DAE2F3"/>
                    </a:solidFill>
                  </a:tcPr>
                </a:tc>
              </a:tr>
              <a:tr h="328930">
                <a:tc>
                  <a:txBody>
                    <a:bodyPr/>
                    <a:lstStyle/>
                    <a:p>
                      <a:pPr algn="ctr" marR="2540">
                        <a:lnSpc>
                          <a:spcPct val="100000"/>
                        </a:lnSpc>
                        <a:spcBef>
                          <a:spcPts val="505"/>
                        </a:spcBef>
                      </a:pPr>
                      <a:r>
                        <a:rPr dirty="0" sz="1350" b="1">
                          <a:solidFill>
                            <a:srgbClr val="44536A"/>
                          </a:solidFill>
                          <a:latin typeface="Arial"/>
                          <a:cs typeface="Arial"/>
                        </a:rPr>
                        <a:t>E-</a:t>
                      </a:r>
                      <a:r>
                        <a:rPr dirty="0" sz="1350" spc="-10" b="1">
                          <a:solidFill>
                            <a:srgbClr val="44536A"/>
                          </a:solidFill>
                          <a:latin typeface="Arial"/>
                          <a:cs typeface="Arial"/>
                        </a:rPr>
                        <a:t>Tuğra</a:t>
                      </a:r>
                      <a:endParaRPr sz="1350">
                        <a:latin typeface="Arial"/>
                        <a:cs typeface="Arial"/>
                      </a:endParaRPr>
                    </a:p>
                  </a:txBody>
                  <a:tcPr marL="0" marR="0" marB="0" marT="64135">
                    <a:lnL w="12700">
                      <a:solidFill>
                        <a:srgbClr val="006FC0"/>
                      </a:solidFill>
                      <a:prstDash val="solid"/>
                    </a:lnL>
                    <a:lnR w="12700">
                      <a:solidFill>
                        <a:srgbClr val="006FC0"/>
                      </a:solidFill>
                      <a:prstDash val="solid"/>
                    </a:lnR>
                    <a:lnT w="28575">
                      <a:solidFill>
                        <a:srgbClr val="006FC0"/>
                      </a:solidFill>
                      <a:prstDash val="solid"/>
                    </a:lnT>
                    <a:lnB w="28575">
                      <a:solidFill>
                        <a:srgbClr val="006FC0"/>
                      </a:solidFill>
                      <a:prstDash val="solid"/>
                    </a:lnB>
                    <a:solidFill>
                      <a:srgbClr val="DAE2F3"/>
                    </a:solidFill>
                  </a:tcPr>
                </a:tc>
              </a:tr>
              <a:tr h="314960">
                <a:tc>
                  <a:txBody>
                    <a:bodyPr/>
                    <a:lstStyle/>
                    <a:p>
                      <a:pPr algn="ctr" marL="1270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dirty="0" sz="1350" b="1">
                          <a:solidFill>
                            <a:srgbClr val="44536A"/>
                          </a:solidFill>
                          <a:latin typeface="Arial"/>
                          <a:cs typeface="Arial"/>
                        </a:rPr>
                        <a:t>E-</a:t>
                      </a:r>
                      <a:r>
                        <a:rPr dirty="0" sz="1350" spc="-10" b="1">
                          <a:solidFill>
                            <a:srgbClr val="44536A"/>
                          </a:solidFill>
                          <a:latin typeface="Arial"/>
                          <a:cs typeface="Arial"/>
                        </a:rPr>
                        <a:t>İmzaTR</a:t>
                      </a:r>
                      <a:endParaRPr sz="1350">
                        <a:latin typeface="Arial"/>
                        <a:cs typeface="Arial"/>
                      </a:endParaRPr>
                    </a:p>
                  </a:txBody>
                  <a:tcPr marL="0" marR="0" marB="0" marT="62865">
                    <a:lnL w="12700">
                      <a:solidFill>
                        <a:srgbClr val="006FC0"/>
                      </a:solidFill>
                      <a:prstDash val="solid"/>
                    </a:lnL>
                    <a:lnR w="12700">
                      <a:solidFill>
                        <a:srgbClr val="006FC0"/>
                      </a:solidFill>
                      <a:prstDash val="solid"/>
                    </a:lnR>
                    <a:lnT w="28575">
                      <a:solidFill>
                        <a:srgbClr val="006FC0"/>
                      </a:solidFill>
                      <a:prstDash val="solid"/>
                    </a:lnT>
                    <a:lnB w="12700">
                      <a:solidFill>
                        <a:srgbClr val="006FC0"/>
                      </a:solidFill>
                      <a:prstDash val="solid"/>
                    </a:lnB>
                    <a:solidFill>
                      <a:srgbClr val="DAE2F3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4807458" y="795083"/>
            <a:ext cx="2587625" cy="387985"/>
          </a:xfrm>
          <a:prstGeom prst="rect"/>
        </p:spPr>
        <p:txBody>
          <a:bodyPr wrap="square" lIns="0" tIns="158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dirty="0" spc="-150"/>
              <a:t>DYS</a:t>
            </a:r>
            <a:r>
              <a:rPr dirty="0" spc="-10"/>
              <a:t> </a:t>
            </a:r>
            <a:r>
              <a:rPr dirty="0" spc="-100"/>
              <a:t>UYGULAMASI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4736591" y="1646339"/>
            <a:ext cx="2286000" cy="347980"/>
          </a:xfrm>
          <a:prstGeom prst="rect">
            <a:avLst/>
          </a:prstGeom>
          <a:solidFill>
            <a:srgbClr val="1F3863"/>
          </a:solidFill>
          <a:ln w="19050">
            <a:solidFill>
              <a:srgbClr val="E7E6E6"/>
            </a:solidFill>
          </a:ln>
        </p:spPr>
        <p:txBody>
          <a:bodyPr wrap="square" lIns="0" tIns="57150" rIns="0" bIns="0" rtlCol="0" vert="horz">
            <a:spAutoFit/>
          </a:bodyPr>
          <a:lstStyle/>
          <a:p>
            <a:pPr marL="285750">
              <a:lnSpc>
                <a:spcPct val="100000"/>
              </a:lnSpc>
              <a:spcBef>
                <a:spcPts val="450"/>
              </a:spcBef>
            </a:pPr>
            <a:r>
              <a:rPr dirty="0" sz="1500" b="1">
                <a:solidFill>
                  <a:srgbClr val="FFFFFF"/>
                </a:solidFill>
                <a:latin typeface="Arial"/>
                <a:cs typeface="Arial"/>
              </a:rPr>
              <a:t>İhracat</a:t>
            </a:r>
            <a:r>
              <a:rPr dirty="0" sz="1500" spc="-5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500" b="1">
                <a:solidFill>
                  <a:srgbClr val="FFFFFF"/>
                </a:solidFill>
                <a:latin typeface="Arial"/>
                <a:cs typeface="Arial"/>
              </a:rPr>
              <a:t>Genel</a:t>
            </a:r>
            <a:r>
              <a:rPr dirty="0" sz="1500" spc="-1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500" spc="-20" b="1">
                <a:solidFill>
                  <a:srgbClr val="FFFFFF"/>
                </a:solidFill>
                <a:latin typeface="Arial"/>
                <a:cs typeface="Arial"/>
              </a:rPr>
              <a:t>Müd.</a:t>
            </a:r>
            <a:endParaRPr sz="1500">
              <a:latin typeface="Arial"/>
              <a:cs typeface="Arial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4398073" y="2633916"/>
            <a:ext cx="2963545" cy="1994535"/>
            <a:chOff x="4398073" y="2633916"/>
            <a:chExt cx="2963545" cy="1994535"/>
          </a:xfrm>
        </p:grpSpPr>
        <p:sp>
          <p:nvSpPr>
            <p:cNvPr id="5" name="object 5"/>
            <p:cNvSpPr/>
            <p:nvPr/>
          </p:nvSpPr>
          <p:spPr>
            <a:xfrm>
              <a:off x="4402835" y="2638679"/>
              <a:ext cx="2954020" cy="1985010"/>
            </a:xfrm>
            <a:custGeom>
              <a:avLst/>
              <a:gdLst/>
              <a:ahLst/>
              <a:cxnLst/>
              <a:rect l="l" t="t" r="r" b="b"/>
              <a:pathLst>
                <a:path w="2954020" h="1985010">
                  <a:moveTo>
                    <a:pt x="2834386" y="0"/>
                  </a:moveTo>
                  <a:lnTo>
                    <a:pt x="119125" y="0"/>
                  </a:lnTo>
                  <a:lnTo>
                    <a:pt x="72759" y="9364"/>
                  </a:lnTo>
                  <a:lnTo>
                    <a:pt x="34893" y="34909"/>
                  </a:lnTo>
                  <a:lnTo>
                    <a:pt x="9362" y="72812"/>
                  </a:lnTo>
                  <a:lnTo>
                    <a:pt x="0" y="119253"/>
                  </a:lnTo>
                  <a:lnTo>
                    <a:pt x="0" y="1865630"/>
                  </a:lnTo>
                  <a:lnTo>
                    <a:pt x="9362" y="1911996"/>
                  </a:lnTo>
                  <a:lnTo>
                    <a:pt x="34893" y="1949862"/>
                  </a:lnTo>
                  <a:lnTo>
                    <a:pt x="72759" y="1975393"/>
                  </a:lnTo>
                  <a:lnTo>
                    <a:pt x="119125" y="1984756"/>
                  </a:lnTo>
                  <a:lnTo>
                    <a:pt x="2834386" y="1984756"/>
                  </a:lnTo>
                  <a:lnTo>
                    <a:pt x="2880752" y="1975393"/>
                  </a:lnTo>
                  <a:lnTo>
                    <a:pt x="2918618" y="1949862"/>
                  </a:lnTo>
                  <a:lnTo>
                    <a:pt x="2944149" y="1911996"/>
                  </a:lnTo>
                  <a:lnTo>
                    <a:pt x="2953512" y="1865630"/>
                  </a:lnTo>
                  <a:lnTo>
                    <a:pt x="2953512" y="119253"/>
                  </a:lnTo>
                  <a:lnTo>
                    <a:pt x="2944149" y="72812"/>
                  </a:lnTo>
                  <a:lnTo>
                    <a:pt x="2918618" y="34909"/>
                  </a:lnTo>
                  <a:lnTo>
                    <a:pt x="2880752" y="9364"/>
                  </a:lnTo>
                  <a:lnTo>
                    <a:pt x="283438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/>
            <p:cNvSpPr/>
            <p:nvPr/>
          </p:nvSpPr>
          <p:spPr>
            <a:xfrm>
              <a:off x="4402835" y="2638679"/>
              <a:ext cx="2954020" cy="1985010"/>
            </a:xfrm>
            <a:custGeom>
              <a:avLst/>
              <a:gdLst/>
              <a:ahLst/>
              <a:cxnLst/>
              <a:rect l="l" t="t" r="r" b="b"/>
              <a:pathLst>
                <a:path w="2954020" h="1985010">
                  <a:moveTo>
                    <a:pt x="0" y="119253"/>
                  </a:moveTo>
                  <a:lnTo>
                    <a:pt x="9362" y="72812"/>
                  </a:lnTo>
                  <a:lnTo>
                    <a:pt x="34893" y="34909"/>
                  </a:lnTo>
                  <a:lnTo>
                    <a:pt x="72759" y="9364"/>
                  </a:lnTo>
                  <a:lnTo>
                    <a:pt x="119125" y="0"/>
                  </a:lnTo>
                  <a:lnTo>
                    <a:pt x="2834386" y="0"/>
                  </a:lnTo>
                  <a:lnTo>
                    <a:pt x="2880752" y="9364"/>
                  </a:lnTo>
                  <a:lnTo>
                    <a:pt x="2918618" y="34909"/>
                  </a:lnTo>
                  <a:lnTo>
                    <a:pt x="2944149" y="72812"/>
                  </a:lnTo>
                  <a:lnTo>
                    <a:pt x="2953512" y="119253"/>
                  </a:lnTo>
                  <a:lnTo>
                    <a:pt x="2953512" y="1865630"/>
                  </a:lnTo>
                  <a:lnTo>
                    <a:pt x="2944149" y="1911996"/>
                  </a:lnTo>
                  <a:lnTo>
                    <a:pt x="2918618" y="1949862"/>
                  </a:lnTo>
                  <a:lnTo>
                    <a:pt x="2880752" y="1975393"/>
                  </a:lnTo>
                  <a:lnTo>
                    <a:pt x="2834386" y="1984756"/>
                  </a:lnTo>
                  <a:lnTo>
                    <a:pt x="119125" y="1984756"/>
                  </a:lnTo>
                  <a:lnTo>
                    <a:pt x="72759" y="1975393"/>
                  </a:lnTo>
                  <a:lnTo>
                    <a:pt x="34893" y="1949862"/>
                  </a:lnTo>
                  <a:lnTo>
                    <a:pt x="9362" y="1911996"/>
                  </a:lnTo>
                  <a:lnTo>
                    <a:pt x="0" y="1865630"/>
                  </a:lnTo>
                  <a:lnTo>
                    <a:pt x="0" y="119253"/>
                  </a:lnTo>
                  <a:close/>
                </a:path>
              </a:pathLst>
            </a:custGeom>
            <a:ln w="9525">
              <a:solidFill>
                <a:srgbClr val="001F5F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7" name="object 7"/>
          <p:cNvSpPr txBox="1"/>
          <p:nvPr/>
        </p:nvSpPr>
        <p:spPr>
          <a:xfrm>
            <a:off x="4858258" y="2654236"/>
            <a:ext cx="2037080" cy="3003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-10" b="1">
                <a:solidFill>
                  <a:srgbClr val="082F47"/>
                </a:solidFill>
                <a:latin typeface="Arial"/>
                <a:cs typeface="Arial"/>
              </a:rPr>
              <a:t>DEĞERLENDİRME</a:t>
            </a:r>
            <a:endParaRPr sz="1800">
              <a:latin typeface="Arial"/>
              <a:cs typeface="Arial"/>
            </a:endParaRPr>
          </a:p>
        </p:txBody>
      </p:sp>
      <p:graphicFrame>
        <p:nvGraphicFramePr>
          <p:cNvPr id="8" name="object 8"/>
          <p:cNvGraphicFramePr>
            <a:graphicFrameLocks noGrp="1"/>
          </p:cNvGraphicFramePr>
          <p:nvPr/>
        </p:nvGraphicFramePr>
        <p:xfrm>
          <a:off x="4461890" y="3026981"/>
          <a:ext cx="2916555" cy="148907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74650"/>
                <a:gridCol w="2070735"/>
                <a:gridCol w="374650"/>
              </a:tblGrid>
              <a:tr h="283210">
                <a:tc gridSpan="3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dirty="0" sz="1500" spc="-1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Uzman</a:t>
                      </a:r>
                      <a:endParaRPr sz="1500">
                        <a:latin typeface="Arial"/>
                        <a:cs typeface="Arial"/>
                      </a:endParaRPr>
                    </a:p>
                  </a:txBody>
                  <a:tcPr marL="0" marR="0" marB="0" marT="12700">
                    <a:lnL w="19050">
                      <a:solidFill>
                        <a:srgbClr val="006FC0"/>
                      </a:solidFill>
                      <a:prstDash val="solid"/>
                    </a:lnL>
                    <a:lnR w="9525">
                      <a:solidFill>
                        <a:srgbClr val="006FC0"/>
                      </a:solidFill>
                      <a:prstDash val="solid"/>
                    </a:lnR>
                    <a:lnT w="19050">
                      <a:solidFill>
                        <a:srgbClr val="006FC0"/>
                      </a:solidFill>
                      <a:prstDash val="solid"/>
                    </a:lnT>
                    <a:lnB w="19050">
                      <a:solidFill>
                        <a:srgbClr val="006FC0"/>
                      </a:solidFill>
                      <a:prstDash val="solid"/>
                    </a:lnB>
                    <a:solidFill>
                      <a:srgbClr val="1F3863"/>
                    </a:solidFill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</a:tr>
              <a:tr h="306070">
                <a:tc rowSpan="4">
                  <a:txBody>
                    <a:bodyPr/>
                    <a:lstStyle/>
                    <a:p>
                      <a:pPr marL="360045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dirty="0" sz="1550" spc="-2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Onay</a:t>
                      </a:r>
                      <a:endParaRPr sz="1550">
                        <a:latin typeface="Arial"/>
                        <a:cs typeface="Arial"/>
                      </a:endParaRPr>
                    </a:p>
                  </a:txBody>
                  <a:tcPr marL="0" marR="0" marB="0" marT="62865" vert="vert270">
                    <a:lnL w="19050">
                      <a:solidFill>
                        <a:srgbClr val="00AF50"/>
                      </a:solidFill>
                      <a:prstDash val="solid"/>
                    </a:lnL>
                    <a:lnT w="19050">
                      <a:solidFill>
                        <a:srgbClr val="006FC0"/>
                      </a:solidFill>
                      <a:prstDash val="solid"/>
                    </a:lnT>
                    <a:lnB w="19050">
                      <a:solidFill>
                        <a:srgbClr val="00AF50"/>
                      </a:solidFill>
                      <a:prstDash val="solid"/>
                    </a:lnB>
                    <a:solidFill>
                      <a:srgbClr val="00AF50"/>
                    </a:solidFill>
                  </a:tcPr>
                </a:tc>
                <a:tc>
                  <a:txBody>
                    <a:bodyPr/>
                    <a:lstStyle/>
                    <a:p>
                      <a:pPr algn="ctr" marR="3175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dirty="0" sz="150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Şube</a:t>
                      </a:r>
                      <a:r>
                        <a:rPr dirty="0" sz="1500" spc="-5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500" spc="-1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Müdürü</a:t>
                      </a:r>
                      <a:endParaRPr sz="1500">
                        <a:latin typeface="Arial"/>
                        <a:cs typeface="Arial"/>
                      </a:endParaRPr>
                    </a:p>
                  </a:txBody>
                  <a:tcPr marL="0" marR="0" marB="0" marT="36195">
                    <a:lnL w="19050">
                      <a:solidFill>
                        <a:srgbClr val="006FC0"/>
                      </a:solidFill>
                      <a:prstDash val="solid"/>
                    </a:lnL>
                    <a:lnR w="19050">
                      <a:solidFill>
                        <a:srgbClr val="006FC0"/>
                      </a:solidFill>
                      <a:prstDash val="solid"/>
                    </a:lnR>
                    <a:lnT w="19050">
                      <a:solidFill>
                        <a:srgbClr val="006FC0"/>
                      </a:solidFill>
                      <a:prstDash val="solid"/>
                    </a:lnT>
                    <a:lnB w="19050">
                      <a:solidFill>
                        <a:srgbClr val="006FC0"/>
                      </a:solidFill>
                      <a:prstDash val="solid"/>
                    </a:lnB>
                    <a:solidFill>
                      <a:srgbClr val="1F3863"/>
                    </a:solidFill>
                  </a:tcPr>
                </a:tc>
                <a:tc rowSpan="4">
                  <a:txBody>
                    <a:bodyPr/>
                    <a:lstStyle/>
                    <a:p>
                      <a:pPr marL="444500">
                        <a:lnSpc>
                          <a:spcPct val="100000"/>
                        </a:lnSpc>
                        <a:spcBef>
                          <a:spcPts val="484"/>
                        </a:spcBef>
                      </a:pPr>
                      <a:r>
                        <a:rPr dirty="0" sz="1550" spc="-25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Red</a:t>
                      </a:r>
                      <a:endParaRPr sz="1550">
                        <a:latin typeface="Arial"/>
                        <a:cs typeface="Arial"/>
                      </a:endParaRPr>
                    </a:p>
                  </a:txBody>
                  <a:tcPr marL="0" marR="0" marB="0" marT="61594" vert="vert">
                    <a:lnL w="19050">
                      <a:solidFill>
                        <a:srgbClr val="006FC0"/>
                      </a:solidFill>
                      <a:prstDash val="solid"/>
                    </a:lnL>
                    <a:lnR w="9525">
                      <a:solidFill>
                        <a:srgbClr val="FF0000"/>
                      </a:solidFill>
                      <a:prstDash val="solid"/>
                    </a:lnR>
                    <a:lnT w="19050">
                      <a:solidFill>
                        <a:srgbClr val="006FC0"/>
                      </a:solidFill>
                      <a:prstDash val="solid"/>
                    </a:lnT>
                    <a:lnB w="9525">
                      <a:solidFill>
                        <a:srgbClr val="FF0000"/>
                      </a:solidFill>
                      <a:prstDash val="solid"/>
                    </a:lnB>
                    <a:solidFill>
                      <a:srgbClr val="D00000"/>
                    </a:solidFill>
                  </a:tcPr>
                </a:tc>
              </a:tr>
              <a:tr h="306070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62865" vert="vert270">
                    <a:lnL w="19050">
                      <a:solidFill>
                        <a:srgbClr val="00AF50"/>
                      </a:solidFill>
                      <a:prstDash val="solid"/>
                    </a:lnL>
                    <a:lnT w="19050">
                      <a:solidFill>
                        <a:srgbClr val="006FC0"/>
                      </a:solidFill>
                      <a:prstDash val="solid"/>
                    </a:lnT>
                    <a:lnB w="19050">
                      <a:solidFill>
                        <a:srgbClr val="00AF50"/>
                      </a:solidFill>
                      <a:prstDash val="solid"/>
                    </a:lnB>
                    <a:solidFill>
                      <a:srgbClr val="00AF50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6350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dirty="0" sz="150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Daire</a:t>
                      </a:r>
                      <a:r>
                        <a:rPr dirty="0" sz="1500" spc="-45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500" spc="-1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Başkanı</a:t>
                      </a:r>
                      <a:endParaRPr sz="1500">
                        <a:latin typeface="Arial"/>
                        <a:cs typeface="Arial"/>
                      </a:endParaRPr>
                    </a:p>
                  </a:txBody>
                  <a:tcPr marL="0" marR="0" marB="0" marT="36195">
                    <a:lnL w="19050">
                      <a:solidFill>
                        <a:srgbClr val="006FC0"/>
                      </a:solidFill>
                      <a:prstDash val="solid"/>
                    </a:lnL>
                    <a:lnR w="19050">
                      <a:solidFill>
                        <a:srgbClr val="006FC0"/>
                      </a:solidFill>
                      <a:prstDash val="solid"/>
                    </a:lnR>
                    <a:lnT w="19050">
                      <a:solidFill>
                        <a:srgbClr val="006FC0"/>
                      </a:solidFill>
                      <a:prstDash val="solid"/>
                    </a:lnT>
                    <a:lnB w="19050">
                      <a:solidFill>
                        <a:srgbClr val="006FC0"/>
                      </a:solidFill>
                      <a:prstDash val="solid"/>
                    </a:lnB>
                    <a:solidFill>
                      <a:srgbClr val="1F3863"/>
                    </a:solidFill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61594" vert="vert">
                    <a:lnL w="19050">
                      <a:solidFill>
                        <a:srgbClr val="006FC0"/>
                      </a:solidFill>
                      <a:prstDash val="solid"/>
                    </a:lnL>
                    <a:lnR w="9525">
                      <a:solidFill>
                        <a:srgbClr val="FF0000"/>
                      </a:solidFill>
                      <a:prstDash val="solid"/>
                    </a:lnR>
                    <a:lnT w="19050">
                      <a:solidFill>
                        <a:srgbClr val="006FC0"/>
                      </a:solidFill>
                      <a:prstDash val="solid"/>
                    </a:lnT>
                    <a:lnB w="9525">
                      <a:solidFill>
                        <a:srgbClr val="FF0000"/>
                      </a:solidFill>
                      <a:prstDash val="solid"/>
                    </a:lnB>
                    <a:solidFill>
                      <a:srgbClr val="D00000"/>
                    </a:solidFill>
                  </a:tcPr>
                </a:tc>
              </a:tr>
              <a:tr h="306070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62865" vert="vert270">
                    <a:lnL w="19050">
                      <a:solidFill>
                        <a:srgbClr val="00AF50"/>
                      </a:solidFill>
                      <a:prstDash val="solid"/>
                    </a:lnL>
                    <a:lnT w="19050">
                      <a:solidFill>
                        <a:srgbClr val="006FC0"/>
                      </a:solidFill>
                      <a:prstDash val="solid"/>
                    </a:lnT>
                    <a:lnB w="19050">
                      <a:solidFill>
                        <a:srgbClr val="00AF50"/>
                      </a:solidFill>
                      <a:prstDash val="solid"/>
                    </a:lnB>
                    <a:solidFill>
                      <a:srgbClr val="00AF50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635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dirty="0" sz="150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Genel</a:t>
                      </a:r>
                      <a:r>
                        <a:rPr dirty="0" sz="1500" spc="-5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50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Müdür</a:t>
                      </a:r>
                      <a:r>
                        <a:rPr dirty="0" sz="1500" spc="-45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500" spc="-2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Yrd.</a:t>
                      </a:r>
                      <a:endParaRPr sz="1500">
                        <a:latin typeface="Arial"/>
                        <a:cs typeface="Arial"/>
                      </a:endParaRPr>
                    </a:p>
                  </a:txBody>
                  <a:tcPr marL="0" marR="0" marB="0" marT="36830">
                    <a:lnL w="19050">
                      <a:solidFill>
                        <a:srgbClr val="006FC0"/>
                      </a:solidFill>
                      <a:prstDash val="solid"/>
                    </a:lnL>
                    <a:lnR w="19050">
                      <a:solidFill>
                        <a:srgbClr val="006FC0"/>
                      </a:solidFill>
                      <a:prstDash val="solid"/>
                    </a:lnR>
                    <a:lnT w="19050">
                      <a:solidFill>
                        <a:srgbClr val="006FC0"/>
                      </a:solidFill>
                      <a:prstDash val="solid"/>
                    </a:lnT>
                    <a:lnB w="19050">
                      <a:solidFill>
                        <a:srgbClr val="006FC0"/>
                      </a:solidFill>
                      <a:prstDash val="solid"/>
                    </a:lnB>
                    <a:solidFill>
                      <a:srgbClr val="1F3863"/>
                    </a:solidFill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61594" vert="vert">
                    <a:lnL w="19050">
                      <a:solidFill>
                        <a:srgbClr val="006FC0"/>
                      </a:solidFill>
                      <a:prstDash val="solid"/>
                    </a:lnL>
                    <a:lnR w="9525">
                      <a:solidFill>
                        <a:srgbClr val="FF0000"/>
                      </a:solidFill>
                      <a:prstDash val="solid"/>
                    </a:lnR>
                    <a:lnT w="19050">
                      <a:solidFill>
                        <a:srgbClr val="006FC0"/>
                      </a:solidFill>
                      <a:prstDash val="solid"/>
                    </a:lnT>
                    <a:lnB w="9525">
                      <a:solidFill>
                        <a:srgbClr val="FF0000"/>
                      </a:solidFill>
                      <a:prstDash val="solid"/>
                    </a:lnB>
                    <a:solidFill>
                      <a:srgbClr val="D00000"/>
                    </a:solidFill>
                  </a:tcPr>
                </a:tc>
              </a:tr>
              <a:tr h="287655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62865" vert="vert270">
                    <a:lnL w="19050">
                      <a:solidFill>
                        <a:srgbClr val="00AF50"/>
                      </a:solidFill>
                      <a:prstDash val="solid"/>
                    </a:lnL>
                    <a:lnT w="19050">
                      <a:solidFill>
                        <a:srgbClr val="006FC0"/>
                      </a:solidFill>
                      <a:prstDash val="solid"/>
                    </a:lnT>
                    <a:lnB w="19050">
                      <a:solidFill>
                        <a:srgbClr val="00AF50"/>
                      </a:solidFill>
                      <a:prstDash val="solid"/>
                    </a:lnB>
                    <a:solidFill>
                      <a:srgbClr val="00AF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dirty="0" sz="150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Genel</a:t>
                      </a:r>
                      <a:r>
                        <a:rPr dirty="0" sz="1500" spc="-2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500" spc="-1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Müdür</a:t>
                      </a:r>
                      <a:endParaRPr sz="1500">
                        <a:latin typeface="Arial"/>
                        <a:cs typeface="Arial"/>
                      </a:endParaRPr>
                    </a:p>
                  </a:txBody>
                  <a:tcPr marL="0" marR="0" marB="0" marT="37465">
                    <a:lnL w="19050">
                      <a:solidFill>
                        <a:srgbClr val="006FC0"/>
                      </a:solidFill>
                      <a:prstDash val="solid"/>
                    </a:lnL>
                    <a:lnR w="19050">
                      <a:solidFill>
                        <a:srgbClr val="006FC0"/>
                      </a:solidFill>
                      <a:prstDash val="solid"/>
                    </a:lnR>
                    <a:lnT w="19050">
                      <a:solidFill>
                        <a:srgbClr val="006FC0"/>
                      </a:solidFill>
                      <a:prstDash val="solid"/>
                    </a:lnT>
                    <a:lnB w="19050">
                      <a:solidFill>
                        <a:srgbClr val="006FC0"/>
                      </a:solidFill>
                      <a:prstDash val="solid"/>
                    </a:lnB>
                    <a:solidFill>
                      <a:srgbClr val="1F3863"/>
                    </a:solidFill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61594" vert="vert">
                    <a:lnL w="19050">
                      <a:solidFill>
                        <a:srgbClr val="006FC0"/>
                      </a:solidFill>
                      <a:prstDash val="solid"/>
                    </a:lnL>
                    <a:lnR w="9525">
                      <a:solidFill>
                        <a:srgbClr val="FF0000"/>
                      </a:solidFill>
                      <a:prstDash val="solid"/>
                    </a:lnR>
                    <a:lnT w="19050">
                      <a:solidFill>
                        <a:srgbClr val="006FC0"/>
                      </a:solidFill>
                      <a:prstDash val="solid"/>
                    </a:lnT>
                    <a:lnB w="9525">
                      <a:solidFill>
                        <a:srgbClr val="FF0000"/>
                      </a:solidFill>
                      <a:prstDash val="solid"/>
                    </a:lnB>
                    <a:solidFill>
                      <a:srgbClr val="D00000"/>
                    </a:solidFill>
                  </a:tcPr>
                </a:tc>
              </a:tr>
            </a:tbl>
          </a:graphicData>
        </a:graphic>
      </p:graphicFrame>
      <p:sp>
        <p:nvSpPr>
          <p:cNvPr id="9" name="object 9"/>
          <p:cNvSpPr txBox="1"/>
          <p:nvPr/>
        </p:nvSpPr>
        <p:spPr>
          <a:xfrm>
            <a:off x="7744968" y="3740823"/>
            <a:ext cx="2066925" cy="356870"/>
          </a:xfrm>
          <a:prstGeom prst="rect">
            <a:avLst/>
          </a:prstGeom>
          <a:solidFill>
            <a:srgbClr val="1F3863"/>
          </a:solidFill>
          <a:ln w="19050">
            <a:solidFill>
              <a:srgbClr val="E7E6E6"/>
            </a:solidFill>
          </a:ln>
        </p:spPr>
        <p:txBody>
          <a:bodyPr wrap="square" lIns="0" tIns="63500" rIns="0" bIns="0" rtlCol="0" vert="horz">
            <a:spAutoFit/>
          </a:bodyPr>
          <a:lstStyle/>
          <a:p>
            <a:pPr marL="304800">
              <a:lnSpc>
                <a:spcPct val="100000"/>
              </a:lnSpc>
              <a:spcBef>
                <a:spcPts val="500"/>
              </a:spcBef>
            </a:pPr>
            <a:r>
              <a:rPr dirty="0" sz="1500" b="1">
                <a:solidFill>
                  <a:srgbClr val="FFFFFF"/>
                </a:solidFill>
                <a:latin typeface="Arial"/>
                <a:cs typeface="Arial"/>
              </a:rPr>
              <a:t>Firmaya</a:t>
            </a:r>
            <a:r>
              <a:rPr dirty="0" sz="1500" spc="-5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500" spc="-10" b="1">
                <a:solidFill>
                  <a:srgbClr val="FFFFFF"/>
                </a:solidFill>
                <a:latin typeface="Arial"/>
                <a:cs typeface="Arial"/>
              </a:rPr>
              <a:t>Bildirim</a:t>
            </a:r>
            <a:endParaRPr sz="1500">
              <a:latin typeface="Arial"/>
              <a:cs typeface="Arial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1925701" y="5237479"/>
            <a:ext cx="8301355" cy="1305560"/>
            <a:chOff x="1925701" y="5237479"/>
            <a:chExt cx="8301355" cy="1305560"/>
          </a:xfrm>
        </p:grpSpPr>
        <p:sp>
          <p:nvSpPr>
            <p:cNvPr id="11" name="object 11"/>
            <p:cNvSpPr/>
            <p:nvPr/>
          </p:nvSpPr>
          <p:spPr>
            <a:xfrm>
              <a:off x="1925701" y="5237479"/>
              <a:ext cx="8275955" cy="1280160"/>
            </a:xfrm>
            <a:custGeom>
              <a:avLst/>
              <a:gdLst/>
              <a:ahLst/>
              <a:cxnLst/>
              <a:rect l="l" t="t" r="r" b="b"/>
              <a:pathLst>
                <a:path w="8275955" h="1280159">
                  <a:moveTo>
                    <a:pt x="8275701" y="0"/>
                  </a:moveTo>
                  <a:lnTo>
                    <a:pt x="0" y="0"/>
                  </a:lnTo>
                  <a:lnTo>
                    <a:pt x="0" y="8890"/>
                  </a:lnTo>
                  <a:lnTo>
                    <a:pt x="0" y="1271270"/>
                  </a:lnTo>
                  <a:lnTo>
                    <a:pt x="0" y="1280160"/>
                  </a:lnTo>
                  <a:lnTo>
                    <a:pt x="17399" y="1280160"/>
                  </a:lnTo>
                  <a:lnTo>
                    <a:pt x="17399" y="1275080"/>
                  </a:lnTo>
                  <a:lnTo>
                    <a:pt x="17399" y="1271270"/>
                  </a:lnTo>
                  <a:lnTo>
                    <a:pt x="17399" y="16510"/>
                  </a:lnTo>
                  <a:lnTo>
                    <a:pt x="8266176" y="16510"/>
                  </a:lnTo>
                  <a:lnTo>
                    <a:pt x="8266176" y="17030"/>
                  </a:lnTo>
                  <a:lnTo>
                    <a:pt x="8275701" y="17030"/>
                  </a:lnTo>
                  <a:lnTo>
                    <a:pt x="8275701" y="9144"/>
                  </a:lnTo>
                  <a:lnTo>
                    <a:pt x="8270875" y="9144"/>
                  </a:lnTo>
                  <a:lnTo>
                    <a:pt x="8270875" y="8890"/>
                  </a:lnTo>
                  <a:lnTo>
                    <a:pt x="8275701" y="8890"/>
                  </a:lnTo>
                  <a:lnTo>
                    <a:pt x="8275701" y="0"/>
                  </a:lnTo>
                  <a:close/>
                </a:path>
              </a:pathLst>
            </a:custGeom>
            <a:solidFill>
              <a:srgbClr val="66666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2" name="object 12"/>
            <p:cNvSpPr/>
            <p:nvPr/>
          </p:nvSpPr>
          <p:spPr>
            <a:xfrm>
              <a:off x="1950974" y="5262879"/>
              <a:ext cx="8275955" cy="1280160"/>
            </a:xfrm>
            <a:custGeom>
              <a:avLst/>
              <a:gdLst/>
              <a:ahLst/>
              <a:cxnLst/>
              <a:rect l="l" t="t" r="r" b="b"/>
              <a:pathLst>
                <a:path w="8275955" h="1280159">
                  <a:moveTo>
                    <a:pt x="8275701" y="0"/>
                  </a:moveTo>
                  <a:lnTo>
                    <a:pt x="8258302" y="0"/>
                  </a:lnTo>
                  <a:lnTo>
                    <a:pt x="8258302" y="3810"/>
                  </a:lnTo>
                  <a:lnTo>
                    <a:pt x="8258302" y="8890"/>
                  </a:lnTo>
                  <a:lnTo>
                    <a:pt x="8258302" y="1262380"/>
                  </a:lnTo>
                  <a:lnTo>
                    <a:pt x="8266176" y="1262380"/>
                  </a:lnTo>
                  <a:lnTo>
                    <a:pt x="8266176" y="1262989"/>
                  </a:lnTo>
                  <a:lnTo>
                    <a:pt x="9525" y="1262989"/>
                  </a:lnTo>
                  <a:lnTo>
                    <a:pt x="4826" y="1262989"/>
                  </a:lnTo>
                  <a:lnTo>
                    <a:pt x="0" y="1262989"/>
                  </a:lnTo>
                  <a:lnTo>
                    <a:pt x="0" y="1271270"/>
                  </a:lnTo>
                  <a:lnTo>
                    <a:pt x="0" y="1280160"/>
                  </a:lnTo>
                  <a:lnTo>
                    <a:pt x="8275701" y="1280160"/>
                  </a:lnTo>
                  <a:lnTo>
                    <a:pt x="8275701" y="1271270"/>
                  </a:lnTo>
                  <a:lnTo>
                    <a:pt x="8275701" y="8890"/>
                  </a:lnTo>
                  <a:lnTo>
                    <a:pt x="8275701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" name="object 13"/>
            <p:cNvSpPr/>
            <p:nvPr/>
          </p:nvSpPr>
          <p:spPr>
            <a:xfrm>
              <a:off x="1943100" y="5254599"/>
              <a:ext cx="8266430" cy="1271270"/>
            </a:xfrm>
            <a:custGeom>
              <a:avLst/>
              <a:gdLst/>
              <a:ahLst/>
              <a:cxnLst/>
              <a:rect l="l" t="t" r="r" b="b"/>
              <a:pathLst>
                <a:path w="8266430" h="1271270">
                  <a:moveTo>
                    <a:pt x="8266176" y="0"/>
                  </a:moveTo>
                  <a:lnTo>
                    <a:pt x="0" y="0"/>
                  </a:lnTo>
                  <a:lnTo>
                    <a:pt x="0" y="1271270"/>
                  </a:lnTo>
                  <a:lnTo>
                    <a:pt x="8266176" y="1271270"/>
                  </a:lnTo>
                  <a:lnTo>
                    <a:pt x="8266176" y="0"/>
                  </a:lnTo>
                  <a:close/>
                </a:path>
              </a:pathLst>
            </a:custGeom>
            <a:solidFill>
              <a:srgbClr val="1F386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4" name="object 14"/>
            <p:cNvSpPr/>
            <p:nvPr/>
          </p:nvSpPr>
          <p:spPr>
            <a:xfrm>
              <a:off x="1943100" y="5254599"/>
              <a:ext cx="8266430" cy="1271270"/>
            </a:xfrm>
            <a:custGeom>
              <a:avLst/>
              <a:gdLst/>
              <a:ahLst/>
              <a:cxnLst/>
              <a:rect l="l" t="t" r="r" b="b"/>
              <a:pathLst>
                <a:path w="8266430" h="1271270">
                  <a:moveTo>
                    <a:pt x="0" y="1271270"/>
                  </a:moveTo>
                  <a:lnTo>
                    <a:pt x="8266176" y="1271270"/>
                  </a:lnTo>
                  <a:lnTo>
                    <a:pt x="8266176" y="0"/>
                  </a:lnTo>
                  <a:lnTo>
                    <a:pt x="0" y="0"/>
                  </a:lnTo>
                  <a:lnTo>
                    <a:pt x="0" y="1271270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5" name="object 15"/>
          <p:cNvSpPr txBox="1"/>
          <p:nvPr/>
        </p:nvSpPr>
        <p:spPr>
          <a:xfrm>
            <a:off x="1947862" y="5234114"/>
            <a:ext cx="8256905" cy="3003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ctr" marL="36195">
              <a:lnSpc>
                <a:spcPct val="100000"/>
              </a:lnSpc>
              <a:spcBef>
                <a:spcPts val="100"/>
              </a:spcBef>
            </a:pPr>
            <a:r>
              <a:rPr dirty="0" sz="1800" spc="-20" b="1">
                <a:solidFill>
                  <a:srgbClr val="FFFFFF"/>
                </a:solidFill>
                <a:latin typeface="Arial"/>
                <a:cs typeface="Arial"/>
              </a:rPr>
              <a:t>ONAY</a:t>
            </a:r>
            <a:endParaRPr sz="1800">
              <a:latin typeface="Arial"/>
              <a:cs typeface="Arial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2061972" y="5574652"/>
            <a:ext cx="2039620" cy="850900"/>
          </a:xfrm>
          <a:prstGeom prst="rect">
            <a:avLst/>
          </a:prstGeom>
          <a:solidFill>
            <a:srgbClr val="DAE2F3"/>
          </a:solidFill>
          <a:ln w="9525">
            <a:solidFill>
              <a:srgbClr val="C3A471"/>
            </a:solidFill>
          </a:ln>
        </p:spPr>
        <p:txBody>
          <a:bodyPr wrap="square" lIns="0" tIns="5080" rIns="0" bIns="0" rtlCol="0" vert="horz">
            <a:spAutoFit/>
          </a:bodyPr>
          <a:lstStyle/>
          <a:p>
            <a:pPr marL="348615">
              <a:lnSpc>
                <a:spcPct val="100000"/>
              </a:lnSpc>
              <a:spcBef>
                <a:spcPts val="40"/>
              </a:spcBef>
            </a:pPr>
            <a:r>
              <a:rPr dirty="0" sz="1300" b="1">
                <a:solidFill>
                  <a:srgbClr val="1F3863"/>
                </a:solidFill>
                <a:latin typeface="Arial"/>
                <a:cs typeface="Arial"/>
              </a:rPr>
              <a:t>Gümrük</a:t>
            </a:r>
            <a:r>
              <a:rPr dirty="0" sz="1300" spc="-75" b="1">
                <a:solidFill>
                  <a:srgbClr val="1F3863"/>
                </a:solidFill>
                <a:latin typeface="Arial"/>
                <a:cs typeface="Arial"/>
              </a:rPr>
              <a:t> </a:t>
            </a:r>
            <a:r>
              <a:rPr dirty="0" sz="1300" spc="-10" b="1">
                <a:solidFill>
                  <a:srgbClr val="1F3863"/>
                </a:solidFill>
                <a:latin typeface="Arial"/>
                <a:cs typeface="Arial"/>
              </a:rPr>
              <a:t>İdareleri</a:t>
            </a:r>
            <a:endParaRPr sz="1300">
              <a:latin typeface="Arial"/>
              <a:cs typeface="Arial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2116835" y="5903925"/>
            <a:ext cx="1902460" cy="457834"/>
          </a:xfrm>
          <a:prstGeom prst="rect">
            <a:avLst/>
          </a:prstGeom>
          <a:solidFill>
            <a:srgbClr val="1F3863"/>
          </a:solidFill>
          <a:ln w="9525">
            <a:solidFill>
              <a:srgbClr val="C3A471"/>
            </a:solidFill>
          </a:ln>
        </p:spPr>
        <p:txBody>
          <a:bodyPr wrap="square" lIns="0" tIns="60960" rIns="0" bIns="0" rtlCol="0" vert="horz">
            <a:spAutoFit/>
          </a:bodyPr>
          <a:lstStyle/>
          <a:p>
            <a:pPr marL="709930" marR="257175" indent="-421005">
              <a:lnSpc>
                <a:spcPct val="103000"/>
              </a:lnSpc>
              <a:spcBef>
                <a:spcPts val="480"/>
              </a:spcBef>
            </a:pPr>
            <a:r>
              <a:rPr dirty="0" sz="1050" b="1">
                <a:solidFill>
                  <a:srgbClr val="FFFFFF"/>
                </a:solidFill>
                <a:latin typeface="Arial"/>
                <a:cs typeface="Arial"/>
              </a:rPr>
              <a:t>Gümrükleme</a:t>
            </a:r>
            <a:r>
              <a:rPr dirty="0" sz="1050" spc="22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050" b="1">
                <a:solidFill>
                  <a:srgbClr val="FFFFFF"/>
                </a:solidFill>
                <a:latin typeface="Arial"/>
                <a:cs typeface="Arial"/>
              </a:rPr>
              <a:t>ile</a:t>
            </a:r>
            <a:r>
              <a:rPr dirty="0" sz="1050" spc="2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050" spc="-10" b="1">
                <a:solidFill>
                  <a:srgbClr val="FFFFFF"/>
                </a:solidFill>
                <a:latin typeface="Arial"/>
                <a:cs typeface="Arial"/>
              </a:rPr>
              <a:t>ilgili işlemler</a:t>
            </a:r>
            <a:endParaRPr sz="1050">
              <a:latin typeface="Arial"/>
              <a:cs typeface="Arial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4201667" y="5574652"/>
            <a:ext cx="1902460" cy="850900"/>
          </a:xfrm>
          <a:prstGeom prst="rect">
            <a:avLst/>
          </a:prstGeom>
          <a:solidFill>
            <a:srgbClr val="DAE2F3"/>
          </a:solidFill>
          <a:ln w="9525">
            <a:solidFill>
              <a:srgbClr val="C3A471"/>
            </a:solidFill>
          </a:ln>
        </p:spPr>
        <p:txBody>
          <a:bodyPr wrap="square" lIns="0" tIns="5080" rIns="0" bIns="0" rtlCol="0" vert="horz">
            <a:spAutoFit/>
          </a:bodyPr>
          <a:lstStyle/>
          <a:p>
            <a:pPr marL="198755">
              <a:lnSpc>
                <a:spcPct val="100000"/>
              </a:lnSpc>
              <a:spcBef>
                <a:spcPts val="40"/>
              </a:spcBef>
            </a:pPr>
            <a:r>
              <a:rPr dirty="0" sz="1300" b="1">
                <a:solidFill>
                  <a:srgbClr val="1F3863"/>
                </a:solidFill>
                <a:latin typeface="Arial"/>
                <a:cs typeface="Arial"/>
              </a:rPr>
              <a:t>Bölge</a:t>
            </a:r>
            <a:r>
              <a:rPr dirty="0" sz="1300" spc="-50" b="1">
                <a:solidFill>
                  <a:srgbClr val="1F3863"/>
                </a:solidFill>
                <a:latin typeface="Arial"/>
                <a:cs typeface="Arial"/>
              </a:rPr>
              <a:t> </a:t>
            </a:r>
            <a:r>
              <a:rPr dirty="0" sz="1300" spc="-10" b="1">
                <a:solidFill>
                  <a:srgbClr val="1F3863"/>
                </a:solidFill>
                <a:latin typeface="Arial"/>
                <a:cs typeface="Arial"/>
              </a:rPr>
              <a:t>Müdürlükleri</a:t>
            </a:r>
            <a:endParaRPr sz="1300">
              <a:latin typeface="Arial"/>
              <a:cs typeface="Arial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4274820" y="5903925"/>
            <a:ext cx="1774189" cy="457834"/>
          </a:xfrm>
          <a:prstGeom prst="rect">
            <a:avLst/>
          </a:prstGeom>
          <a:solidFill>
            <a:srgbClr val="1F3863"/>
          </a:solidFill>
          <a:ln w="9525">
            <a:solidFill>
              <a:srgbClr val="C3A471"/>
            </a:solidFill>
          </a:ln>
        </p:spPr>
        <p:txBody>
          <a:bodyPr wrap="square" lIns="0" tIns="60960" rIns="0" bIns="0" rtlCol="0" vert="horz">
            <a:spAutoFit/>
          </a:bodyPr>
          <a:lstStyle/>
          <a:p>
            <a:pPr marL="310515" marR="1905" indent="-265430">
              <a:lnSpc>
                <a:spcPct val="103000"/>
              </a:lnSpc>
              <a:spcBef>
                <a:spcPts val="480"/>
              </a:spcBef>
            </a:pPr>
            <a:r>
              <a:rPr dirty="0" sz="1050" b="1">
                <a:solidFill>
                  <a:srgbClr val="FFFFFF"/>
                </a:solidFill>
                <a:latin typeface="Arial"/>
                <a:cs typeface="Arial"/>
              </a:rPr>
              <a:t>Bütün</a:t>
            </a:r>
            <a:r>
              <a:rPr dirty="0" sz="1050" spc="15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050" b="1">
                <a:solidFill>
                  <a:srgbClr val="FFFFFF"/>
                </a:solidFill>
                <a:latin typeface="Arial"/>
                <a:cs typeface="Arial"/>
              </a:rPr>
              <a:t>Belgeleri</a:t>
            </a:r>
            <a:r>
              <a:rPr dirty="0" sz="1050" spc="6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050" b="1">
                <a:solidFill>
                  <a:srgbClr val="FFFFFF"/>
                </a:solidFill>
                <a:latin typeface="Arial"/>
                <a:cs typeface="Arial"/>
              </a:rPr>
              <a:t>Görme</a:t>
            </a:r>
            <a:r>
              <a:rPr dirty="0" sz="1050" spc="229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050" spc="-25" b="1">
                <a:solidFill>
                  <a:srgbClr val="FFFFFF"/>
                </a:solidFill>
                <a:latin typeface="Arial"/>
                <a:cs typeface="Arial"/>
              </a:rPr>
              <a:t>ve </a:t>
            </a:r>
            <a:r>
              <a:rPr dirty="0" sz="1050" b="1">
                <a:solidFill>
                  <a:srgbClr val="FFFFFF"/>
                </a:solidFill>
                <a:latin typeface="Arial"/>
                <a:cs typeface="Arial"/>
              </a:rPr>
              <a:t>Kapatma</a:t>
            </a:r>
            <a:r>
              <a:rPr dirty="0" sz="1050" spc="17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050" spc="-10" b="1">
                <a:solidFill>
                  <a:srgbClr val="FFFFFF"/>
                </a:solidFill>
                <a:latin typeface="Arial"/>
                <a:cs typeface="Arial"/>
              </a:rPr>
              <a:t>İşlemleri</a:t>
            </a:r>
            <a:endParaRPr sz="1050">
              <a:latin typeface="Arial"/>
              <a:cs typeface="Arial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6195059" y="5574652"/>
            <a:ext cx="1902460" cy="850900"/>
          </a:xfrm>
          <a:prstGeom prst="rect">
            <a:avLst/>
          </a:prstGeom>
          <a:solidFill>
            <a:srgbClr val="DAE2F3"/>
          </a:solidFill>
          <a:ln w="9525">
            <a:solidFill>
              <a:srgbClr val="C3A471"/>
            </a:solidFill>
          </a:ln>
        </p:spPr>
        <p:txBody>
          <a:bodyPr wrap="square" lIns="0" tIns="5080" rIns="0" bIns="0" rtlCol="0" vert="horz">
            <a:spAutoFit/>
          </a:bodyPr>
          <a:lstStyle/>
          <a:p>
            <a:pPr algn="ctr" marL="6350">
              <a:lnSpc>
                <a:spcPct val="100000"/>
              </a:lnSpc>
              <a:spcBef>
                <a:spcPts val="40"/>
              </a:spcBef>
            </a:pPr>
            <a:r>
              <a:rPr dirty="0" sz="1300" spc="-10" b="1">
                <a:solidFill>
                  <a:srgbClr val="1F3863"/>
                </a:solidFill>
                <a:latin typeface="Arial"/>
                <a:cs typeface="Arial"/>
              </a:rPr>
              <a:t>Firma</a:t>
            </a:r>
            <a:endParaRPr sz="1300">
              <a:latin typeface="Arial"/>
              <a:cs typeface="Arial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6249923" y="5903925"/>
            <a:ext cx="1774189" cy="457834"/>
          </a:xfrm>
          <a:prstGeom prst="rect">
            <a:avLst/>
          </a:prstGeom>
          <a:solidFill>
            <a:srgbClr val="1F3863"/>
          </a:solidFill>
          <a:ln w="9525">
            <a:solidFill>
              <a:srgbClr val="C3A471"/>
            </a:solidFill>
          </a:ln>
        </p:spPr>
        <p:txBody>
          <a:bodyPr wrap="square" lIns="0" tIns="60960" rIns="0" bIns="0" rtlCol="0" vert="horz">
            <a:spAutoFit/>
          </a:bodyPr>
          <a:lstStyle/>
          <a:p>
            <a:pPr marL="344805" marR="211454" indent="-100965">
              <a:lnSpc>
                <a:spcPct val="103000"/>
              </a:lnSpc>
              <a:spcBef>
                <a:spcPts val="480"/>
              </a:spcBef>
            </a:pPr>
            <a:r>
              <a:rPr dirty="0" sz="1050" b="1">
                <a:solidFill>
                  <a:srgbClr val="FFFFFF"/>
                </a:solidFill>
                <a:latin typeface="Arial"/>
                <a:cs typeface="Arial"/>
              </a:rPr>
              <a:t>Belgelerini</a:t>
            </a:r>
            <a:r>
              <a:rPr dirty="0" sz="1050" spc="9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050" b="1">
                <a:solidFill>
                  <a:srgbClr val="FFFFFF"/>
                </a:solidFill>
                <a:latin typeface="Arial"/>
                <a:cs typeface="Arial"/>
              </a:rPr>
              <a:t>Takip</a:t>
            </a:r>
            <a:r>
              <a:rPr dirty="0" sz="1050" spc="20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050" spc="-25" b="1">
                <a:solidFill>
                  <a:srgbClr val="FFFFFF"/>
                </a:solidFill>
                <a:latin typeface="Arial"/>
                <a:cs typeface="Arial"/>
              </a:rPr>
              <a:t>ve </a:t>
            </a:r>
            <a:r>
              <a:rPr dirty="0" sz="1050" b="1">
                <a:solidFill>
                  <a:srgbClr val="FFFFFF"/>
                </a:solidFill>
                <a:latin typeface="Arial"/>
                <a:cs typeface="Arial"/>
              </a:rPr>
              <a:t>Revize</a:t>
            </a:r>
            <a:r>
              <a:rPr dirty="0" sz="1050" spc="16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050" spc="-10" b="1">
                <a:solidFill>
                  <a:srgbClr val="FFFFFF"/>
                </a:solidFill>
                <a:latin typeface="Arial"/>
                <a:cs typeface="Arial"/>
              </a:rPr>
              <a:t>Müracaatı</a:t>
            </a:r>
            <a:endParaRPr sz="1050">
              <a:latin typeface="Arial"/>
              <a:cs typeface="Arial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8188452" y="5574652"/>
            <a:ext cx="1911350" cy="850900"/>
          </a:xfrm>
          <a:prstGeom prst="rect">
            <a:avLst/>
          </a:prstGeom>
          <a:solidFill>
            <a:srgbClr val="DAE2F3"/>
          </a:solidFill>
          <a:ln w="9525">
            <a:solidFill>
              <a:srgbClr val="C3A471"/>
            </a:solidFill>
          </a:ln>
        </p:spPr>
        <p:txBody>
          <a:bodyPr wrap="square" lIns="0" tIns="5080" rIns="0" bIns="0" rtlCol="0" vert="horz">
            <a:spAutoFit/>
          </a:bodyPr>
          <a:lstStyle/>
          <a:p>
            <a:pPr marL="261620">
              <a:lnSpc>
                <a:spcPct val="100000"/>
              </a:lnSpc>
              <a:spcBef>
                <a:spcPts val="40"/>
              </a:spcBef>
            </a:pPr>
            <a:r>
              <a:rPr dirty="0" sz="1300" b="1">
                <a:solidFill>
                  <a:srgbClr val="1F3863"/>
                </a:solidFill>
                <a:latin typeface="Arial"/>
                <a:cs typeface="Arial"/>
              </a:rPr>
              <a:t>Denetim</a:t>
            </a:r>
            <a:r>
              <a:rPr dirty="0" sz="1300" spc="-25" b="1">
                <a:solidFill>
                  <a:srgbClr val="1F3863"/>
                </a:solidFill>
                <a:latin typeface="Arial"/>
                <a:cs typeface="Arial"/>
              </a:rPr>
              <a:t> </a:t>
            </a:r>
            <a:r>
              <a:rPr dirty="0" sz="1300" spc="-10" b="1">
                <a:solidFill>
                  <a:srgbClr val="1F3863"/>
                </a:solidFill>
                <a:latin typeface="Arial"/>
                <a:cs typeface="Arial"/>
              </a:rPr>
              <a:t>Birimleri</a:t>
            </a:r>
            <a:endParaRPr sz="1300">
              <a:latin typeface="Arial"/>
              <a:cs typeface="Arial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8270747" y="5903925"/>
            <a:ext cx="1774189" cy="457834"/>
          </a:xfrm>
          <a:prstGeom prst="rect">
            <a:avLst/>
          </a:prstGeom>
          <a:solidFill>
            <a:srgbClr val="1F3863"/>
          </a:solidFill>
          <a:ln w="9525">
            <a:solidFill>
              <a:srgbClr val="C3A471"/>
            </a:solidFill>
          </a:ln>
        </p:spPr>
        <p:txBody>
          <a:bodyPr wrap="square" lIns="0" tIns="60960" rIns="0" bIns="0" rtlCol="0" vert="horz">
            <a:spAutoFit/>
          </a:bodyPr>
          <a:lstStyle/>
          <a:p>
            <a:pPr marL="437515" marR="38735" indent="-366395">
              <a:lnSpc>
                <a:spcPct val="103000"/>
              </a:lnSpc>
              <a:spcBef>
                <a:spcPts val="480"/>
              </a:spcBef>
            </a:pPr>
            <a:r>
              <a:rPr dirty="0" sz="1050" b="1">
                <a:solidFill>
                  <a:srgbClr val="FFFFFF"/>
                </a:solidFill>
                <a:latin typeface="Arial"/>
                <a:cs typeface="Arial"/>
              </a:rPr>
              <a:t>Tüm</a:t>
            </a:r>
            <a:r>
              <a:rPr dirty="0" sz="1050" spc="8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050" b="1">
                <a:solidFill>
                  <a:srgbClr val="FFFFFF"/>
                </a:solidFill>
                <a:latin typeface="Arial"/>
                <a:cs typeface="Arial"/>
              </a:rPr>
              <a:t>Belgeleri</a:t>
            </a:r>
            <a:r>
              <a:rPr dirty="0" sz="1050" spc="11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050" b="1">
                <a:solidFill>
                  <a:srgbClr val="FFFFFF"/>
                </a:solidFill>
                <a:latin typeface="Arial"/>
                <a:cs typeface="Arial"/>
              </a:rPr>
              <a:t>ve</a:t>
            </a:r>
            <a:r>
              <a:rPr dirty="0" sz="1050" spc="9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050" spc="-10" b="1">
                <a:solidFill>
                  <a:srgbClr val="FFFFFF"/>
                </a:solidFill>
                <a:latin typeface="Arial"/>
                <a:cs typeface="Arial"/>
              </a:rPr>
              <a:t>Bilgileri </a:t>
            </a:r>
            <a:r>
              <a:rPr dirty="0" sz="1050" b="1">
                <a:solidFill>
                  <a:srgbClr val="FFFFFF"/>
                </a:solidFill>
                <a:latin typeface="Arial"/>
                <a:cs typeface="Arial"/>
              </a:rPr>
              <a:t>Görme</a:t>
            </a:r>
            <a:r>
              <a:rPr dirty="0" sz="1050" spc="10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050" spc="-10" b="1">
                <a:solidFill>
                  <a:srgbClr val="FFFFFF"/>
                </a:solidFill>
                <a:latin typeface="Arial"/>
                <a:cs typeface="Arial"/>
              </a:rPr>
              <a:t>Yetkisi</a:t>
            </a:r>
            <a:endParaRPr sz="1050">
              <a:latin typeface="Arial"/>
              <a:cs typeface="Arial"/>
            </a:endParaRPr>
          </a:p>
        </p:txBody>
      </p:sp>
      <p:grpSp>
        <p:nvGrpSpPr>
          <p:cNvPr id="24" name="object 24"/>
          <p:cNvGrpSpPr/>
          <p:nvPr/>
        </p:nvGrpSpPr>
        <p:grpSpPr>
          <a:xfrm>
            <a:off x="4626102" y="1984120"/>
            <a:ext cx="3096260" cy="3265170"/>
            <a:chOff x="4626102" y="1984120"/>
            <a:chExt cx="3096260" cy="3265170"/>
          </a:xfrm>
        </p:grpSpPr>
        <p:sp>
          <p:nvSpPr>
            <p:cNvPr id="25" name="object 25"/>
            <p:cNvSpPr/>
            <p:nvPr/>
          </p:nvSpPr>
          <p:spPr>
            <a:xfrm>
              <a:off x="4626102" y="1984120"/>
              <a:ext cx="1499235" cy="3265170"/>
            </a:xfrm>
            <a:custGeom>
              <a:avLst/>
              <a:gdLst/>
              <a:ahLst/>
              <a:cxnLst/>
              <a:rect l="l" t="t" r="r" b="b"/>
              <a:pathLst>
                <a:path w="1499235" h="3265170">
                  <a:moveTo>
                    <a:pt x="1300861" y="567563"/>
                  </a:moveTo>
                  <a:lnTo>
                    <a:pt x="1272286" y="567563"/>
                  </a:lnTo>
                  <a:lnTo>
                    <a:pt x="1272286" y="6477"/>
                  </a:lnTo>
                  <a:lnTo>
                    <a:pt x="1265936" y="0"/>
                  </a:lnTo>
                  <a:lnTo>
                    <a:pt x="1250188" y="0"/>
                  </a:lnTo>
                  <a:lnTo>
                    <a:pt x="1243838" y="6477"/>
                  </a:lnTo>
                  <a:lnTo>
                    <a:pt x="1243838" y="567563"/>
                  </a:lnTo>
                  <a:lnTo>
                    <a:pt x="1215263" y="567563"/>
                  </a:lnTo>
                  <a:lnTo>
                    <a:pt x="1258062" y="653288"/>
                  </a:lnTo>
                  <a:lnTo>
                    <a:pt x="1286586" y="596138"/>
                  </a:lnTo>
                  <a:lnTo>
                    <a:pt x="1300861" y="567563"/>
                  </a:lnTo>
                  <a:close/>
                </a:path>
                <a:path w="1499235" h="3265170">
                  <a:moveTo>
                    <a:pt x="1498981" y="3150489"/>
                  </a:moveTo>
                  <a:lnTo>
                    <a:pt x="1460881" y="3150489"/>
                  </a:lnTo>
                  <a:lnTo>
                    <a:pt x="1460881" y="2923159"/>
                  </a:lnTo>
                  <a:lnTo>
                    <a:pt x="1460881" y="2885059"/>
                  </a:lnTo>
                  <a:lnTo>
                    <a:pt x="38100" y="2885059"/>
                  </a:lnTo>
                  <a:lnTo>
                    <a:pt x="38100" y="2543302"/>
                  </a:lnTo>
                  <a:lnTo>
                    <a:pt x="0" y="2543302"/>
                  </a:lnTo>
                  <a:lnTo>
                    <a:pt x="0" y="2923159"/>
                  </a:lnTo>
                  <a:lnTo>
                    <a:pt x="1422781" y="2923159"/>
                  </a:lnTo>
                  <a:lnTo>
                    <a:pt x="1422781" y="3150489"/>
                  </a:lnTo>
                  <a:lnTo>
                    <a:pt x="1384808" y="3150489"/>
                  </a:lnTo>
                  <a:lnTo>
                    <a:pt x="1441831" y="3264789"/>
                  </a:lnTo>
                  <a:lnTo>
                    <a:pt x="1489456" y="3169539"/>
                  </a:lnTo>
                  <a:lnTo>
                    <a:pt x="1498981" y="3150489"/>
                  </a:lnTo>
                  <a:close/>
                </a:path>
              </a:pathLst>
            </a:custGeom>
            <a:solidFill>
              <a:srgbClr val="006FC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6" name="object 26"/>
            <p:cNvSpPr/>
            <p:nvPr/>
          </p:nvSpPr>
          <p:spPr>
            <a:xfrm>
              <a:off x="7278116" y="3858005"/>
              <a:ext cx="444500" cy="85725"/>
            </a:xfrm>
            <a:custGeom>
              <a:avLst/>
              <a:gdLst/>
              <a:ahLst/>
              <a:cxnLst/>
              <a:rect l="l" t="t" r="r" b="b"/>
              <a:pathLst>
                <a:path w="444500" h="85725">
                  <a:moveTo>
                    <a:pt x="358266" y="0"/>
                  </a:moveTo>
                  <a:lnTo>
                    <a:pt x="358266" y="85725"/>
                  </a:lnTo>
                  <a:lnTo>
                    <a:pt x="415501" y="57150"/>
                  </a:lnTo>
                  <a:lnTo>
                    <a:pt x="380491" y="57150"/>
                  </a:lnTo>
                  <a:lnTo>
                    <a:pt x="386841" y="50800"/>
                  </a:lnTo>
                  <a:lnTo>
                    <a:pt x="386841" y="35052"/>
                  </a:lnTo>
                  <a:lnTo>
                    <a:pt x="380491" y="28575"/>
                  </a:lnTo>
                  <a:lnTo>
                    <a:pt x="415332" y="28575"/>
                  </a:lnTo>
                  <a:lnTo>
                    <a:pt x="358266" y="0"/>
                  </a:lnTo>
                  <a:close/>
                </a:path>
                <a:path w="444500" h="85725">
                  <a:moveTo>
                    <a:pt x="358266" y="28575"/>
                  </a:moveTo>
                  <a:lnTo>
                    <a:pt x="6350" y="28575"/>
                  </a:lnTo>
                  <a:lnTo>
                    <a:pt x="0" y="35052"/>
                  </a:lnTo>
                  <a:lnTo>
                    <a:pt x="0" y="50800"/>
                  </a:lnTo>
                  <a:lnTo>
                    <a:pt x="6350" y="57150"/>
                  </a:lnTo>
                  <a:lnTo>
                    <a:pt x="358266" y="57150"/>
                  </a:lnTo>
                  <a:lnTo>
                    <a:pt x="358266" y="28575"/>
                  </a:lnTo>
                  <a:close/>
                </a:path>
                <a:path w="444500" h="85725">
                  <a:moveTo>
                    <a:pt x="415332" y="28575"/>
                  </a:moveTo>
                  <a:lnTo>
                    <a:pt x="380491" y="28575"/>
                  </a:lnTo>
                  <a:lnTo>
                    <a:pt x="386841" y="35052"/>
                  </a:lnTo>
                  <a:lnTo>
                    <a:pt x="386841" y="50800"/>
                  </a:lnTo>
                  <a:lnTo>
                    <a:pt x="380491" y="57150"/>
                  </a:lnTo>
                  <a:lnTo>
                    <a:pt x="415501" y="57150"/>
                  </a:lnTo>
                  <a:lnTo>
                    <a:pt x="443991" y="42926"/>
                  </a:lnTo>
                  <a:lnTo>
                    <a:pt x="415332" y="28575"/>
                  </a:lnTo>
                  <a:close/>
                </a:path>
              </a:pathLst>
            </a:custGeom>
            <a:solidFill>
              <a:srgbClr val="006FC0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27" name="object 27"/>
          <p:cNvSpPr txBox="1"/>
          <p:nvPr/>
        </p:nvSpPr>
        <p:spPr>
          <a:xfrm>
            <a:off x="2203704" y="1664639"/>
            <a:ext cx="1600200" cy="292735"/>
          </a:xfrm>
          <a:prstGeom prst="rect">
            <a:avLst/>
          </a:prstGeom>
          <a:solidFill>
            <a:srgbClr val="1F3863"/>
          </a:solidFill>
          <a:ln w="19050">
            <a:solidFill>
              <a:srgbClr val="E7E6E6"/>
            </a:solidFill>
          </a:ln>
        </p:spPr>
        <p:txBody>
          <a:bodyPr wrap="square" lIns="0" tIns="25400" rIns="0" bIns="0" rtlCol="0" vert="horz">
            <a:spAutoFit/>
          </a:bodyPr>
          <a:lstStyle/>
          <a:p>
            <a:pPr marL="407034">
              <a:lnSpc>
                <a:spcPct val="100000"/>
              </a:lnSpc>
              <a:spcBef>
                <a:spcPts val="200"/>
              </a:spcBef>
            </a:pPr>
            <a:r>
              <a:rPr dirty="0" sz="1500" spc="-10" b="1">
                <a:solidFill>
                  <a:srgbClr val="FFFFFF"/>
                </a:solidFill>
                <a:latin typeface="Arial"/>
                <a:cs typeface="Arial"/>
              </a:rPr>
              <a:t>Başvuru</a:t>
            </a:r>
            <a:endParaRPr sz="1500">
              <a:latin typeface="Arial"/>
              <a:cs typeface="Arial"/>
            </a:endParaRPr>
          </a:p>
        </p:txBody>
      </p:sp>
      <p:sp>
        <p:nvSpPr>
          <p:cNvPr id="28" name="object 28"/>
          <p:cNvSpPr/>
          <p:nvPr/>
        </p:nvSpPr>
        <p:spPr>
          <a:xfrm>
            <a:off x="3821557" y="1791842"/>
            <a:ext cx="920115" cy="85725"/>
          </a:xfrm>
          <a:custGeom>
            <a:avLst/>
            <a:gdLst/>
            <a:ahLst/>
            <a:cxnLst/>
            <a:rect l="l" t="t" r="r" b="b"/>
            <a:pathLst>
              <a:path w="920114" h="85725">
                <a:moveTo>
                  <a:pt x="891772" y="28448"/>
                </a:moveTo>
                <a:lnTo>
                  <a:pt x="856109" y="28448"/>
                </a:lnTo>
                <a:lnTo>
                  <a:pt x="862456" y="34671"/>
                </a:lnTo>
                <a:lnTo>
                  <a:pt x="862583" y="50419"/>
                </a:lnTo>
                <a:lnTo>
                  <a:pt x="856109" y="57023"/>
                </a:lnTo>
                <a:lnTo>
                  <a:pt x="848359" y="57023"/>
                </a:lnTo>
                <a:lnTo>
                  <a:pt x="834093" y="57166"/>
                </a:lnTo>
                <a:lnTo>
                  <a:pt x="834389" y="85725"/>
                </a:lnTo>
                <a:lnTo>
                  <a:pt x="919606" y="42037"/>
                </a:lnTo>
                <a:lnTo>
                  <a:pt x="891772" y="28448"/>
                </a:lnTo>
                <a:close/>
              </a:path>
              <a:path w="920114" h="85725">
                <a:moveTo>
                  <a:pt x="833797" y="28591"/>
                </a:moveTo>
                <a:lnTo>
                  <a:pt x="1589" y="36957"/>
                </a:lnTo>
                <a:lnTo>
                  <a:pt x="6350" y="36957"/>
                </a:lnTo>
                <a:lnTo>
                  <a:pt x="0" y="43434"/>
                </a:lnTo>
                <a:lnTo>
                  <a:pt x="126" y="59182"/>
                </a:lnTo>
                <a:lnTo>
                  <a:pt x="6603" y="65532"/>
                </a:lnTo>
                <a:lnTo>
                  <a:pt x="1843" y="65532"/>
                </a:lnTo>
                <a:lnTo>
                  <a:pt x="834093" y="57166"/>
                </a:lnTo>
                <a:lnTo>
                  <a:pt x="834023" y="50419"/>
                </a:lnTo>
                <a:lnTo>
                  <a:pt x="833936" y="42037"/>
                </a:lnTo>
                <a:lnTo>
                  <a:pt x="833860" y="34671"/>
                </a:lnTo>
                <a:lnTo>
                  <a:pt x="833797" y="28591"/>
                </a:lnTo>
                <a:close/>
              </a:path>
              <a:path w="920114" h="85725">
                <a:moveTo>
                  <a:pt x="856109" y="28448"/>
                </a:moveTo>
                <a:lnTo>
                  <a:pt x="848105" y="28448"/>
                </a:lnTo>
                <a:lnTo>
                  <a:pt x="833797" y="28591"/>
                </a:lnTo>
                <a:lnTo>
                  <a:pt x="833860" y="34671"/>
                </a:lnTo>
                <a:lnTo>
                  <a:pt x="833936" y="42037"/>
                </a:lnTo>
                <a:lnTo>
                  <a:pt x="834023" y="50419"/>
                </a:lnTo>
                <a:lnTo>
                  <a:pt x="834093" y="57166"/>
                </a:lnTo>
                <a:lnTo>
                  <a:pt x="848359" y="57023"/>
                </a:lnTo>
                <a:lnTo>
                  <a:pt x="856109" y="57023"/>
                </a:lnTo>
                <a:lnTo>
                  <a:pt x="862583" y="50419"/>
                </a:lnTo>
                <a:lnTo>
                  <a:pt x="862456" y="34671"/>
                </a:lnTo>
                <a:lnTo>
                  <a:pt x="856109" y="28448"/>
                </a:lnTo>
                <a:close/>
              </a:path>
              <a:path w="920114" h="85725">
                <a:moveTo>
                  <a:pt x="833501" y="0"/>
                </a:moveTo>
                <a:lnTo>
                  <a:pt x="833796" y="28448"/>
                </a:lnTo>
                <a:lnTo>
                  <a:pt x="833797" y="28591"/>
                </a:lnTo>
                <a:lnTo>
                  <a:pt x="848105" y="28448"/>
                </a:lnTo>
                <a:lnTo>
                  <a:pt x="891772" y="28448"/>
                </a:lnTo>
                <a:lnTo>
                  <a:pt x="833501" y="0"/>
                </a:lnTo>
                <a:close/>
              </a:path>
            </a:pathLst>
          </a:custGeom>
          <a:solidFill>
            <a:srgbClr val="006FC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9" name="object 29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38100">
              <a:lnSpc>
                <a:spcPts val="980"/>
              </a:lnSpc>
            </a:pPr>
            <a:r>
              <a:rPr dirty="0" spc="-25"/>
              <a:t>47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67563" rIns="0" bIns="0" rtlCol="0" vert="horz">
            <a:spAutoFit/>
          </a:bodyPr>
          <a:lstStyle/>
          <a:p>
            <a:pPr marL="838200" marR="5080" indent="283210">
              <a:lnSpc>
                <a:spcPct val="110000"/>
              </a:lnSpc>
              <a:spcBef>
                <a:spcPts val="90"/>
              </a:spcBef>
            </a:pPr>
            <a:r>
              <a:rPr dirty="0" spc="-180"/>
              <a:t>DAHİLDE</a:t>
            </a:r>
            <a:r>
              <a:rPr dirty="0" spc="114"/>
              <a:t> </a:t>
            </a:r>
            <a:r>
              <a:rPr dirty="0" spc="-245"/>
              <a:t>İŞLEME</a:t>
            </a:r>
            <a:r>
              <a:rPr dirty="0" spc="15"/>
              <a:t> </a:t>
            </a:r>
            <a:r>
              <a:rPr dirty="0" spc="-325"/>
              <a:t>İZİN</a:t>
            </a:r>
            <a:r>
              <a:rPr dirty="0" spc="70"/>
              <a:t> </a:t>
            </a:r>
            <a:r>
              <a:rPr dirty="0" spc="-220"/>
              <a:t>BELGESİ</a:t>
            </a:r>
            <a:r>
              <a:rPr dirty="0" spc="5"/>
              <a:t> </a:t>
            </a:r>
            <a:r>
              <a:rPr dirty="0" spc="-290"/>
              <a:t>(DİİB) </a:t>
            </a:r>
            <a:r>
              <a:rPr dirty="0" spc="-120"/>
              <a:t>İHRACAT</a:t>
            </a:r>
            <a:r>
              <a:rPr dirty="0" spc="-35"/>
              <a:t> </a:t>
            </a:r>
            <a:r>
              <a:rPr dirty="0" spc="-125"/>
              <a:t>TAAHHÜDÜNÜN</a:t>
            </a:r>
            <a:r>
              <a:rPr dirty="0" spc="45"/>
              <a:t> </a:t>
            </a:r>
            <a:r>
              <a:rPr dirty="0" spc="-170"/>
              <a:t>KAPATILMASI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1790445" y="2239010"/>
            <a:ext cx="1466850" cy="882015"/>
            <a:chOff x="1790445" y="2239010"/>
            <a:chExt cx="1466850" cy="882015"/>
          </a:xfrm>
        </p:grpSpPr>
        <p:sp>
          <p:nvSpPr>
            <p:cNvPr id="4" name="object 4"/>
            <p:cNvSpPr/>
            <p:nvPr/>
          </p:nvSpPr>
          <p:spPr>
            <a:xfrm>
              <a:off x="1796795" y="2245360"/>
              <a:ext cx="1454150" cy="869315"/>
            </a:xfrm>
            <a:custGeom>
              <a:avLst/>
              <a:gdLst/>
              <a:ahLst/>
              <a:cxnLst/>
              <a:rect l="l" t="t" r="r" b="b"/>
              <a:pathLst>
                <a:path w="1454150" h="869314">
                  <a:moveTo>
                    <a:pt x="1309116" y="0"/>
                  </a:moveTo>
                  <a:lnTo>
                    <a:pt x="144780" y="0"/>
                  </a:lnTo>
                  <a:lnTo>
                    <a:pt x="98999" y="7389"/>
                  </a:lnTo>
                  <a:lnTo>
                    <a:pt x="59253" y="27964"/>
                  </a:lnTo>
                  <a:lnTo>
                    <a:pt x="27919" y="59335"/>
                  </a:lnTo>
                  <a:lnTo>
                    <a:pt x="7376" y="99112"/>
                  </a:lnTo>
                  <a:lnTo>
                    <a:pt x="0" y="144906"/>
                  </a:lnTo>
                  <a:lnTo>
                    <a:pt x="0" y="724153"/>
                  </a:lnTo>
                  <a:lnTo>
                    <a:pt x="7376" y="769934"/>
                  </a:lnTo>
                  <a:lnTo>
                    <a:pt x="27919" y="809680"/>
                  </a:lnTo>
                  <a:lnTo>
                    <a:pt x="59253" y="841014"/>
                  </a:lnTo>
                  <a:lnTo>
                    <a:pt x="98999" y="861557"/>
                  </a:lnTo>
                  <a:lnTo>
                    <a:pt x="144780" y="868934"/>
                  </a:lnTo>
                  <a:lnTo>
                    <a:pt x="1309116" y="868934"/>
                  </a:lnTo>
                  <a:lnTo>
                    <a:pt x="1354896" y="861557"/>
                  </a:lnTo>
                  <a:lnTo>
                    <a:pt x="1394642" y="841014"/>
                  </a:lnTo>
                  <a:lnTo>
                    <a:pt x="1425976" y="809680"/>
                  </a:lnTo>
                  <a:lnTo>
                    <a:pt x="1446519" y="769934"/>
                  </a:lnTo>
                  <a:lnTo>
                    <a:pt x="1453896" y="724153"/>
                  </a:lnTo>
                  <a:lnTo>
                    <a:pt x="1453896" y="144906"/>
                  </a:lnTo>
                  <a:lnTo>
                    <a:pt x="1446519" y="99112"/>
                  </a:lnTo>
                  <a:lnTo>
                    <a:pt x="1425976" y="59335"/>
                  </a:lnTo>
                  <a:lnTo>
                    <a:pt x="1394642" y="27964"/>
                  </a:lnTo>
                  <a:lnTo>
                    <a:pt x="1354896" y="7389"/>
                  </a:lnTo>
                  <a:lnTo>
                    <a:pt x="1309116" y="0"/>
                  </a:lnTo>
                  <a:close/>
                </a:path>
              </a:pathLst>
            </a:custGeom>
            <a:solidFill>
              <a:srgbClr val="1E2F5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/>
            <p:cNvSpPr/>
            <p:nvPr/>
          </p:nvSpPr>
          <p:spPr>
            <a:xfrm>
              <a:off x="1796795" y="2245360"/>
              <a:ext cx="1454150" cy="869315"/>
            </a:xfrm>
            <a:custGeom>
              <a:avLst/>
              <a:gdLst/>
              <a:ahLst/>
              <a:cxnLst/>
              <a:rect l="l" t="t" r="r" b="b"/>
              <a:pathLst>
                <a:path w="1454150" h="869314">
                  <a:moveTo>
                    <a:pt x="0" y="144906"/>
                  </a:moveTo>
                  <a:lnTo>
                    <a:pt x="7376" y="99112"/>
                  </a:lnTo>
                  <a:lnTo>
                    <a:pt x="27919" y="59335"/>
                  </a:lnTo>
                  <a:lnTo>
                    <a:pt x="59253" y="27964"/>
                  </a:lnTo>
                  <a:lnTo>
                    <a:pt x="98999" y="7389"/>
                  </a:lnTo>
                  <a:lnTo>
                    <a:pt x="144780" y="0"/>
                  </a:lnTo>
                  <a:lnTo>
                    <a:pt x="1309116" y="0"/>
                  </a:lnTo>
                  <a:lnTo>
                    <a:pt x="1354896" y="7389"/>
                  </a:lnTo>
                  <a:lnTo>
                    <a:pt x="1394642" y="27964"/>
                  </a:lnTo>
                  <a:lnTo>
                    <a:pt x="1425976" y="59335"/>
                  </a:lnTo>
                  <a:lnTo>
                    <a:pt x="1446519" y="99112"/>
                  </a:lnTo>
                  <a:lnTo>
                    <a:pt x="1453896" y="144906"/>
                  </a:lnTo>
                  <a:lnTo>
                    <a:pt x="1453896" y="724153"/>
                  </a:lnTo>
                  <a:lnTo>
                    <a:pt x="1446519" y="769934"/>
                  </a:lnTo>
                  <a:lnTo>
                    <a:pt x="1425976" y="809680"/>
                  </a:lnTo>
                  <a:lnTo>
                    <a:pt x="1394642" y="841014"/>
                  </a:lnTo>
                  <a:lnTo>
                    <a:pt x="1354896" y="861557"/>
                  </a:lnTo>
                  <a:lnTo>
                    <a:pt x="1309116" y="868934"/>
                  </a:lnTo>
                  <a:lnTo>
                    <a:pt x="144780" y="868934"/>
                  </a:lnTo>
                  <a:lnTo>
                    <a:pt x="98999" y="861557"/>
                  </a:lnTo>
                  <a:lnTo>
                    <a:pt x="59253" y="841014"/>
                  </a:lnTo>
                  <a:lnTo>
                    <a:pt x="27919" y="809680"/>
                  </a:lnTo>
                  <a:lnTo>
                    <a:pt x="7376" y="769934"/>
                  </a:lnTo>
                  <a:lnTo>
                    <a:pt x="0" y="724153"/>
                  </a:lnTo>
                  <a:lnTo>
                    <a:pt x="0" y="144906"/>
                  </a:lnTo>
                  <a:close/>
                </a:path>
              </a:pathLst>
            </a:custGeom>
            <a:ln w="12700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6" name="object 6"/>
          <p:cNvSpPr txBox="1"/>
          <p:nvPr/>
        </p:nvSpPr>
        <p:spPr>
          <a:xfrm>
            <a:off x="1950085" y="2257488"/>
            <a:ext cx="1146810" cy="831850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algn="ctr" marL="12700" marR="5080" indent="-17145">
              <a:lnSpc>
                <a:spcPct val="100200"/>
              </a:lnSpc>
              <a:spcBef>
                <a:spcPts val="130"/>
              </a:spcBef>
            </a:pPr>
            <a:r>
              <a:rPr dirty="0" sz="1050" b="1">
                <a:solidFill>
                  <a:srgbClr val="FFD966"/>
                </a:solidFill>
                <a:latin typeface="Calibri"/>
                <a:cs typeface="Calibri"/>
              </a:rPr>
              <a:t>Belge</a:t>
            </a:r>
            <a:r>
              <a:rPr dirty="0" sz="1050" spc="-5" b="1">
                <a:solidFill>
                  <a:srgbClr val="FFD966"/>
                </a:solidFill>
                <a:latin typeface="Calibri"/>
                <a:cs typeface="Calibri"/>
              </a:rPr>
              <a:t> </a:t>
            </a:r>
            <a:r>
              <a:rPr dirty="0" sz="1050" spc="-10" b="1">
                <a:solidFill>
                  <a:srgbClr val="FFD966"/>
                </a:solidFill>
                <a:latin typeface="Calibri"/>
                <a:cs typeface="Calibri"/>
              </a:rPr>
              <a:t>Süresi </a:t>
            </a:r>
            <a:r>
              <a:rPr dirty="0" sz="1050" b="1">
                <a:solidFill>
                  <a:srgbClr val="FFD966"/>
                </a:solidFill>
                <a:latin typeface="Calibri"/>
                <a:cs typeface="Calibri"/>
              </a:rPr>
              <a:t>Sonundan</a:t>
            </a:r>
            <a:r>
              <a:rPr dirty="0" sz="1050" spc="-35" b="1">
                <a:solidFill>
                  <a:srgbClr val="FFD966"/>
                </a:solidFill>
                <a:latin typeface="Calibri"/>
                <a:cs typeface="Calibri"/>
              </a:rPr>
              <a:t> </a:t>
            </a:r>
            <a:r>
              <a:rPr dirty="0" sz="1050" b="1">
                <a:solidFill>
                  <a:srgbClr val="FFD966"/>
                </a:solidFill>
                <a:latin typeface="Calibri"/>
                <a:cs typeface="Calibri"/>
              </a:rPr>
              <a:t>İtibaren</a:t>
            </a:r>
            <a:r>
              <a:rPr dirty="0" sz="1050" spc="-35" b="1">
                <a:solidFill>
                  <a:srgbClr val="FFD966"/>
                </a:solidFill>
                <a:latin typeface="Calibri"/>
                <a:cs typeface="Calibri"/>
              </a:rPr>
              <a:t> </a:t>
            </a:r>
            <a:r>
              <a:rPr dirty="0" sz="1050" spc="-50" b="1">
                <a:solidFill>
                  <a:srgbClr val="FFD966"/>
                </a:solidFill>
                <a:latin typeface="Calibri"/>
                <a:cs typeface="Calibri"/>
              </a:rPr>
              <a:t>3</a:t>
            </a:r>
            <a:r>
              <a:rPr dirty="0" sz="1050" b="1">
                <a:solidFill>
                  <a:srgbClr val="FFD966"/>
                </a:solidFill>
                <a:latin typeface="Calibri"/>
                <a:cs typeface="Calibri"/>
              </a:rPr>
              <a:t> Ay</a:t>
            </a:r>
            <a:r>
              <a:rPr dirty="0" sz="1050" spc="35" b="1">
                <a:solidFill>
                  <a:srgbClr val="FFD966"/>
                </a:solidFill>
                <a:latin typeface="Calibri"/>
                <a:cs typeface="Calibri"/>
              </a:rPr>
              <a:t> </a:t>
            </a:r>
            <a:r>
              <a:rPr dirty="0" sz="1050" b="1">
                <a:solidFill>
                  <a:srgbClr val="FFD966"/>
                </a:solidFill>
                <a:latin typeface="Calibri"/>
                <a:cs typeface="Calibri"/>
              </a:rPr>
              <a:t>İçerisinde</a:t>
            </a:r>
            <a:r>
              <a:rPr dirty="0" sz="1050" spc="-10" b="1">
                <a:solidFill>
                  <a:srgbClr val="FFD966"/>
                </a:solidFill>
                <a:latin typeface="Calibri"/>
                <a:cs typeface="Calibri"/>
              </a:rPr>
              <a:t> </a:t>
            </a:r>
            <a:r>
              <a:rPr dirty="0" sz="1050" spc="-20" b="1">
                <a:solidFill>
                  <a:srgbClr val="FFD966"/>
                </a:solidFill>
                <a:latin typeface="Calibri"/>
                <a:cs typeface="Calibri"/>
              </a:rPr>
              <a:t>Bölge </a:t>
            </a:r>
            <a:r>
              <a:rPr dirty="0" sz="1050" spc="-10" b="1">
                <a:solidFill>
                  <a:srgbClr val="FFD966"/>
                </a:solidFill>
                <a:latin typeface="Calibri"/>
                <a:cs typeface="Calibri"/>
              </a:rPr>
              <a:t>Müdürlüğüne Başvuru</a:t>
            </a:r>
            <a:endParaRPr sz="1050">
              <a:latin typeface="Calibri"/>
              <a:cs typeface="Calibri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1790445" y="3775583"/>
            <a:ext cx="1466850" cy="2116455"/>
            <a:chOff x="1790445" y="3775583"/>
            <a:chExt cx="1466850" cy="2116455"/>
          </a:xfrm>
        </p:grpSpPr>
        <p:pic>
          <p:nvPicPr>
            <p:cNvPr id="8" name="object 8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796795" y="3781933"/>
              <a:ext cx="1453896" cy="2103704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1796795" y="3781933"/>
              <a:ext cx="1454150" cy="2103755"/>
            </a:xfrm>
            <a:custGeom>
              <a:avLst/>
              <a:gdLst/>
              <a:ahLst/>
              <a:cxnLst/>
              <a:rect l="l" t="t" r="r" b="b"/>
              <a:pathLst>
                <a:path w="1454150" h="2103754">
                  <a:moveTo>
                    <a:pt x="0" y="242443"/>
                  </a:moveTo>
                  <a:lnTo>
                    <a:pt x="4921" y="193593"/>
                  </a:lnTo>
                  <a:lnTo>
                    <a:pt x="19038" y="148089"/>
                  </a:lnTo>
                  <a:lnTo>
                    <a:pt x="41375" y="106908"/>
                  </a:lnTo>
                  <a:lnTo>
                    <a:pt x="70961" y="71024"/>
                  </a:lnTo>
                  <a:lnTo>
                    <a:pt x="106821" y="41415"/>
                  </a:lnTo>
                  <a:lnTo>
                    <a:pt x="147982" y="19057"/>
                  </a:lnTo>
                  <a:lnTo>
                    <a:pt x="193472" y="4927"/>
                  </a:lnTo>
                  <a:lnTo>
                    <a:pt x="242316" y="0"/>
                  </a:lnTo>
                  <a:lnTo>
                    <a:pt x="1211580" y="0"/>
                  </a:lnTo>
                  <a:lnTo>
                    <a:pt x="1260423" y="4927"/>
                  </a:lnTo>
                  <a:lnTo>
                    <a:pt x="1305913" y="19057"/>
                  </a:lnTo>
                  <a:lnTo>
                    <a:pt x="1347074" y="41415"/>
                  </a:lnTo>
                  <a:lnTo>
                    <a:pt x="1382934" y="71024"/>
                  </a:lnTo>
                  <a:lnTo>
                    <a:pt x="1412520" y="106908"/>
                  </a:lnTo>
                  <a:lnTo>
                    <a:pt x="1434857" y="148089"/>
                  </a:lnTo>
                  <a:lnTo>
                    <a:pt x="1448974" y="193593"/>
                  </a:lnTo>
                  <a:lnTo>
                    <a:pt x="1453896" y="242443"/>
                  </a:lnTo>
                  <a:lnTo>
                    <a:pt x="1453896" y="1861324"/>
                  </a:lnTo>
                  <a:lnTo>
                    <a:pt x="1448974" y="1910171"/>
                  </a:lnTo>
                  <a:lnTo>
                    <a:pt x="1434857" y="1955667"/>
                  </a:lnTo>
                  <a:lnTo>
                    <a:pt x="1412520" y="1996839"/>
                  </a:lnTo>
                  <a:lnTo>
                    <a:pt x="1382934" y="2032711"/>
                  </a:lnTo>
                  <a:lnTo>
                    <a:pt x="1347074" y="2062308"/>
                  </a:lnTo>
                  <a:lnTo>
                    <a:pt x="1305913" y="2084656"/>
                  </a:lnTo>
                  <a:lnTo>
                    <a:pt x="1260423" y="2098779"/>
                  </a:lnTo>
                  <a:lnTo>
                    <a:pt x="1211580" y="2103704"/>
                  </a:lnTo>
                  <a:lnTo>
                    <a:pt x="242316" y="2103704"/>
                  </a:lnTo>
                  <a:lnTo>
                    <a:pt x="193472" y="2098779"/>
                  </a:lnTo>
                  <a:lnTo>
                    <a:pt x="147982" y="2084656"/>
                  </a:lnTo>
                  <a:lnTo>
                    <a:pt x="106821" y="2062308"/>
                  </a:lnTo>
                  <a:lnTo>
                    <a:pt x="70961" y="2032711"/>
                  </a:lnTo>
                  <a:lnTo>
                    <a:pt x="41375" y="1996839"/>
                  </a:lnTo>
                  <a:lnTo>
                    <a:pt x="19038" y="1955667"/>
                  </a:lnTo>
                  <a:lnTo>
                    <a:pt x="4921" y="1910171"/>
                  </a:lnTo>
                  <a:lnTo>
                    <a:pt x="0" y="1861324"/>
                  </a:lnTo>
                  <a:lnTo>
                    <a:pt x="0" y="242443"/>
                  </a:lnTo>
                  <a:close/>
                </a:path>
              </a:pathLst>
            </a:custGeom>
            <a:ln w="12700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0" name="object 10"/>
          <p:cNvSpPr txBox="1"/>
          <p:nvPr/>
        </p:nvSpPr>
        <p:spPr>
          <a:xfrm>
            <a:off x="1942210" y="3808285"/>
            <a:ext cx="1162685" cy="2044064"/>
          </a:xfrm>
          <a:prstGeom prst="rect">
            <a:avLst/>
          </a:prstGeom>
        </p:spPr>
        <p:txBody>
          <a:bodyPr wrap="square" lIns="0" tIns="15875" rIns="0" bIns="0" rtlCol="0" vert="horz">
            <a:spAutoFit/>
          </a:bodyPr>
          <a:lstStyle/>
          <a:p>
            <a:pPr algn="ctr" marL="12700" marR="5080" indent="-7620">
              <a:lnSpc>
                <a:spcPct val="100000"/>
              </a:lnSpc>
              <a:spcBef>
                <a:spcPts val="125"/>
              </a:spcBef>
            </a:pPr>
            <a:r>
              <a:rPr dirty="0" sz="1200" spc="-10">
                <a:latin typeface="Calibri"/>
                <a:cs typeface="Calibri"/>
              </a:rPr>
              <a:t>Toplam</a:t>
            </a:r>
            <a:r>
              <a:rPr dirty="0" sz="1200" spc="-25">
                <a:latin typeface="Calibri"/>
                <a:cs typeface="Calibri"/>
              </a:rPr>
              <a:t> 11</a:t>
            </a:r>
            <a:r>
              <a:rPr dirty="0" sz="1200">
                <a:latin typeface="Calibri"/>
                <a:cs typeface="Calibri"/>
              </a:rPr>
              <a:t> Gümrük</a:t>
            </a:r>
            <a:r>
              <a:rPr dirty="0" sz="1200" spc="45">
                <a:latin typeface="Calibri"/>
                <a:cs typeface="Calibri"/>
              </a:rPr>
              <a:t> </a:t>
            </a:r>
            <a:r>
              <a:rPr dirty="0" sz="1200">
                <a:latin typeface="Calibri"/>
                <a:cs typeface="Calibri"/>
              </a:rPr>
              <a:t>ve</a:t>
            </a:r>
            <a:r>
              <a:rPr dirty="0" sz="1200" spc="-25">
                <a:latin typeface="Calibri"/>
                <a:cs typeface="Calibri"/>
              </a:rPr>
              <a:t> Dış </a:t>
            </a:r>
            <a:r>
              <a:rPr dirty="0" sz="1200">
                <a:latin typeface="Calibri"/>
                <a:cs typeface="Calibri"/>
              </a:rPr>
              <a:t>Ticaret</a:t>
            </a:r>
            <a:r>
              <a:rPr dirty="0" sz="1200" spc="-70">
                <a:latin typeface="Calibri"/>
                <a:cs typeface="Calibri"/>
              </a:rPr>
              <a:t> </a:t>
            </a:r>
            <a:r>
              <a:rPr dirty="0" sz="1200" spc="-10">
                <a:latin typeface="Calibri"/>
                <a:cs typeface="Calibri"/>
              </a:rPr>
              <a:t>Bölge </a:t>
            </a:r>
            <a:r>
              <a:rPr dirty="0" sz="1200">
                <a:latin typeface="Calibri"/>
                <a:cs typeface="Calibri"/>
              </a:rPr>
              <a:t>Müdürlüğünde</a:t>
            </a:r>
            <a:r>
              <a:rPr dirty="0" sz="1200" spc="10">
                <a:latin typeface="Calibri"/>
                <a:cs typeface="Calibri"/>
              </a:rPr>
              <a:t> </a:t>
            </a:r>
            <a:r>
              <a:rPr dirty="0" sz="1200" spc="-25">
                <a:latin typeface="Calibri"/>
                <a:cs typeface="Calibri"/>
              </a:rPr>
              <a:t>18 </a:t>
            </a:r>
            <a:r>
              <a:rPr dirty="0" sz="1200">
                <a:latin typeface="Calibri"/>
                <a:cs typeface="Calibri"/>
              </a:rPr>
              <a:t>adet</a:t>
            </a:r>
            <a:r>
              <a:rPr dirty="0" sz="1200" spc="-50">
                <a:latin typeface="Calibri"/>
                <a:cs typeface="Calibri"/>
              </a:rPr>
              <a:t> </a:t>
            </a:r>
            <a:r>
              <a:rPr dirty="0" sz="1200" spc="-20">
                <a:latin typeface="Calibri"/>
                <a:cs typeface="Calibri"/>
              </a:rPr>
              <a:t>DTİM </a:t>
            </a:r>
            <a:r>
              <a:rPr dirty="0" sz="1200" spc="-10">
                <a:latin typeface="Calibri"/>
                <a:cs typeface="Calibri"/>
              </a:rPr>
              <a:t>bulunmakta; bunlardan</a:t>
            </a:r>
            <a:r>
              <a:rPr dirty="0" sz="1200" spc="500">
                <a:latin typeface="Calibri"/>
                <a:cs typeface="Calibri"/>
              </a:rPr>
              <a:t> </a:t>
            </a:r>
            <a:r>
              <a:rPr dirty="0" sz="1200">
                <a:latin typeface="Calibri"/>
                <a:cs typeface="Calibri"/>
              </a:rPr>
              <a:t>13’ünde</a:t>
            </a:r>
            <a:r>
              <a:rPr dirty="0" sz="1200" spc="10">
                <a:latin typeface="Calibri"/>
                <a:cs typeface="Calibri"/>
              </a:rPr>
              <a:t> </a:t>
            </a:r>
            <a:r>
              <a:rPr dirty="0" sz="1200" spc="-20">
                <a:latin typeface="Calibri"/>
                <a:cs typeface="Calibri"/>
              </a:rPr>
              <a:t>DİİB </a:t>
            </a:r>
            <a:r>
              <a:rPr dirty="0" sz="1200">
                <a:latin typeface="Calibri"/>
                <a:cs typeface="Calibri"/>
              </a:rPr>
              <a:t>kapatma</a:t>
            </a:r>
            <a:r>
              <a:rPr dirty="0" sz="1200" spc="5">
                <a:latin typeface="Calibri"/>
                <a:cs typeface="Calibri"/>
              </a:rPr>
              <a:t> </a:t>
            </a:r>
            <a:r>
              <a:rPr dirty="0" sz="1200">
                <a:latin typeface="Calibri"/>
                <a:cs typeface="Calibri"/>
              </a:rPr>
              <a:t>ve</a:t>
            </a:r>
            <a:r>
              <a:rPr dirty="0" sz="1200" spc="-25">
                <a:latin typeface="Calibri"/>
                <a:cs typeface="Calibri"/>
              </a:rPr>
              <a:t> </a:t>
            </a:r>
            <a:r>
              <a:rPr dirty="0" sz="1200" spc="-10">
                <a:latin typeface="Calibri"/>
                <a:cs typeface="Calibri"/>
              </a:rPr>
              <a:t>revize işlemleri yapılmaktadır.</a:t>
            </a:r>
            <a:endParaRPr sz="1200">
              <a:latin typeface="Calibri"/>
              <a:cs typeface="Calibri"/>
            </a:endParaRPr>
          </a:p>
        </p:txBody>
      </p:sp>
      <p:grpSp>
        <p:nvGrpSpPr>
          <p:cNvPr id="11" name="object 11"/>
          <p:cNvGrpSpPr/>
          <p:nvPr/>
        </p:nvGrpSpPr>
        <p:grpSpPr>
          <a:xfrm>
            <a:off x="2357373" y="3181095"/>
            <a:ext cx="332740" cy="534035"/>
            <a:chOff x="2357373" y="3181095"/>
            <a:chExt cx="332740" cy="534035"/>
          </a:xfrm>
        </p:grpSpPr>
        <p:pic>
          <p:nvPicPr>
            <p:cNvPr id="12" name="object 12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363723" y="3187445"/>
              <a:ext cx="320039" cy="521334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2363723" y="3187445"/>
              <a:ext cx="320040" cy="521334"/>
            </a:xfrm>
            <a:custGeom>
              <a:avLst/>
              <a:gdLst/>
              <a:ahLst/>
              <a:cxnLst/>
              <a:rect l="l" t="t" r="r" b="b"/>
              <a:pathLst>
                <a:path w="320039" h="521335">
                  <a:moveTo>
                    <a:pt x="0" y="361314"/>
                  </a:moveTo>
                  <a:lnTo>
                    <a:pt x="80009" y="361314"/>
                  </a:lnTo>
                  <a:lnTo>
                    <a:pt x="80009" y="0"/>
                  </a:lnTo>
                  <a:lnTo>
                    <a:pt x="240030" y="0"/>
                  </a:lnTo>
                  <a:lnTo>
                    <a:pt x="240030" y="361314"/>
                  </a:lnTo>
                  <a:lnTo>
                    <a:pt x="320039" y="361314"/>
                  </a:lnTo>
                  <a:lnTo>
                    <a:pt x="160019" y="521334"/>
                  </a:lnTo>
                  <a:lnTo>
                    <a:pt x="0" y="361314"/>
                  </a:lnTo>
                  <a:close/>
                </a:path>
              </a:pathLst>
            </a:custGeom>
            <a:ln w="12700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14" name="object 14"/>
          <p:cNvGrpSpPr/>
          <p:nvPr/>
        </p:nvGrpSpPr>
        <p:grpSpPr>
          <a:xfrm>
            <a:off x="3893565" y="2211577"/>
            <a:ext cx="1466850" cy="882015"/>
            <a:chOff x="3893565" y="2211577"/>
            <a:chExt cx="1466850" cy="882015"/>
          </a:xfrm>
        </p:grpSpPr>
        <p:sp>
          <p:nvSpPr>
            <p:cNvPr id="15" name="object 15"/>
            <p:cNvSpPr/>
            <p:nvPr/>
          </p:nvSpPr>
          <p:spPr>
            <a:xfrm>
              <a:off x="3899915" y="2217927"/>
              <a:ext cx="1454150" cy="869315"/>
            </a:xfrm>
            <a:custGeom>
              <a:avLst/>
              <a:gdLst/>
              <a:ahLst/>
              <a:cxnLst/>
              <a:rect l="l" t="t" r="r" b="b"/>
              <a:pathLst>
                <a:path w="1454150" h="869314">
                  <a:moveTo>
                    <a:pt x="1309116" y="0"/>
                  </a:moveTo>
                  <a:lnTo>
                    <a:pt x="144780" y="0"/>
                  </a:lnTo>
                  <a:lnTo>
                    <a:pt x="98999" y="7389"/>
                  </a:lnTo>
                  <a:lnTo>
                    <a:pt x="59253" y="27964"/>
                  </a:lnTo>
                  <a:lnTo>
                    <a:pt x="27919" y="59335"/>
                  </a:lnTo>
                  <a:lnTo>
                    <a:pt x="7376" y="99112"/>
                  </a:lnTo>
                  <a:lnTo>
                    <a:pt x="0" y="144907"/>
                  </a:lnTo>
                  <a:lnTo>
                    <a:pt x="0" y="724154"/>
                  </a:lnTo>
                  <a:lnTo>
                    <a:pt x="7376" y="769934"/>
                  </a:lnTo>
                  <a:lnTo>
                    <a:pt x="27919" y="809680"/>
                  </a:lnTo>
                  <a:lnTo>
                    <a:pt x="59253" y="841014"/>
                  </a:lnTo>
                  <a:lnTo>
                    <a:pt x="98999" y="861557"/>
                  </a:lnTo>
                  <a:lnTo>
                    <a:pt x="144780" y="868934"/>
                  </a:lnTo>
                  <a:lnTo>
                    <a:pt x="1309116" y="868934"/>
                  </a:lnTo>
                  <a:lnTo>
                    <a:pt x="1354896" y="861557"/>
                  </a:lnTo>
                  <a:lnTo>
                    <a:pt x="1394642" y="841014"/>
                  </a:lnTo>
                  <a:lnTo>
                    <a:pt x="1425976" y="809680"/>
                  </a:lnTo>
                  <a:lnTo>
                    <a:pt x="1446519" y="769934"/>
                  </a:lnTo>
                  <a:lnTo>
                    <a:pt x="1453896" y="724154"/>
                  </a:lnTo>
                  <a:lnTo>
                    <a:pt x="1453896" y="144907"/>
                  </a:lnTo>
                  <a:lnTo>
                    <a:pt x="1446519" y="99112"/>
                  </a:lnTo>
                  <a:lnTo>
                    <a:pt x="1425976" y="59335"/>
                  </a:lnTo>
                  <a:lnTo>
                    <a:pt x="1394642" y="27964"/>
                  </a:lnTo>
                  <a:lnTo>
                    <a:pt x="1354896" y="7389"/>
                  </a:lnTo>
                  <a:lnTo>
                    <a:pt x="1309116" y="0"/>
                  </a:lnTo>
                  <a:close/>
                </a:path>
              </a:pathLst>
            </a:custGeom>
            <a:solidFill>
              <a:srgbClr val="1E2F5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6" name="object 16"/>
            <p:cNvSpPr/>
            <p:nvPr/>
          </p:nvSpPr>
          <p:spPr>
            <a:xfrm>
              <a:off x="3899915" y="2217927"/>
              <a:ext cx="1454150" cy="869315"/>
            </a:xfrm>
            <a:custGeom>
              <a:avLst/>
              <a:gdLst/>
              <a:ahLst/>
              <a:cxnLst/>
              <a:rect l="l" t="t" r="r" b="b"/>
              <a:pathLst>
                <a:path w="1454150" h="869314">
                  <a:moveTo>
                    <a:pt x="0" y="144907"/>
                  </a:moveTo>
                  <a:lnTo>
                    <a:pt x="7376" y="99112"/>
                  </a:lnTo>
                  <a:lnTo>
                    <a:pt x="27919" y="59335"/>
                  </a:lnTo>
                  <a:lnTo>
                    <a:pt x="59253" y="27964"/>
                  </a:lnTo>
                  <a:lnTo>
                    <a:pt x="98999" y="7389"/>
                  </a:lnTo>
                  <a:lnTo>
                    <a:pt x="144780" y="0"/>
                  </a:lnTo>
                  <a:lnTo>
                    <a:pt x="1309116" y="0"/>
                  </a:lnTo>
                  <a:lnTo>
                    <a:pt x="1354896" y="7389"/>
                  </a:lnTo>
                  <a:lnTo>
                    <a:pt x="1394642" y="27964"/>
                  </a:lnTo>
                  <a:lnTo>
                    <a:pt x="1425976" y="59335"/>
                  </a:lnTo>
                  <a:lnTo>
                    <a:pt x="1446519" y="99112"/>
                  </a:lnTo>
                  <a:lnTo>
                    <a:pt x="1453896" y="144907"/>
                  </a:lnTo>
                  <a:lnTo>
                    <a:pt x="1453896" y="724154"/>
                  </a:lnTo>
                  <a:lnTo>
                    <a:pt x="1446519" y="769934"/>
                  </a:lnTo>
                  <a:lnTo>
                    <a:pt x="1425976" y="809680"/>
                  </a:lnTo>
                  <a:lnTo>
                    <a:pt x="1394642" y="841014"/>
                  </a:lnTo>
                  <a:lnTo>
                    <a:pt x="1354896" y="861557"/>
                  </a:lnTo>
                  <a:lnTo>
                    <a:pt x="1309116" y="868934"/>
                  </a:lnTo>
                  <a:lnTo>
                    <a:pt x="144780" y="868934"/>
                  </a:lnTo>
                  <a:lnTo>
                    <a:pt x="98999" y="861557"/>
                  </a:lnTo>
                  <a:lnTo>
                    <a:pt x="59253" y="841014"/>
                  </a:lnTo>
                  <a:lnTo>
                    <a:pt x="27919" y="809680"/>
                  </a:lnTo>
                  <a:lnTo>
                    <a:pt x="7376" y="769934"/>
                  </a:lnTo>
                  <a:lnTo>
                    <a:pt x="0" y="724154"/>
                  </a:lnTo>
                  <a:lnTo>
                    <a:pt x="0" y="144907"/>
                  </a:lnTo>
                  <a:close/>
                </a:path>
              </a:pathLst>
            </a:custGeom>
            <a:ln w="12700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7" name="object 17"/>
          <p:cNvSpPr txBox="1"/>
          <p:nvPr/>
        </p:nvSpPr>
        <p:spPr>
          <a:xfrm>
            <a:off x="4140200" y="2444813"/>
            <a:ext cx="963294" cy="395605"/>
          </a:xfrm>
          <a:prstGeom prst="rect">
            <a:avLst/>
          </a:prstGeom>
        </p:spPr>
        <p:txBody>
          <a:bodyPr wrap="square" lIns="0" tIns="15875" rIns="0" bIns="0" rtlCol="0" vert="horz">
            <a:spAutoFit/>
          </a:bodyPr>
          <a:lstStyle/>
          <a:p>
            <a:pPr marL="113030" marR="5080" indent="-100965">
              <a:lnSpc>
                <a:spcPct val="100000"/>
              </a:lnSpc>
              <a:spcBef>
                <a:spcPts val="125"/>
              </a:spcBef>
            </a:pPr>
            <a:r>
              <a:rPr dirty="0" sz="1200" b="1">
                <a:solidFill>
                  <a:srgbClr val="FFD966"/>
                </a:solidFill>
                <a:latin typeface="Calibri"/>
                <a:cs typeface="Calibri"/>
              </a:rPr>
              <a:t>3</a:t>
            </a:r>
            <a:r>
              <a:rPr dirty="0" sz="1200" spc="-30" b="1">
                <a:solidFill>
                  <a:srgbClr val="FFD966"/>
                </a:solidFill>
                <a:latin typeface="Calibri"/>
                <a:cs typeface="Calibri"/>
              </a:rPr>
              <a:t> </a:t>
            </a:r>
            <a:r>
              <a:rPr dirty="0" sz="1200" b="1">
                <a:solidFill>
                  <a:srgbClr val="FFD966"/>
                </a:solidFill>
                <a:latin typeface="Calibri"/>
                <a:cs typeface="Calibri"/>
              </a:rPr>
              <a:t>Ay</a:t>
            </a:r>
            <a:r>
              <a:rPr dirty="0" sz="1200" spc="15" b="1">
                <a:solidFill>
                  <a:srgbClr val="FFD966"/>
                </a:solidFill>
                <a:latin typeface="Calibri"/>
                <a:cs typeface="Calibri"/>
              </a:rPr>
              <a:t> </a:t>
            </a:r>
            <a:r>
              <a:rPr dirty="0" sz="1200" spc="-10" b="1">
                <a:solidFill>
                  <a:srgbClr val="FFD966"/>
                </a:solidFill>
                <a:latin typeface="Calibri"/>
                <a:cs typeface="Calibri"/>
              </a:rPr>
              <a:t>İçerisinde </a:t>
            </a:r>
            <a:r>
              <a:rPr dirty="0" sz="1200" b="1">
                <a:solidFill>
                  <a:srgbClr val="FFD966"/>
                </a:solidFill>
                <a:latin typeface="Calibri"/>
                <a:cs typeface="Calibri"/>
              </a:rPr>
              <a:t>Belge</a:t>
            </a:r>
            <a:r>
              <a:rPr dirty="0" sz="1200" spc="35" b="1">
                <a:solidFill>
                  <a:srgbClr val="FFD966"/>
                </a:solidFill>
                <a:latin typeface="Calibri"/>
                <a:cs typeface="Calibri"/>
              </a:rPr>
              <a:t> </a:t>
            </a:r>
            <a:r>
              <a:rPr dirty="0" sz="1200" spc="-10" b="1">
                <a:solidFill>
                  <a:srgbClr val="FFD966"/>
                </a:solidFill>
                <a:latin typeface="Calibri"/>
                <a:cs typeface="Calibri"/>
              </a:rPr>
              <a:t>İbrazı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3360420" y="2609723"/>
            <a:ext cx="424180" cy="76200"/>
          </a:xfrm>
          <a:custGeom>
            <a:avLst/>
            <a:gdLst/>
            <a:ahLst/>
            <a:cxnLst/>
            <a:rect l="l" t="t" r="r" b="b"/>
            <a:pathLst>
              <a:path w="424179" h="76200">
                <a:moveTo>
                  <a:pt x="347599" y="0"/>
                </a:moveTo>
                <a:lnTo>
                  <a:pt x="347599" y="76200"/>
                </a:lnTo>
                <a:lnTo>
                  <a:pt x="417449" y="41275"/>
                </a:lnTo>
                <a:lnTo>
                  <a:pt x="360299" y="41275"/>
                </a:lnTo>
                <a:lnTo>
                  <a:pt x="360299" y="34925"/>
                </a:lnTo>
                <a:lnTo>
                  <a:pt x="417449" y="34925"/>
                </a:lnTo>
                <a:lnTo>
                  <a:pt x="347599" y="0"/>
                </a:lnTo>
                <a:close/>
              </a:path>
              <a:path w="424179" h="76200">
                <a:moveTo>
                  <a:pt x="347599" y="34925"/>
                </a:moveTo>
                <a:lnTo>
                  <a:pt x="0" y="34925"/>
                </a:lnTo>
                <a:lnTo>
                  <a:pt x="0" y="41275"/>
                </a:lnTo>
                <a:lnTo>
                  <a:pt x="347599" y="41275"/>
                </a:lnTo>
                <a:lnTo>
                  <a:pt x="347599" y="34925"/>
                </a:lnTo>
                <a:close/>
              </a:path>
              <a:path w="424179" h="76200">
                <a:moveTo>
                  <a:pt x="417449" y="34925"/>
                </a:moveTo>
                <a:lnTo>
                  <a:pt x="360299" y="34925"/>
                </a:lnTo>
                <a:lnTo>
                  <a:pt x="360299" y="41275"/>
                </a:lnTo>
                <a:lnTo>
                  <a:pt x="417449" y="41275"/>
                </a:lnTo>
                <a:lnTo>
                  <a:pt x="423799" y="38100"/>
                </a:lnTo>
                <a:lnTo>
                  <a:pt x="417449" y="34925"/>
                </a:lnTo>
                <a:close/>
              </a:path>
            </a:pathLst>
          </a:custGeom>
          <a:solidFill>
            <a:srgbClr val="C5A160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19" name="object 19"/>
          <p:cNvGrpSpPr/>
          <p:nvPr/>
        </p:nvGrpSpPr>
        <p:grpSpPr>
          <a:xfrm>
            <a:off x="4460494" y="3162807"/>
            <a:ext cx="332740" cy="534035"/>
            <a:chOff x="4460494" y="3162807"/>
            <a:chExt cx="332740" cy="534035"/>
          </a:xfrm>
        </p:grpSpPr>
        <p:pic>
          <p:nvPicPr>
            <p:cNvPr id="20" name="object 2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466844" y="3169157"/>
              <a:ext cx="320039" cy="521334"/>
            </a:xfrm>
            <a:prstGeom prst="rect">
              <a:avLst/>
            </a:prstGeom>
          </p:spPr>
        </p:pic>
        <p:sp>
          <p:nvSpPr>
            <p:cNvPr id="21" name="object 21"/>
            <p:cNvSpPr/>
            <p:nvPr/>
          </p:nvSpPr>
          <p:spPr>
            <a:xfrm>
              <a:off x="4466844" y="3169157"/>
              <a:ext cx="320040" cy="521334"/>
            </a:xfrm>
            <a:custGeom>
              <a:avLst/>
              <a:gdLst/>
              <a:ahLst/>
              <a:cxnLst/>
              <a:rect l="l" t="t" r="r" b="b"/>
              <a:pathLst>
                <a:path w="320039" h="521335">
                  <a:moveTo>
                    <a:pt x="0" y="361314"/>
                  </a:moveTo>
                  <a:lnTo>
                    <a:pt x="80009" y="361314"/>
                  </a:lnTo>
                  <a:lnTo>
                    <a:pt x="80009" y="0"/>
                  </a:lnTo>
                  <a:lnTo>
                    <a:pt x="240029" y="0"/>
                  </a:lnTo>
                  <a:lnTo>
                    <a:pt x="240029" y="361314"/>
                  </a:lnTo>
                  <a:lnTo>
                    <a:pt x="320039" y="361314"/>
                  </a:lnTo>
                  <a:lnTo>
                    <a:pt x="160019" y="521334"/>
                  </a:lnTo>
                  <a:lnTo>
                    <a:pt x="0" y="361314"/>
                  </a:lnTo>
                  <a:close/>
                </a:path>
              </a:pathLst>
            </a:custGeom>
            <a:ln w="12700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22" name="object 22"/>
          <p:cNvGrpSpPr/>
          <p:nvPr/>
        </p:nvGrpSpPr>
        <p:grpSpPr>
          <a:xfrm>
            <a:off x="3683253" y="3766439"/>
            <a:ext cx="1887220" cy="2116455"/>
            <a:chOff x="3683253" y="3766439"/>
            <a:chExt cx="1887220" cy="2116455"/>
          </a:xfrm>
        </p:grpSpPr>
        <p:pic>
          <p:nvPicPr>
            <p:cNvPr id="23" name="object 23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689603" y="3772789"/>
              <a:ext cx="1874520" cy="2103704"/>
            </a:xfrm>
            <a:prstGeom prst="rect">
              <a:avLst/>
            </a:prstGeom>
          </p:spPr>
        </p:pic>
        <p:sp>
          <p:nvSpPr>
            <p:cNvPr id="24" name="object 24"/>
            <p:cNvSpPr/>
            <p:nvPr/>
          </p:nvSpPr>
          <p:spPr>
            <a:xfrm>
              <a:off x="3689603" y="3772789"/>
              <a:ext cx="1874520" cy="2103755"/>
            </a:xfrm>
            <a:custGeom>
              <a:avLst/>
              <a:gdLst/>
              <a:ahLst/>
              <a:cxnLst/>
              <a:rect l="l" t="t" r="r" b="b"/>
              <a:pathLst>
                <a:path w="1874520" h="2103754">
                  <a:moveTo>
                    <a:pt x="0" y="312547"/>
                  </a:moveTo>
                  <a:lnTo>
                    <a:pt x="3386" y="266366"/>
                  </a:lnTo>
                  <a:lnTo>
                    <a:pt x="13223" y="222287"/>
                  </a:lnTo>
                  <a:lnTo>
                    <a:pt x="29029" y="180794"/>
                  </a:lnTo>
                  <a:lnTo>
                    <a:pt x="50320" y="142371"/>
                  </a:lnTo>
                  <a:lnTo>
                    <a:pt x="76615" y="107502"/>
                  </a:lnTo>
                  <a:lnTo>
                    <a:pt x="107429" y="76669"/>
                  </a:lnTo>
                  <a:lnTo>
                    <a:pt x="142282" y="50358"/>
                  </a:lnTo>
                  <a:lnTo>
                    <a:pt x="180690" y="29052"/>
                  </a:lnTo>
                  <a:lnTo>
                    <a:pt x="222171" y="13234"/>
                  </a:lnTo>
                  <a:lnTo>
                    <a:pt x="266241" y="3389"/>
                  </a:lnTo>
                  <a:lnTo>
                    <a:pt x="312420" y="0"/>
                  </a:lnTo>
                  <a:lnTo>
                    <a:pt x="1562100" y="0"/>
                  </a:lnTo>
                  <a:lnTo>
                    <a:pt x="1608278" y="3389"/>
                  </a:lnTo>
                  <a:lnTo>
                    <a:pt x="1652348" y="13234"/>
                  </a:lnTo>
                  <a:lnTo>
                    <a:pt x="1693829" y="29052"/>
                  </a:lnTo>
                  <a:lnTo>
                    <a:pt x="1732237" y="50358"/>
                  </a:lnTo>
                  <a:lnTo>
                    <a:pt x="1767090" y="76669"/>
                  </a:lnTo>
                  <a:lnTo>
                    <a:pt x="1797904" y="107502"/>
                  </a:lnTo>
                  <a:lnTo>
                    <a:pt x="1824199" y="142371"/>
                  </a:lnTo>
                  <a:lnTo>
                    <a:pt x="1845490" y="180794"/>
                  </a:lnTo>
                  <a:lnTo>
                    <a:pt x="1861296" y="222287"/>
                  </a:lnTo>
                  <a:lnTo>
                    <a:pt x="1871133" y="266366"/>
                  </a:lnTo>
                  <a:lnTo>
                    <a:pt x="1874520" y="312547"/>
                  </a:lnTo>
                  <a:lnTo>
                    <a:pt x="1874520" y="1791208"/>
                  </a:lnTo>
                  <a:lnTo>
                    <a:pt x="1871133" y="1837384"/>
                  </a:lnTo>
                  <a:lnTo>
                    <a:pt x="1861296" y="1881458"/>
                  </a:lnTo>
                  <a:lnTo>
                    <a:pt x="1845490" y="1922945"/>
                  </a:lnTo>
                  <a:lnTo>
                    <a:pt x="1824199" y="1961362"/>
                  </a:lnTo>
                  <a:lnTo>
                    <a:pt x="1797904" y="1996225"/>
                  </a:lnTo>
                  <a:lnTo>
                    <a:pt x="1767090" y="2027051"/>
                  </a:lnTo>
                  <a:lnTo>
                    <a:pt x="1732237" y="2053357"/>
                  </a:lnTo>
                  <a:lnTo>
                    <a:pt x="1693829" y="2074658"/>
                  </a:lnTo>
                  <a:lnTo>
                    <a:pt x="1652348" y="2090472"/>
                  </a:lnTo>
                  <a:lnTo>
                    <a:pt x="1608278" y="2100315"/>
                  </a:lnTo>
                  <a:lnTo>
                    <a:pt x="1562100" y="2103704"/>
                  </a:lnTo>
                  <a:lnTo>
                    <a:pt x="312420" y="2103704"/>
                  </a:lnTo>
                  <a:lnTo>
                    <a:pt x="266241" y="2100315"/>
                  </a:lnTo>
                  <a:lnTo>
                    <a:pt x="222171" y="2090472"/>
                  </a:lnTo>
                  <a:lnTo>
                    <a:pt x="180690" y="2074658"/>
                  </a:lnTo>
                  <a:lnTo>
                    <a:pt x="142282" y="2053357"/>
                  </a:lnTo>
                  <a:lnTo>
                    <a:pt x="107429" y="2027051"/>
                  </a:lnTo>
                  <a:lnTo>
                    <a:pt x="76615" y="1996225"/>
                  </a:lnTo>
                  <a:lnTo>
                    <a:pt x="50320" y="1961362"/>
                  </a:lnTo>
                  <a:lnTo>
                    <a:pt x="29029" y="1922945"/>
                  </a:lnTo>
                  <a:lnTo>
                    <a:pt x="13223" y="1881458"/>
                  </a:lnTo>
                  <a:lnTo>
                    <a:pt x="3386" y="1837384"/>
                  </a:lnTo>
                  <a:lnTo>
                    <a:pt x="0" y="1791208"/>
                  </a:lnTo>
                  <a:lnTo>
                    <a:pt x="0" y="312547"/>
                  </a:lnTo>
                  <a:close/>
                </a:path>
              </a:pathLst>
            </a:custGeom>
            <a:ln w="12700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25" name="object 25"/>
          <p:cNvSpPr txBox="1"/>
          <p:nvPr/>
        </p:nvSpPr>
        <p:spPr>
          <a:xfrm>
            <a:off x="4727955" y="3813238"/>
            <a:ext cx="334010" cy="335280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1000" spc="-10" i="1">
                <a:latin typeface="Calibri"/>
                <a:cs typeface="Calibri"/>
              </a:rPr>
              <a:t>(Eğer</a:t>
            </a:r>
            <a:endParaRPr sz="1000">
              <a:latin typeface="Calibri"/>
              <a:cs typeface="Calibri"/>
            </a:endParaRPr>
          </a:p>
          <a:p>
            <a:pPr marL="40005">
              <a:lnSpc>
                <a:spcPct val="100000"/>
              </a:lnSpc>
              <a:spcBef>
                <a:spcPts val="25"/>
              </a:spcBef>
            </a:pPr>
            <a:r>
              <a:rPr dirty="0" sz="1000" spc="-10" i="1">
                <a:latin typeface="Calibri"/>
                <a:cs typeface="Calibri"/>
              </a:rPr>
              <a:t>belge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5102859" y="3813238"/>
            <a:ext cx="302260" cy="335280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algn="r" marR="5080">
              <a:lnSpc>
                <a:spcPct val="100000"/>
              </a:lnSpc>
              <a:spcBef>
                <a:spcPts val="110"/>
              </a:spcBef>
            </a:pPr>
            <a:r>
              <a:rPr dirty="0" sz="1000" spc="-10" i="1">
                <a:latin typeface="Calibri"/>
                <a:cs typeface="Calibri"/>
              </a:rPr>
              <a:t>firma</a:t>
            </a:r>
            <a:endParaRPr sz="1000">
              <a:latin typeface="Calibri"/>
              <a:cs typeface="Calibri"/>
            </a:endParaRPr>
          </a:p>
          <a:p>
            <a:pPr algn="r" marR="23495">
              <a:lnSpc>
                <a:spcPct val="100000"/>
              </a:lnSpc>
              <a:spcBef>
                <a:spcPts val="25"/>
              </a:spcBef>
            </a:pPr>
            <a:r>
              <a:rPr dirty="0" sz="1000" spc="-20" i="1">
                <a:latin typeface="Calibri"/>
                <a:cs typeface="Calibri"/>
              </a:rPr>
              <a:t>aslı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3858386" y="3813238"/>
            <a:ext cx="819785" cy="793115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algn="just" marL="220345" marR="27940" indent="-208279">
              <a:lnSpc>
                <a:spcPct val="99200"/>
              </a:lnSpc>
              <a:spcBef>
                <a:spcPts val="120"/>
              </a:spcBef>
              <a:buFont typeface="Arial"/>
              <a:buChar char="•"/>
              <a:tabLst>
                <a:tab pos="222885" algn="l"/>
              </a:tabLst>
            </a:pPr>
            <a:r>
              <a:rPr dirty="0" sz="1000">
                <a:latin typeface="Calibri"/>
                <a:cs typeface="Calibri"/>
              </a:rPr>
              <a:t>Belge</a:t>
            </a:r>
            <a:r>
              <a:rPr dirty="0" sz="1000" spc="185">
                <a:latin typeface="Calibri"/>
                <a:cs typeface="Calibri"/>
              </a:rPr>
              <a:t>  </a:t>
            </a:r>
            <a:r>
              <a:rPr dirty="0" sz="1000" spc="-20">
                <a:latin typeface="Calibri"/>
                <a:cs typeface="Calibri"/>
              </a:rPr>
              <a:t>aslı </a:t>
            </a:r>
            <a:r>
              <a:rPr dirty="0" sz="1000" spc="-20">
                <a:latin typeface="Calibri"/>
                <a:cs typeface="Calibri"/>
              </a:rPr>
              <a:t>	</a:t>
            </a:r>
            <a:r>
              <a:rPr dirty="0" sz="1000" spc="-10" i="1">
                <a:latin typeface="Calibri"/>
                <a:cs typeface="Calibri"/>
              </a:rPr>
              <a:t>tarafından</a:t>
            </a:r>
            <a:r>
              <a:rPr dirty="0" sz="1000" spc="-10" i="1">
                <a:latin typeface="Calibri"/>
                <a:cs typeface="Calibri"/>
              </a:rPr>
              <a:t> 	alınmışsa)</a:t>
            </a:r>
            <a:endParaRPr sz="1000">
              <a:latin typeface="Calibri"/>
              <a:cs typeface="Calibri"/>
            </a:endParaRPr>
          </a:p>
          <a:p>
            <a:pPr algn="just" marL="220979" indent="-208279">
              <a:lnSpc>
                <a:spcPct val="100000"/>
              </a:lnSpc>
              <a:spcBef>
                <a:spcPts val="25"/>
              </a:spcBef>
              <a:buFont typeface="Arial"/>
              <a:buChar char="•"/>
              <a:tabLst>
                <a:tab pos="220979" algn="l"/>
              </a:tabLst>
            </a:pPr>
            <a:r>
              <a:rPr dirty="0" sz="1000" spc="-10">
                <a:latin typeface="Calibri"/>
                <a:cs typeface="Calibri"/>
              </a:rPr>
              <a:t>Gümrük</a:t>
            </a:r>
            <a:endParaRPr sz="1000">
              <a:latin typeface="Calibri"/>
              <a:cs typeface="Calibri"/>
            </a:endParaRPr>
          </a:p>
          <a:p>
            <a:pPr marL="222885">
              <a:lnSpc>
                <a:spcPct val="100000"/>
              </a:lnSpc>
              <a:spcBef>
                <a:spcPts val="25"/>
              </a:spcBef>
            </a:pPr>
            <a:r>
              <a:rPr dirty="0" sz="1000" spc="-10" i="1">
                <a:latin typeface="Calibri"/>
                <a:cs typeface="Calibri"/>
              </a:rPr>
              <a:t>(Gümrükler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4672838" y="4271073"/>
            <a:ext cx="732155" cy="335280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algn="r" marR="20955">
              <a:lnSpc>
                <a:spcPct val="100000"/>
              </a:lnSpc>
              <a:spcBef>
                <a:spcPts val="110"/>
              </a:spcBef>
            </a:pPr>
            <a:r>
              <a:rPr dirty="0" sz="1000" spc="-10">
                <a:latin typeface="Calibri"/>
                <a:cs typeface="Calibri"/>
              </a:rPr>
              <a:t>Beyannamesi</a:t>
            </a:r>
            <a:endParaRPr sz="1000">
              <a:latin typeface="Calibri"/>
              <a:cs typeface="Calibri"/>
            </a:endParaRPr>
          </a:p>
          <a:p>
            <a:pPr algn="r" marR="5080">
              <a:lnSpc>
                <a:spcPct val="100000"/>
              </a:lnSpc>
              <a:spcBef>
                <a:spcPts val="25"/>
              </a:spcBef>
            </a:pPr>
            <a:r>
              <a:rPr dirty="0" sz="1000" spc="-10" i="1">
                <a:latin typeface="Calibri"/>
                <a:cs typeface="Calibri"/>
              </a:rPr>
              <a:t>Genel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4068953" y="4573460"/>
            <a:ext cx="1335405" cy="179705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1000" i="1">
                <a:latin typeface="Calibri"/>
                <a:cs typeface="Calibri"/>
              </a:rPr>
              <a:t>Müdürlüğü</a:t>
            </a:r>
            <a:r>
              <a:rPr dirty="0" sz="1000" spc="50" i="1">
                <a:latin typeface="Calibri"/>
                <a:cs typeface="Calibri"/>
              </a:rPr>
              <a:t> </a:t>
            </a:r>
            <a:r>
              <a:rPr dirty="0" sz="1000" i="1">
                <a:latin typeface="Calibri"/>
                <a:cs typeface="Calibri"/>
              </a:rPr>
              <a:t>BİLGE</a:t>
            </a:r>
            <a:r>
              <a:rPr dirty="0" sz="1000" spc="75" i="1">
                <a:latin typeface="Calibri"/>
                <a:cs typeface="Calibri"/>
              </a:rPr>
              <a:t> </a:t>
            </a:r>
            <a:r>
              <a:rPr dirty="0" sz="1000" spc="-10" i="1">
                <a:latin typeface="Calibri"/>
                <a:cs typeface="Calibri"/>
              </a:rPr>
              <a:t>sistemi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4068953" y="4729607"/>
            <a:ext cx="1336675" cy="17907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963930" algn="l"/>
              </a:tabLst>
            </a:pPr>
            <a:r>
              <a:rPr dirty="0" sz="1000" spc="-10" i="1">
                <a:latin typeface="Calibri"/>
                <a:cs typeface="Calibri"/>
              </a:rPr>
              <a:t>üzerinden</a:t>
            </a:r>
            <a:r>
              <a:rPr dirty="0" sz="1000" i="1">
                <a:latin typeface="Calibri"/>
                <a:cs typeface="Calibri"/>
              </a:rPr>
              <a:t>	</a:t>
            </a:r>
            <a:r>
              <a:rPr dirty="0" sz="1000" spc="-10" i="1">
                <a:latin typeface="Calibri"/>
                <a:cs typeface="Calibri"/>
              </a:rPr>
              <a:t>Destek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3858386" y="4884737"/>
            <a:ext cx="1538605" cy="939800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algn="just" marL="222885" marR="5080">
              <a:lnSpc>
                <a:spcPct val="99200"/>
              </a:lnSpc>
              <a:spcBef>
                <a:spcPts val="120"/>
              </a:spcBef>
            </a:pPr>
            <a:r>
              <a:rPr dirty="0" sz="1000" i="1">
                <a:latin typeface="Calibri"/>
                <a:cs typeface="Calibri"/>
              </a:rPr>
              <a:t>Yönetim</a:t>
            </a:r>
            <a:r>
              <a:rPr dirty="0" sz="1000" spc="190" i="1">
                <a:latin typeface="Calibri"/>
                <a:cs typeface="Calibri"/>
              </a:rPr>
              <a:t> </a:t>
            </a:r>
            <a:r>
              <a:rPr dirty="0" sz="1000" i="1">
                <a:latin typeface="Calibri"/>
                <a:cs typeface="Calibri"/>
              </a:rPr>
              <a:t>Sistemine</a:t>
            </a:r>
            <a:r>
              <a:rPr dirty="0" sz="1000" spc="215" i="1">
                <a:latin typeface="Calibri"/>
                <a:cs typeface="Calibri"/>
              </a:rPr>
              <a:t> </a:t>
            </a:r>
            <a:r>
              <a:rPr dirty="0" sz="1000" spc="-20" i="1">
                <a:latin typeface="Calibri"/>
                <a:cs typeface="Calibri"/>
              </a:rPr>
              <a:t>(DYS)</a:t>
            </a:r>
            <a:r>
              <a:rPr dirty="0" sz="1000" spc="-20" i="1">
                <a:latin typeface="Calibri"/>
                <a:cs typeface="Calibri"/>
              </a:rPr>
              <a:t> </a:t>
            </a:r>
            <a:r>
              <a:rPr dirty="0" sz="1000" i="1">
                <a:latin typeface="Calibri"/>
                <a:cs typeface="Calibri"/>
              </a:rPr>
              <a:t>elektronik</a:t>
            </a:r>
            <a:r>
              <a:rPr dirty="0" sz="1000" spc="-25" i="1">
                <a:latin typeface="Calibri"/>
                <a:cs typeface="Calibri"/>
              </a:rPr>
              <a:t> </a:t>
            </a:r>
            <a:r>
              <a:rPr dirty="0" sz="1000" i="1">
                <a:latin typeface="Calibri"/>
                <a:cs typeface="Calibri"/>
              </a:rPr>
              <a:t>ortamda</a:t>
            </a:r>
            <a:r>
              <a:rPr dirty="0" sz="1000" spc="-15" i="1">
                <a:latin typeface="Calibri"/>
                <a:cs typeface="Calibri"/>
              </a:rPr>
              <a:t> </a:t>
            </a:r>
            <a:r>
              <a:rPr dirty="0" sz="1000" spc="-20" i="1">
                <a:latin typeface="Calibri"/>
                <a:cs typeface="Calibri"/>
              </a:rPr>
              <a:t>gelen </a:t>
            </a:r>
            <a:r>
              <a:rPr dirty="0" sz="1000" spc="-10" i="1">
                <a:latin typeface="Calibri"/>
                <a:cs typeface="Calibri"/>
              </a:rPr>
              <a:t>nüshalar)</a:t>
            </a:r>
            <a:endParaRPr sz="1000">
              <a:latin typeface="Calibri"/>
              <a:cs typeface="Calibri"/>
            </a:endParaRPr>
          </a:p>
          <a:p>
            <a:pPr algn="just" marL="220345" marR="8255" indent="-208279">
              <a:lnSpc>
                <a:spcPct val="99100"/>
              </a:lnSpc>
              <a:spcBef>
                <a:spcPts val="35"/>
              </a:spcBef>
              <a:buFont typeface="Arial"/>
              <a:buChar char="•"/>
              <a:tabLst>
                <a:tab pos="222885" algn="l"/>
              </a:tabLst>
            </a:pPr>
            <a:r>
              <a:rPr dirty="0" sz="1000">
                <a:latin typeface="Calibri"/>
                <a:cs typeface="Calibri"/>
              </a:rPr>
              <a:t>2006/12 sayılı Tebliğ </a:t>
            </a:r>
            <a:r>
              <a:rPr dirty="0" sz="1000" spc="-25">
                <a:latin typeface="Calibri"/>
                <a:cs typeface="Calibri"/>
              </a:rPr>
              <a:t>Ek-</a:t>
            </a:r>
            <a:r>
              <a:rPr dirty="0" sz="1000" spc="-25">
                <a:latin typeface="Calibri"/>
                <a:cs typeface="Calibri"/>
              </a:rPr>
              <a:t>	</a:t>
            </a:r>
            <a:r>
              <a:rPr dirty="0" sz="1000">
                <a:latin typeface="Calibri"/>
                <a:cs typeface="Calibri"/>
              </a:rPr>
              <a:t>3’te</a:t>
            </a:r>
            <a:r>
              <a:rPr dirty="0" sz="1000" spc="395">
                <a:latin typeface="Calibri"/>
                <a:cs typeface="Calibri"/>
              </a:rPr>
              <a:t>   </a:t>
            </a:r>
            <a:r>
              <a:rPr dirty="0" sz="1000">
                <a:latin typeface="Calibri"/>
                <a:cs typeface="Calibri"/>
              </a:rPr>
              <a:t>sayılan</a:t>
            </a:r>
            <a:r>
              <a:rPr dirty="0" sz="1000" spc="385">
                <a:latin typeface="Calibri"/>
                <a:cs typeface="Calibri"/>
              </a:rPr>
              <a:t>   </a:t>
            </a:r>
            <a:r>
              <a:rPr dirty="0" sz="1000" spc="-20">
                <a:latin typeface="Calibri"/>
                <a:cs typeface="Calibri"/>
              </a:rPr>
              <a:t>diğer </a:t>
            </a:r>
            <a:r>
              <a:rPr dirty="0" sz="1000" spc="-20">
                <a:latin typeface="Calibri"/>
                <a:cs typeface="Calibri"/>
              </a:rPr>
              <a:t>	</a:t>
            </a:r>
            <a:r>
              <a:rPr dirty="0" sz="1000" spc="-10">
                <a:latin typeface="Calibri"/>
                <a:cs typeface="Calibri"/>
              </a:rPr>
              <a:t>belgeler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32" name="object 32"/>
          <p:cNvSpPr/>
          <p:nvPr/>
        </p:nvSpPr>
        <p:spPr>
          <a:xfrm>
            <a:off x="5353812" y="2527426"/>
            <a:ext cx="788670" cy="1106805"/>
          </a:xfrm>
          <a:custGeom>
            <a:avLst/>
            <a:gdLst/>
            <a:ahLst/>
            <a:cxnLst/>
            <a:rect l="l" t="t" r="r" b="b"/>
            <a:pathLst>
              <a:path w="788670" h="1106804">
                <a:moveTo>
                  <a:pt x="665480" y="1030351"/>
                </a:moveTo>
                <a:lnTo>
                  <a:pt x="630555" y="1030351"/>
                </a:lnTo>
                <a:lnTo>
                  <a:pt x="630555" y="123571"/>
                </a:lnTo>
                <a:lnTo>
                  <a:pt x="630555" y="120396"/>
                </a:lnTo>
                <a:lnTo>
                  <a:pt x="630555" y="117221"/>
                </a:lnTo>
                <a:lnTo>
                  <a:pt x="0" y="117221"/>
                </a:lnTo>
                <a:lnTo>
                  <a:pt x="0" y="123571"/>
                </a:lnTo>
                <a:lnTo>
                  <a:pt x="624205" y="123571"/>
                </a:lnTo>
                <a:lnTo>
                  <a:pt x="624205" y="1030351"/>
                </a:lnTo>
                <a:lnTo>
                  <a:pt x="589280" y="1030351"/>
                </a:lnTo>
                <a:lnTo>
                  <a:pt x="627380" y="1106551"/>
                </a:lnTo>
                <a:lnTo>
                  <a:pt x="659130" y="1043051"/>
                </a:lnTo>
                <a:lnTo>
                  <a:pt x="665480" y="1030351"/>
                </a:lnTo>
                <a:close/>
              </a:path>
              <a:path w="788670" h="1106804">
                <a:moveTo>
                  <a:pt x="788416" y="38100"/>
                </a:moveTo>
                <a:lnTo>
                  <a:pt x="782066" y="34925"/>
                </a:lnTo>
                <a:lnTo>
                  <a:pt x="712216" y="0"/>
                </a:lnTo>
                <a:lnTo>
                  <a:pt x="712216" y="34925"/>
                </a:lnTo>
                <a:lnTo>
                  <a:pt x="36576" y="34925"/>
                </a:lnTo>
                <a:lnTo>
                  <a:pt x="36576" y="41275"/>
                </a:lnTo>
                <a:lnTo>
                  <a:pt x="712216" y="41275"/>
                </a:lnTo>
                <a:lnTo>
                  <a:pt x="712216" y="76200"/>
                </a:lnTo>
                <a:lnTo>
                  <a:pt x="782066" y="41275"/>
                </a:lnTo>
                <a:lnTo>
                  <a:pt x="788416" y="38100"/>
                </a:lnTo>
                <a:close/>
              </a:path>
            </a:pathLst>
          </a:custGeom>
          <a:solidFill>
            <a:srgbClr val="C5A160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33" name="object 33"/>
          <p:cNvGrpSpPr/>
          <p:nvPr/>
        </p:nvGrpSpPr>
        <p:grpSpPr>
          <a:xfrm>
            <a:off x="5667502" y="3729863"/>
            <a:ext cx="2216785" cy="1503680"/>
            <a:chOff x="5667502" y="3729863"/>
            <a:chExt cx="2216785" cy="1503680"/>
          </a:xfrm>
        </p:grpSpPr>
        <p:sp>
          <p:nvSpPr>
            <p:cNvPr id="34" name="object 34"/>
            <p:cNvSpPr/>
            <p:nvPr/>
          </p:nvSpPr>
          <p:spPr>
            <a:xfrm>
              <a:off x="5673852" y="3736213"/>
              <a:ext cx="2204085" cy="1490980"/>
            </a:xfrm>
            <a:custGeom>
              <a:avLst/>
              <a:gdLst/>
              <a:ahLst/>
              <a:cxnLst/>
              <a:rect l="l" t="t" r="r" b="b"/>
              <a:pathLst>
                <a:path w="2204084" h="1490979">
                  <a:moveTo>
                    <a:pt x="1955292" y="0"/>
                  </a:moveTo>
                  <a:lnTo>
                    <a:pt x="248412" y="0"/>
                  </a:lnTo>
                  <a:lnTo>
                    <a:pt x="198358" y="5048"/>
                  </a:lnTo>
                  <a:lnTo>
                    <a:pt x="151733" y="19528"/>
                  </a:lnTo>
                  <a:lnTo>
                    <a:pt x="109537" y="42440"/>
                  </a:lnTo>
                  <a:lnTo>
                    <a:pt x="72770" y="72786"/>
                  </a:lnTo>
                  <a:lnTo>
                    <a:pt x="42433" y="109568"/>
                  </a:lnTo>
                  <a:lnTo>
                    <a:pt x="19526" y="151786"/>
                  </a:lnTo>
                  <a:lnTo>
                    <a:pt x="5048" y="198443"/>
                  </a:lnTo>
                  <a:lnTo>
                    <a:pt x="0" y="248538"/>
                  </a:lnTo>
                  <a:lnTo>
                    <a:pt x="0" y="1242441"/>
                  </a:lnTo>
                  <a:lnTo>
                    <a:pt x="5048" y="1292494"/>
                  </a:lnTo>
                  <a:lnTo>
                    <a:pt x="19526" y="1339119"/>
                  </a:lnTo>
                  <a:lnTo>
                    <a:pt x="42433" y="1381315"/>
                  </a:lnTo>
                  <a:lnTo>
                    <a:pt x="72771" y="1418081"/>
                  </a:lnTo>
                  <a:lnTo>
                    <a:pt x="109537" y="1448419"/>
                  </a:lnTo>
                  <a:lnTo>
                    <a:pt x="151733" y="1471326"/>
                  </a:lnTo>
                  <a:lnTo>
                    <a:pt x="198358" y="1485804"/>
                  </a:lnTo>
                  <a:lnTo>
                    <a:pt x="248412" y="1490853"/>
                  </a:lnTo>
                  <a:lnTo>
                    <a:pt x="1955292" y="1490853"/>
                  </a:lnTo>
                  <a:lnTo>
                    <a:pt x="2005345" y="1485804"/>
                  </a:lnTo>
                  <a:lnTo>
                    <a:pt x="2051970" y="1471326"/>
                  </a:lnTo>
                  <a:lnTo>
                    <a:pt x="2094166" y="1448419"/>
                  </a:lnTo>
                  <a:lnTo>
                    <a:pt x="2130932" y="1418082"/>
                  </a:lnTo>
                  <a:lnTo>
                    <a:pt x="2161270" y="1381315"/>
                  </a:lnTo>
                  <a:lnTo>
                    <a:pt x="2184177" y="1339119"/>
                  </a:lnTo>
                  <a:lnTo>
                    <a:pt x="2198655" y="1292494"/>
                  </a:lnTo>
                  <a:lnTo>
                    <a:pt x="2203704" y="1242441"/>
                  </a:lnTo>
                  <a:lnTo>
                    <a:pt x="2203704" y="248538"/>
                  </a:lnTo>
                  <a:lnTo>
                    <a:pt x="2198655" y="198443"/>
                  </a:lnTo>
                  <a:lnTo>
                    <a:pt x="2184177" y="151786"/>
                  </a:lnTo>
                  <a:lnTo>
                    <a:pt x="2161270" y="109568"/>
                  </a:lnTo>
                  <a:lnTo>
                    <a:pt x="2130932" y="72786"/>
                  </a:lnTo>
                  <a:lnTo>
                    <a:pt x="2094166" y="42440"/>
                  </a:lnTo>
                  <a:lnTo>
                    <a:pt x="2051970" y="19528"/>
                  </a:lnTo>
                  <a:lnTo>
                    <a:pt x="2005345" y="5048"/>
                  </a:lnTo>
                  <a:lnTo>
                    <a:pt x="1955292" y="0"/>
                  </a:lnTo>
                  <a:close/>
                </a:path>
              </a:pathLst>
            </a:custGeom>
            <a:solidFill>
              <a:srgbClr val="1E2F5D">
                <a:alpha val="65097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5" name="object 35"/>
            <p:cNvSpPr/>
            <p:nvPr/>
          </p:nvSpPr>
          <p:spPr>
            <a:xfrm>
              <a:off x="5673852" y="3736213"/>
              <a:ext cx="2204085" cy="1490980"/>
            </a:xfrm>
            <a:custGeom>
              <a:avLst/>
              <a:gdLst/>
              <a:ahLst/>
              <a:cxnLst/>
              <a:rect l="l" t="t" r="r" b="b"/>
              <a:pathLst>
                <a:path w="2204084" h="1490979">
                  <a:moveTo>
                    <a:pt x="0" y="248538"/>
                  </a:moveTo>
                  <a:lnTo>
                    <a:pt x="5048" y="198443"/>
                  </a:lnTo>
                  <a:lnTo>
                    <a:pt x="19526" y="151786"/>
                  </a:lnTo>
                  <a:lnTo>
                    <a:pt x="42433" y="109568"/>
                  </a:lnTo>
                  <a:lnTo>
                    <a:pt x="72770" y="72786"/>
                  </a:lnTo>
                  <a:lnTo>
                    <a:pt x="109537" y="42440"/>
                  </a:lnTo>
                  <a:lnTo>
                    <a:pt x="151733" y="19528"/>
                  </a:lnTo>
                  <a:lnTo>
                    <a:pt x="198358" y="5048"/>
                  </a:lnTo>
                  <a:lnTo>
                    <a:pt x="248412" y="0"/>
                  </a:lnTo>
                  <a:lnTo>
                    <a:pt x="1955292" y="0"/>
                  </a:lnTo>
                  <a:lnTo>
                    <a:pt x="2005345" y="5048"/>
                  </a:lnTo>
                  <a:lnTo>
                    <a:pt x="2051970" y="19528"/>
                  </a:lnTo>
                  <a:lnTo>
                    <a:pt x="2094166" y="42440"/>
                  </a:lnTo>
                  <a:lnTo>
                    <a:pt x="2130932" y="72786"/>
                  </a:lnTo>
                  <a:lnTo>
                    <a:pt x="2161270" y="109568"/>
                  </a:lnTo>
                  <a:lnTo>
                    <a:pt x="2184177" y="151786"/>
                  </a:lnTo>
                  <a:lnTo>
                    <a:pt x="2198655" y="198443"/>
                  </a:lnTo>
                  <a:lnTo>
                    <a:pt x="2203704" y="248538"/>
                  </a:lnTo>
                  <a:lnTo>
                    <a:pt x="2203704" y="1242441"/>
                  </a:lnTo>
                  <a:lnTo>
                    <a:pt x="2198655" y="1292494"/>
                  </a:lnTo>
                  <a:lnTo>
                    <a:pt x="2184177" y="1339119"/>
                  </a:lnTo>
                  <a:lnTo>
                    <a:pt x="2161270" y="1381315"/>
                  </a:lnTo>
                  <a:lnTo>
                    <a:pt x="2130932" y="1418082"/>
                  </a:lnTo>
                  <a:lnTo>
                    <a:pt x="2094166" y="1448419"/>
                  </a:lnTo>
                  <a:lnTo>
                    <a:pt x="2051970" y="1471326"/>
                  </a:lnTo>
                  <a:lnTo>
                    <a:pt x="2005345" y="1485804"/>
                  </a:lnTo>
                  <a:lnTo>
                    <a:pt x="1955292" y="1490853"/>
                  </a:lnTo>
                  <a:lnTo>
                    <a:pt x="248412" y="1490853"/>
                  </a:lnTo>
                  <a:lnTo>
                    <a:pt x="198358" y="1485804"/>
                  </a:lnTo>
                  <a:lnTo>
                    <a:pt x="151733" y="1471326"/>
                  </a:lnTo>
                  <a:lnTo>
                    <a:pt x="109537" y="1448419"/>
                  </a:lnTo>
                  <a:lnTo>
                    <a:pt x="72771" y="1418081"/>
                  </a:lnTo>
                  <a:lnTo>
                    <a:pt x="42433" y="1381315"/>
                  </a:lnTo>
                  <a:lnTo>
                    <a:pt x="19526" y="1339119"/>
                  </a:lnTo>
                  <a:lnTo>
                    <a:pt x="5048" y="1292494"/>
                  </a:lnTo>
                  <a:lnTo>
                    <a:pt x="0" y="1242441"/>
                  </a:lnTo>
                  <a:lnTo>
                    <a:pt x="0" y="248538"/>
                  </a:lnTo>
                  <a:close/>
                </a:path>
              </a:pathLst>
            </a:custGeom>
            <a:ln w="12700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36" name="object 36"/>
          <p:cNvSpPr txBox="1"/>
          <p:nvPr/>
        </p:nvSpPr>
        <p:spPr>
          <a:xfrm>
            <a:off x="5885815" y="3822763"/>
            <a:ext cx="1772920" cy="1311275"/>
          </a:xfrm>
          <a:prstGeom prst="rect">
            <a:avLst/>
          </a:prstGeom>
        </p:spPr>
        <p:txBody>
          <a:bodyPr wrap="square" lIns="0" tIns="15875" rIns="0" bIns="0" rtlCol="0" vert="horz">
            <a:spAutoFit/>
          </a:bodyPr>
          <a:lstStyle/>
          <a:p>
            <a:pPr algn="ctr" marL="12700" marR="5080" indent="-13335">
              <a:lnSpc>
                <a:spcPct val="100000"/>
              </a:lnSpc>
              <a:spcBef>
                <a:spcPts val="125"/>
              </a:spcBef>
            </a:pPr>
            <a:r>
              <a:rPr dirty="0" sz="1200" spc="-10">
                <a:solidFill>
                  <a:srgbClr val="FFFFFF"/>
                </a:solidFill>
                <a:latin typeface="Calibri"/>
                <a:cs typeface="Calibri"/>
              </a:rPr>
              <a:t>Belgelerin</a:t>
            </a:r>
            <a:r>
              <a:rPr dirty="0" sz="1200">
                <a:solidFill>
                  <a:srgbClr val="FFFFFF"/>
                </a:solidFill>
                <a:latin typeface="Calibri"/>
                <a:cs typeface="Calibri"/>
              </a:rPr>
              <a:t> ibraz</a:t>
            </a:r>
            <a:r>
              <a:rPr dirty="0" sz="1200" spc="2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Calibri"/>
                <a:cs typeface="Calibri"/>
              </a:rPr>
              <a:t>edilmemesi </a:t>
            </a:r>
            <a:r>
              <a:rPr dirty="0" sz="1200">
                <a:solidFill>
                  <a:srgbClr val="FFFFFF"/>
                </a:solidFill>
                <a:latin typeface="Calibri"/>
                <a:cs typeface="Calibri"/>
              </a:rPr>
              <a:t>veya</a:t>
            </a:r>
            <a:r>
              <a:rPr dirty="0" sz="1200" spc="-3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00">
                <a:solidFill>
                  <a:srgbClr val="FFFFFF"/>
                </a:solidFill>
                <a:latin typeface="Calibri"/>
                <a:cs typeface="Calibri"/>
              </a:rPr>
              <a:t>ibraz</a:t>
            </a:r>
            <a:r>
              <a:rPr dirty="0" sz="1200" spc="-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00">
                <a:solidFill>
                  <a:srgbClr val="FFFFFF"/>
                </a:solidFill>
                <a:latin typeface="Calibri"/>
                <a:cs typeface="Calibri"/>
              </a:rPr>
              <a:t>edilen</a:t>
            </a:r>
            <a:r>
              <a:rPr dirty="0" sz="1200" spc="-2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00">
                <a:solidFill>
                  <a:srgbClr val="FFFFFF"/>
                </a:solidFill>
                <a:latin typeface="Calibri"/>
                <a:cs typeface="Calibri"/>
              </a:rPr>
              <a:t>bilgi</a:t>
            </a:r>
            <a:r>
              <a:rPr dirty="0" sz="1200" spc="-1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00" spc="-25">
                <a:solidFill>
                  <a:srgbClr val="FFFFFF"/>
                </a:solidFill>
                <a:latin typeface="Calibri"/>
                <a:cs typeface="Calibri"/>
              </a:rPr>
              <a:t>ve </a:t>
            </a:r>
            <a:r>
              <a:rPr dirty="0" sz="1200" spc="-10">
                <a:solidFill>
                  <a:srgbClr val="FFFFFF"/>
                </a:solidFill>
                <a:latin typeface="Calibri"/>
                <a:cs typeface="Calibri"/>
              </a:rPr>
              <a:t>belgelerde</a:t>
            </a:r>
            <a:r>
              <a:rPr dirty="0" sz="1200" spc="-2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00">
                <a:solidFill>
                  <a:srgbClr val="FFFFFF"/>
                </a:solidFill>
                <a:latin typeface="Calibri"/>
                <a:cs typeface="Calibri"/>
              </a:rPr>
              <a:t>eksiklik</a:t>
            </a:r>
            <a:r>
              <a:rPr dirty="0" sz="1200" spc="4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Calibri"/>
                <a:cs typeface="Calibri"/>
              </a:rPr>
              <a:t>tespit </a:t>
            </a:r>
            <a:r>
              <a:rPr dirty="0" sz="1200">
                <a:solidFill>
                  <a:srgbClr val="FFFFFF"/>
                </a:solidFill>
                <a:latin typeface="Calibri"/>
                <a:cs typeface="Calibri"/>
              </a:rPr>
              <a:t>edilmesi</a:t>
            </a:r>
            <a:r>
              <a:rPr dirty="0" sz="1200" spc="-2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00">
                <a:solidFill>
                  <a:srgbClr val="FFFFFF"/>
                </a:solidFill>
                <a:latin typeface="Calibri"/>
                <a:cs typeface="Calibri"/>
              </a:rPr>
              <a:t>halinde,</a:t>
            </a:r>
            <a:r>
              <a:rPr dirty="0" sz="1200" spc="-4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00" spc="-25">
                <a:solidFill>
                  <a:srgbClr val="FFFFFF"/>
                </a:solidFill>
                <a:latin typeface="Calibri"/>
                <a:cs typeface="Calibri"/>
              </a:rPr>
              <a:t>bu </a:t>
            </a:r>
            <a:r>
              <a:rPr dirty="0" sz="1200" b="1">
                <a:solidFill>
                  <a:srgbClr val="FFFFFF"/>
                </a:solidFill>
                <a:latin typeface="Calibri"/>
                <a:cs typeface="Calibri"/>
              </a:rPr>
              <a:t>eksikliklerin</a:t>
            </a:r>
            <a:r>
              <a:rPr dirty="0" sz="1200" spc="-50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00" spc="-10" b="1">
                <a:solidFill>
                  <a:srgbClr val="FFFFFF"/>
                </a:solidFill>
                <a:latin typeface="Calibri"/>
                <a:cs typeface="Calibri"/>
              </a:rPr>
              <a:t>tamamlanması </a:t>
            </a:r>
            <a:r>
              <a:rPr dirty="0" sz="1200">
                <a:solidFill>
                  <a:srgbClr val="FFFFFF"/>
                </a:solidFill>
                <a:latin typeface="Calibri"/>
                <a:cs typeface="Calibri"/>
              </a:rPr>
              <a:t>için</a:t>
            </a:r>
            <a:r>
              <a:rPr dirty="0" sz="1200" spc="-3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00">
                <a:solidFill>
                  <a:srgbClr val="FFFFFF"/>
                </a:solidFill>
                <a:latin typeface="Calibri"/>
                <a:cs typeface="Calibri"/>
              </a:rPr>
              <a:t>firmaya</a:t>
            </a:r>
            <a:r>
              <a:rPr dirty="0" sz="1200" spc="-4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00" b="1">
                <a:solidFill>
                  <a:srgbClr val="FFFFFF"/>
                </a:solidFill>
                <a:latin typeface="Calibri"/>
                <a:cs typeface="Calibri"/>
              </a:rPr>
              <a:t>1</a:t>
            </a:r>
            <a:r>
              <a:rPr dirty="0" sz="1200" spc="-15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00" b="1">
                <a:solidFill>
                  <a:srgbClr val="FFFFFF"/>
                </a:solidFill>
                <a:latin typeface="Calibri"/>
                <a:cs typeface="Calibri"/>
              </a:rPr>
              <a:t>(bir)</a:t>
            </a:r>
            <a:r>
              <a:rPr dirty="0" sz="1200" spc="15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00" b="1">
                <a:solidFill>
                  <a:srgbClr val="FFFFFF"/>
                </a:solidFill>
                <a:latin typeface="Calibri"/>
                <a:cs typeface="Calibri"/>
              </a:rPr>
              <a:t>ay</a:t>
            </a:r>
            <a:r>
              <a:rPr dirty="0" sz="1200" spc="-40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00" spc="-20">
                <a:solidFill>
                  <a:srgbClr val="FFFFFF"/>
                </a:solidFill>
                <a:latin typeface="Calibri"/>
                <a:cs typeface="Calibri"/>
              </a:rPr>
              <a:t>süre </a:t>
            </a:r>
            <a:r>
              <a:rPr dirty="0" sz="1200" spc="-10">
                <a:solidFill>
                  <a:srgbClr val="FFFFFF"/>
                </a:solidFill>
                <a:latin typeface="Calibri"/>
                <a:cs typeface="Calibri"/>
              </a:rPr>
              <a:t>verilir.</a:t>
            </a:r>
            <a:endParaRPr sz="1200">
              <a:latin typeface="Calibri"/>
              <a:cs typeface="Calibri"/>
            </a:endParaRPr>
          </a:p>
        </p:txBody>
      </p:sp>
      <p:grpSp>
        <p:nvGrpSpPr>
          <p:cNvPr id="37" name="object 37"/>
          <p:cNvGrpSpPr/>
          <p:nvPr/>
        </p:nvGrpSpPr>
        <p:grpSpPr>
          <a:xfrm>
            <a:off x="6216141" y="2211577"/>
            <a:ext cx="1475740" cy="882015"/>
            <a:chOff x="6216141" y="2211577"/>
            <a:chExt cx="1475740" cy="882015"/>
          </a:xfrm>
        </p:grpSpPr>
        <p:sp>
          <p:nvSpPr>
            <p:cNvPr id="38" name="object 38"/>
            <p:cNvSpPr/>
            <p:nvPr/>
          </p:nvSpPr>
          <p:spPr>
            <a:xfrm>
              <a:off x="6222491" y="2217927"/>
              <a:ext cx="1463040" cy="869315"/>
            </a:xfrm>
            <a:custGeom>
              <a:avLst/>
              <a:gdLst/>
              <a:ahLst/>
              <a:cxnLst/>
              <a:rect l="l" t="t" r="r" b="b"/>
              <a:pathLst>
                <a:path w="1463040" h="869314">
                  <a:moveTo>
                    <a:pt x="1318260" y="0"/>
                  </a:moveTo>
                  <a:lnTo>
                    <a:pt x="144780" y="0"/>
                  </a:lnTo>
                  <a:lnTo>
                    <a:pt x="98999" y="7389"/>
                  </a:lnTo>
                  <a:lnTo>
                    <a:pt x="59253" y="27964"/>
                  </a:lnTo>
                  <a:lnTo>
                    <a:pt x="27919" y="59335"/>
                  </a:lnTo>
                  <a:lnTo>
                    <a:pt x="7376" y="99112"/>
                  </a:lnTo>
                  <a:lnTo>
                    <a:pt x="0" y="144907"/>
                  </a:lnTo>
                  <a:lnTo>
                    <a:pt x="0" y="724154"/>
                  </a:lnTo>
                  <a:lnTo>
                    <a:pt x="7376" y="769934"/>
                  </a:lnTo>
                  <a:lnTo>
                    <a:pt x="27919" y="809680"/>
                  </a:lnTo>
                  <a:lnTo>
                    <a:pt x="59253" y="841014"/>
                  </a:lnTo>
                  <a:lnTo>
                    <a:pt x="98999" y="861557"/>
                  </a:lnTo>
                  <a:lnTo>
                    <a:pt x="144780" y="868934"/>
                  </a:lnTo>
                  <a:lnTo>
                    <a:pt x="1318260" y="868934"/>
                  </a:lnTo>
                  <a:lnTo>
                    <a:pt x="1364040" y="861557"/>
                  </a:lnTo>
                  <a:lnTo>
                    <a:pt x="1403786" y="841014"/>
                  </a:lnTo>
                  <a:lnTo>
                    <a:pt x="1435120" y="809680"/>
                  </a:lnTo>
                  <a:lnTo>
                    <a:pt x="1455663" y="769934"/>
                  </a:lnTo>
                  <a:lnTo>
                    <a:pt x="1463039" y="724154"/>
                  </a:lnTo>
                  <a:lnTo>
                    <a:pt x="1463039" y="144907"/>
                  </a:lnTo>
                  <a:lnTo>
                    <a:pt x="1455663" y="99112"/>
                  </a:lnTo>
                  <a:lnTo>
                    <a:pt x="1435120" y="59335"/>
                  </a:lnTo>
                  <a:lnTo>
                    <a:pt x="1403786" y="27964"/>
                  </a:lnTo>
                  <a:lnTo>
                    <a:pt x="1364040" y="7389"/>
                  </a:lnTo>
                  <a:lnTo>
                    <a:pt x="1318260" y="0"/>
                  </a:lnTo>
                  <a:close/>
                </a:path>
              </a:pathLst>
            </a:custGeom>
            <a:solidFill>
              <a:srgbClr val="1E2F5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9" name="object 39"/>
            <p:cNvSpPr/>
            <p:nvPr/>
          </p:nvSpPr>
          <p:spPr>
            <a:xfrm>
              <a:off x="6222491" y="2217927"/>
              <a:ext cx="1463040" cy="869315"/>
            </a:xfrm>
            <a:custGeom>
              <a:avLst/>
              <a:gdLst/>
              <a:ahLst/>
              <a:cxnLst/>
              <a:rect l="l" t="t" r="r" b="b"/>
              <a:pathLst>
                <a:path w="1463040" h="869314">
                  <a:moveTo>
                    <a:pt x="0" y="144907"/>
                  </a:moveTo>
                  <a:lnTo>
                    <a:pt x="7376" y="99112"/>
                  </a:lnTo>
                  <a:lnTo>
                    <a:pt x="27919" y="59335"/>
                  </a:lnTo>
                  <a:lnTo>
                    <a:pt x="59253" y="27964"/>
                  </a:lnTo>
                  <a:lnTo>
                    <a:pt x="98999" y="7389"/>
                  </a:lnTo>
                  <a:lnTo>
                    <a:pt x="144780" y="0"/>
                  </a:lnTo>
                  <a:lnTo>
                    <a:pt x="1318260" y="0"/>
                  </a:lnTo>
                  <a:lnTo>
                    <a:pt x="1364040" y="7389"/>
                  </a:lnTo>
                  <a:lnTo>
                    <a:pt x="1403786" y="27964"/>
                  </a:lnTo>
                  <a:lnTo>
                    <a:pt x="1435120" y="59335"/>
                  </a:lnTo>
                  <a:lnTo>
                    <a:pt x="1455663" y="99112"/>
                  </a:lnTo>
                  <a:lnTo>
                    <a:pt x="1463039" y="144907"/>
                  </a:lnTo>
                  <a:lnTo>
                    <a:pt x="1463039" y="724154"/>
                  </a:lnTo>
                  <a:lnTo>
                    <a:pt x="1455663" y="769934"/>
                  </a:lnTo>
                  <a:lnTo>
                    <a:pt x="1435120" y="809680"/>
                  </a:lnTo>
                  <a:lnTo>
                    <a:pt x="1403786" y="841014"/>
                  </a:lnTo>
                  <a:lnTo>
                    <a:pt x="1364040" y="861557"/>
                  </a:lnTo>
                  <a:lnTo>
                    <a:pt x="1318260" y="868934"/>
                  </a:lnTo>
                  <a:lnTo>
                    <a:pt x="144780" y="868934"/>
                  </a:lnTo>
                  <a:lnTo>
                    <a:pt x="98999" y="861557"/>
                  </a:lnTo>
                  <a:lnTo>
                    <a:pt x="59253" y="841014"/>
                  </a:lnTo>
                  <a:lnTo>
                    <a:pt x="27919" y="809680"/>
                  </a:lnTo>
                  <a:lnTo>
                    <a:pt x="7376" y="769934"/>
                  </a:lnTo>
                  <a:lnTo>
                    <a:pt x="0" y="724154"/>
                  </a:lnTo>
                  <a:lnTo>
                    <a:pt x="0" y="144907"/>
                  </a:lnTo>
                  <a:close/>
                </a:path>
              </a:pathLst>
            </a:custGeom>
            <a:ln w="12700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40" name="object 40"/>
          <p:cNvSpPr txBox="1"/>
          <p:nvPr/>
        </p:nvSpPr>
        <p:spPr>
          <a:xfrm>
            <a:off x="6458077" y="2536951"/>
            <a:ext cx="988694" cy="212090"/>
          </a:xfrm>
          <a:prstGeom prst="rect">
            <a:avLst/>
          </a:prstGeom>
        </p:spPr>
        <p:txBody>
          <a:bodyPr wrap="square" lIns="0" tIns="158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dirty="0" sz="1200" b="1">
                <a:solidFill>
                  <a:srgbClr val="FFD966"/>
                </a:solidFill>
                <a:latin typeface="Calibri"/>
                <a:cs typeface="Calibri"/>
              </a:rPr>
              <a:t>Belge</a:t>
            </a:r>
            <a:r>
              <a:rPr dirty="0" sz="1200" spc="40" b="1">
                <a:solidFill>
                  <a:srgbClr val="FFD966"/>
                </a:solidFill>
                <a:latin typeface="Calibri"/>
                <a:cs typeface="Calibri"/>
              </a:rPr>
              <a:t> </a:t>
            </a:r>
            <a:r>
              <a:rPr dirty="0" sz="1200" spc="-10" b="1">
                <a:solidFill>
                  <a:srgbClr val="FFD966"/>
                </a:solidFill>
                <a:latin typeface="Calibri"/>
                <a:cs typeface="Calibri"/>
              </a:rPr>
              <a:t>Kapatma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41" name="object 41"/>
          <p:cNvSpPr/>
          <p:nvPr/>
        </p:nvSpPr>
        <p:spPr>
          <a:xfrm>
            <a:off x="7737982" y="2163064"/>
            <a:ext cx="404495" cy="466725"/>
          </a:xfrm>
          <a:custGeom>
            <a:avLst/>
            <a:gdLst/>
            <a:ahLst/>
            <a:cxnLst/>
            <a:rect l="l" t="t" r="r" b="b"/>
            <a:pathLst>
              <a:path w="404495" h="466725">
                <a:moveTo>
                  <a:pt x="351864" y="55579"/>
                </a:moveTo>
                <a:lnTo>
                  <a:pt x="0" y="462407"/>
                </a:lnTo>
                <a:lnTo>
                  <a:pt x="4825" y="466598"/>
                </a:lnTo>
                <a:lnTo>
                  <a:pt x="356697" y="59761"/>
                </a:lnTo>
                <a:lnTo>
                  <a:pt x="351864" y="55579"/>
                </a:lnTo>
                <a:close/>
              </a:path>
              <a:path w="404495" h="466725">
                <a:moveTo>
                  <a:pt x="392372" y="45974"/>
                </a:moveTo>
                <a:lnTo>
                  <a:pt x="360172" y="45974"/>
                </a:lnTo>
                <a:lnTo>
                  <a:pt x="364998" y="50164"/>
                </a:lnTo>
                <a:lnTo>
                  <a:pt x="356697" y="59761"/>
                </a:lnTo>
                <a:lnTo>
                  <a:pt x="383032" y="82550"/>
                </a:lnTo>
                <a:lnTo>
                  <a:pt x="392372" y="45974"/>
                </a:lnTo>
                <a:close/>
              </a:path>
              <a:path w="404495" h="466725">
                <a:moveTo>
                  <a:pt x="360172" y="45974"/>
                </a:moveTo>
                <a:lnTo>
                  <a:pt x="351864" y="55579"/>
                </a:lnTo>
                <a:lnTo>
                  <a:pt x="356697" y="59761"/>
                </a:lnTo>
                <a:lnTo>
                  <a:pt x="364998" y="50164"/>
                </a:lnTo>
                <a:lnTo>
                  <a:pt x="360172" y="45974"/>
                </a:lnTo>
                <a:close/>
              </a:path>
              <a:path w="404495" h="466725">
                <a:moveTo>
                  <a:pt x="404114" y="0"/>
                </a:moveTo>
                <a:lnTo>
                  <a:pt x="325500" y="32765"/>
                </a:lnTo>
                <a:lnTo>
                  <a:pt x="351864" y="55579"/>
                </a:lnTo>
                <a:lnTo>
                  <a:pt x="360172" y="45974"/>
                </a:lnTo>
                <a:lnTo>
                  <a:pt x="392372" y="45974"/>
                </a:lnTo>
                <a:lnTo>
                  <a:pt x="404114" y="0"/>
                </a:lnTo>
                <a:close/>
              </a:path>
            </a:pathLst>
          </a:custGeom>
          <a:solidFill>
            <a:srgbClr val="C5A160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42" name="object 42"/>
          <p:cNvGrpSpPr/>
          <p:nvPr/>
        </p:nvGrpSpPr>
        <p:grpSpPr>
          <a:xfrm>
            <a:off x="8200390" y="1845817"/>
            <a:ext cx="1092200" cy="579755"/>
            <a:chOff x="8200390" y="1845817"/>
            <a:chExt cx="1092200" cy="579755"/>
          </a:xfrm>
        </p:grpSpPr>
        <p:sp>
          <p:nvSpPr>
            <p:cNvPr id="43" name="object 43"/>
            <p:cNvSpPr/>
            <p:nvPr/>
          </p:nvSpPr>
          <p:spPr>
            <a:xfrm>
              <a:off x="8206740" y="1852167"/>
              <a:ext cx="1079500" cy="567055"/>
            </a:xfrm>
            <a:custGeom>
              <a:avLst/>
              <a:gdLst/>
              <a:ahLst/>
              <a:cxnLst/>
              <a:rect l="l" t="t" r="r" b="b"/>
              <a:pathLst>
                <a:path w="1079500" h="567055">
                  <a:moveTo>
                    <a:pt x="984503" y="0"/>
                  </a:moveTo>
                  <a:lnTo>
                    <a:pt x="94487" y="0"/>
                  </a:lnTo>
                  <a:lnTo>
                    <a:pt x="57703" y="7423"/>
                  </a:lnTo>
                  <a:lnTo>
                    <a:pt x="27670" y="27670"/>
                  </a:lnTo>
                  <a:lnTo>
                    <a:pt x="7423" y="57703"/>
                  </a:lnTo>
                  <a:lnTo>
                    <a:pt x="0" y="94487"/>
                  </a:lnTo>
                  <a:lnTo>
                    <a:pt x="0" y="472567"/>
                  </a:lnTo>
                  <a:lnTo>
                    <a:pt x="7423" y="509351"/>
                  </a:lnTo>
                  <a:lnTo>
                    <a:pt x="27670" y="539384"/>
                  </a:lnTo>
                  <a:lnTo>
                    <a:pt x="57703" y="559631"/>
                  </a:lnTo>
                  <a:lnTo>
                    <a:pt x="94487" y="567055"/>
                  </a:lnTo>
                  <a:lnTo>
                    <a:pt x="984503" y="567055"/>
                  </a:lnTo>
                  <a:lnTo>
                    <a:pt x="1021288" y="559631"/>
                  </a:lnTo>
                  <a:lnTo>
                    <a:pt x="1051321" y="539384"/>
                  </a:lnTo>
                  <a:lnTo>
                    <a:pt x="1071568" y="509351"/>
                  </a:lnTo>
                  <a:lnTo>
                    <a:pt x="1078991" y="472567"/>
                  </a:lnTo>
                  <a:lnTo>
                    <a:pt x="1078991" y="94487"/>
                  </a:lnTo>
                  <a:lnTo>
                    <a:pt x="1071568" y="57703"/>
                  </a:lnTo>
                  <a:lnTo>
                    <a:pt x="1051321" y="27670"/>
                  </a:lnTo>
                  <a:lnTo>
                    <a:pt x="1021288" y="7423"/>
                  </a:lnTo>
                  <a:lnTo>
                    <a:pt x="984503" y="0"/>
                  </a:lnTo>
                  <a:close/>
                </a:path>
              </a:pathLst>
            </a:custGeom>
            <a:solidFill>
              <a:srgbClr val="1E2F5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4" name="object 44"/>
            <p:cNvSpPr/>
            <p:nvPr/>
          </p:nvSpPr>
          <p:spPr>
            <a:xfrm>
              <a:off x="8206740" y="1852167"/>
              <a:ext cx="1079500" cy="567055"/>
            </a:xfrm>
            <a:custGeom>
              <a:avLst/>
              <a:gdLst/>
              <a:ahLst/>
              <a:cxnLst/>
              <a:rect l="l" t="t" r="r" b="b"/>
              <a:pathLst>
                <a:path w="1079500" h="567055">
                  <a:moveTo>
                    <a:pt x="0" y="94487"/>
                  </a:moveTo>
                  <a:lnTo>
                    <a:pt x="7423" y="57703"/>
                  </a:lnTo>
                  <a:lnTo>
                    <a:pt x="27670" y="27670"/>
                  </a:lnTo>
                  <a:lnTo>
                    <a:pt x="57703" y="7423"/>
                  </a:lnTo>
                  <a:lnTo>
                    <a:pt x="94487" y="0"/>
                  </a:lnTo>
                  <a:lnTo>
                    <a:pt x="984503" y="0"/>
                  </a:lnTo>
                  <a:lnTo>
                    <a:pt x="1021288" y="7423"/>
                  </a:lnTo>
                  <a:lnTo>
                    <a:pt x="1051321" y="27670"/>
                  </a:lnTo>
                  <a:lnTo>
                    <a:pt x="1071568" y="57703"/>
                  </a:lnTo>
                  <a:lnTo>
                    <a:pt x="1078991" y="94487"/>
                  </a:lnTo>
                  <a:lnTo>
                    <a:pt x="1078991" y="472567"/>
                  </a:lnTo>
                  <a:lnTo>
                    <a:pt x="1071568" y="509351"/>
                  </a:lnTo>
                  <a:lnTo>
                    <a:pt x="1051321" y="539384"/>
                  </a:lnTo>
                  <a:lnTo>
                    <a:pt x="1021288" y="559631"/>
                  </a:lnTo>
                  <a:lnTo>
                    <a:pt x="984503" y="567055"/>
                  </a:lnTo>
                  <a:lnTo>
                    <a:pt x="94487" y="567055"/>
                  </a:lnTo>
                  <a:lnTo>
                    <a:pt x="57703" y="559631"/>
                  </a:lnTo>
                  <a:lnTo>
                    <a:pt x="27670" y="539384"/>
                  </a:lnTo>
                  <a:lnTo>
                    <a:pt x="7423" y="509351"/>
                  </a:lnTo>
                  <a:lnTo>
                    <a:pt x="0" y="472567"/>
                  </a:lnTo>
                  <a:lnTo>
                    <a:pt x="0" y="94487"/>
                  </a:lnTo>
                  <a:close/>
                </a:path>
              </a:pathLst>
            </a:custGeom>
            <a:ln w="12699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45" name="object 45"/>
          <p:cNvSpPr txBox="1"/>
          <p:nvPr/>
        </p:nvSpPr>
        <p:spPr>
          <a:xfrm>
            <a:off x="8328786" y="2020760"/>
            <a:ext cx="836930" cy="212725"/>
          </a:xfrm>
          <a:prstGeom prst="rect">
            <a:avLst/>
          </a:prstGeom>
        </p:spPr>
        <p:txBody>
          <a:bodyPr wrap="square" lIns="0" tIns="158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dirty="0" sz="1200" spc="-10" b="1">
                <a:solidFill>
                  <a:srgbClr val="FFD966"/>
                </a:solidFill>
                <a:latin typeface="Calibri"/>
                <a:cs typeface="Calibri"/>
              </a:rPr>
              <a:t>Müeyyidesiz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46" name="object 46"/>
          <p:cNvSpPr/>
          <p:nvPr/>
        </p:nvSpPr>
        <p:spPr>
          <a:xfrm>
            <a:off x="7747127" y="2700654"/>
            <a:ext cx="404495" cy="466725"/>
          </a:xfrm>
          <a:custGeom>
            <a:avLst/>
            <a:gdLst/>
            <a:ahLst/>
            <a:cxnLst/>
            <a:rect l="l" t="t" r="r" b="b"/>
            <a:pathLst>
              <a:path w="404495" h="466725">
                <a:moveTo>
                  <a:pt x="351896" y="410932"/>
                </a:moveTo>
                <a:lnTo>
                  <a:pt x="325500" y="433832"/>
                </a:lnTo>
                <a:lnTo>
                  <a:pt x="404114" y="466471"/>
                </a:lnTo>
                <a:lnTo>
                  <a:pt x="392372" y="420497"/>
                </a:lnTo>
                <a:lnTo>
                  <a:pt x="360172" y="420497"/>
                </a:lnTo>
                <a:lnTo>
                  <a:pt x="351896" y="410932"/>
                </a:lnTo>
                <a:close/>
              </a:path>
              <a:path w="404495" h="466725">
                <a:moveTo>
                  <a:pt x="356663" y="406796"/>
                </a:moveTo>
                <a:lnTo>
                  <a:pt x="351896" y="410932"/>
                </a:lnTo>
                <a:lnTo>
                  <a:pt x="360172" y="420497"/>
                </a:lnTo>
                <a:lnTo>
                  <a:pt x="364998" y="416433"/>
                </a:lnTo>
                <a:lnTo>
                  <a:pt x="356663" y="406796"/>
                </a:lnTo>
                <a:close/>
              </a:path>
              <a:path w="404495" h="466725">
                <a:moveTo>
                  <a:pt x="383031" y="383921"/>
                </a:moveTo>
                <a:lnTo>
                  <a:pt x="356663" y="406796"/>
                </a:lnTo>
                <a:lnTo>
                  <a:pt x="364998" y="416433"/>
                </a:lnTo>
                <a:lnTo>
                  <a:pt x="360172" y="420497"/>
                </a:lnTo>
                <a:lnTo>
                  <a:pt x="392372" y="420497"/>
                </a:lnTo>
                <a:lnTo>
                  <a:pt x="383031" y="383921"/>
                </a:lnTo>
                <a:close/>
              </a:path>
              <a:path w="404495" h="466725">
                <a:moveTo>
                  <a:pt x="4825" y="0"/>
                </a:moveTo>
                <a:lnTo>
                  <a:pt x="0" y="4191"/>
                </a:lnTo>
                <a:lnTo>
                  <a:pt x="351896" y="410932"/>
                </a:lnTo>
                <a:lnTo>
                  <a:pt x="356663" y="406796"/>
                </a:lnTo>
                <a:lnTo>
                  <a:pt x="4825" y="0"/>
                </a:lnTo>
                <a:close/>
              </a:path>
            </a:pathLst>
          </a:custGeom>
          <a:solidFill>
            <a:srgbClr val="C5A160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47" name="object 47"/>
          <p:cNvGrpSpPr/>
          <p:nvPr/>
        </p:nvGrpSpPr>
        <p:grpSpPr>
          <a:xfrm>
            <a:off x="8218678" y="2897632"/>
            <a:ext cx="1101090" cy="579755"/>
            <a:chOff x="8218678" y="2897632"/>
            <a:chExt cx="1101090" cy="579755"/>
          </a:xfrm>
        </p:grpSpPr>
        <p:sp>
          <p:nvSpPr>
            <p:cNvPr id="48" name="object 48"/>
            <p:cNvSpPr/>
            <p:nvPr/>
          </p:nvSpPr>
          <p:spPr>
            <a:xfrm>
              <a:off x="8225028" y="2903982"/>
              <a:ext cx="1088390" cy="567055"/>
            </a:xfrm>
            <a:custGeom>
              <a:avLst/>
              <a:gdLst/>
              <a:ahLst/>
              <a:cxnLst/>
              <a:rect l="l" t="t" r="r" b="b"/>
              <a:pathLst>
                <a:path w="1088390" h="567054">
                  <a:moveTo>
                    <a:pt x="993648" y="0"/>
                  </a:moveTo>
                  <a:lnTo>
                    <a:pt x="94488" y="0"/>
                  </a:lnTo>
                  <a:lnTo>
                    <a:pt x="57703" y="7423"/>
                  </a:lnTo>
                  <a:lnTo>
                    <a:pt x="27670" y="27670"/>
                  </a:lnTo>
                  <a:lnTo>
                    <a:pt x="7423" y="57703"/>
                  </a:lnTo>
                  <a:lnTo>
                    <a:pt x="0" y="94487"/>
                  </a:lnTo>
                  <a:lnTo>
                    <a:pt x="0" y="472566"/>
                  </a:lnTo>
                  <a:lnTo>
                    <a:pt x="7423" y="509351"/>
                  </a:lnTo>
                  <a:lnTo>
                    <a:pt x="27670" y="539384"/>
                  </a:lnTo>
                  <a:lnTo>
                    <a:pt x="57703" y="559631"/>
                  </a:lnTo>
                  <a:lnTo>
                    <a:pt x="94488" y="567054"/>
                  </a:lnTo>
                  <a:lnTo>
                    <a:pt x="993648" y="567054"/>
                  </a:lnTo>
                  <a:lnTo>
                    <a:pt x="1030432" y="559631"/>
                  </a:lnTo>
                  <a:lnTo>
                    <a:pt x="1060465" y="539384"/>
                  </a:lnTo>
                  <a:lnTo>
                    <a:pt x="1080712" y="509351"/>
                  </a:lnTo>
                  <a:lnTo>
                    <a:pt x="1088136" y="472566"/>
                  </a:lnTo>
                  <a:lnTo>
                    <a:pt x="1088136" y="94487"/>
                  </a:lnTo>
                  <a:lnTo>
                    <a:pt x="1080712" y="57703"/>
                  </a:lnTo>
                  <a:lnTo>
                    <a:pt x="1060465" y="27670"/>
                  </a:lnTo>
                  <a:lnTo>
                    <a:pt x="1030432" y="7423"/>
                  </a:lnTo>
                  <a:lnTo>
                    <a:pt x="993648" y="0"/>
                  </a:lnTo>
                  <a:close/>
                </a:path>
              </a:pathLst>
            </a:custGeom>
            <a:solidFill>
              <a:srgbClr val="1E2F5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9" name="object 49"/>
            <p:cNvSpPr/>
            <p:nvPr/>
          </p:nvSpPr>
          <p:spPr>
            <a:xfrm>
              <a:off x="8225028" y="2903982"/>
              <a:ext cx="1088390" cy="567055"/>
            </a:xfrm>
            <a:custGeom>
              <a:avLst/>
              <a:gdLst/>
              <a:ahLst/>
              <a:cxnLst/>
              <a:rect l="l" t="t" r="r" b="b"/>
              <a:pathLst>
                <a:path w="1088390" h="567054">
                  <a:moveTo>
                    <a:pt x="0" y="94487"/>
                  </a:moveTo>
                  <a:lnTo>
                    <a:pt x="7423" y="57703"/>
                  </a:lnTo>
                  <a:lnTo>
                    <a:pt x="27670" y="27670"/>
                  </a:lnTo>
                  <a:lnTo>
                    <a:pt x="57703" y="7423"/>
                  </a:lnTo>
                  <a:lnTo>
                    <a:pt x="94488" y="0"/>
                  </a:lnTo>
                  <a:lnTo>
                    <a:pt x="993648" y="0"/>
                  </a:lnTo>
                  <a:lnTo>
                    <a:pt x="1030432" y="7423"/>
                  </a:lnTo>
                  <a:lnTo>
                    <a:pt x="1060465" y="27670"/>
                  </a:lnTo>
                  <a:lnTo>
                    <a:pt x="1080712" y="57703"/>
                  </a:lnTo>
                  <a:lnTo>
                    <a:pt x="1088136" y="94487"/>
                  </a:lnTo>
                  <a:lnTo>
                    <a:pt x="1088136" y="472566"/>
                  </a:lnTo>
                  <a:lnTo>
                    <a:pt x="1080712" y="509351"/>
                  </a:lnTo>
                  <a:lnTo>
                    <a:pt x="1060465" y="539384"/>
                  </a:lnTo>
                  <a:lnTo>
                    <a:pt x="1030432" y="559631"/>
                  </a:lnTo>
                  <a:lnTo>
                    <a:pt x="993648" y="567054"/>
                  </a:lnTo>
                  <a:lnTo>
                    <a:pt x="94488" y="567054"/>
                  </a:lnTo>
                  <a:lnTo>
                    <a:pt x="57703" y="559631"/>
                  </a:lnTo>
                  <a:lnTo>
                    <a:pt x="27670" y="539384"/>
                  </a:lnTo>
                  <a:lnTo>
                    <a:pt x="7423" y="509351"/>
                  </a:lnTo>
                  <a:lnTo>
                    <a:pt x="0" y="472566"/>
                  </a:lnTo>
                  <a:lnTo>
                    <a:pt x="0" y="94487"/>
                  </a:lnTo>
                  <a:close/>
                </a:path>
              </a:pathLst>
            </a:custGeom>
            <a:ln w="12699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50" name="object 50"/>
          <p:cNvSpPr txBox="1"/>
          <p:nvPr/>
        </p:nvSpPr>
        <p:spPr>
          <a:xfrm>
            <a:off x="8396605" y="3075749"/>
            <a:ext cx="751205" cy="212725"/>
          </a:xfrm>
          <a:prstGeom prst="rect">
            <a:avLst/>
          </a:prstGeom>
        </p:spPr>
        <p:txBody>
          <a:bodyPr wrap="square" lIns="0" tIns="158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dirty="0" sz="1200" spc="-10" b="1">
                <a:solidFill>
                  <a:srgbClr val="FFD966"/>
                </a:solidFill>
                <a:latin typeface="Calibri"/>
                <a:cs typeface="Calibri"/>
              </a:rPr>
              <a:t>Müeyyideli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51" name="object 51"/>
          <p:cNvSpPr/>
          <p:nvPr/>
        </p:nvSpPr>
        <p:spPr>
          <a:xfrm>
            <a:off x="6769607" y="3169157"/>
            <a:ext cx="76200" cy="467995"/>
          </a:xfrm>
          <a:custGeom>
            <a:avLst/>
            <a:gdLst/>
            <a:ahLst/>
            <a:cxnLst/>
            <a:rect l="l" t="t" r="r" b="b"/>
            <a:pathLst>
              <a:path w="76200" h="467995">
                <a:moveTo>
                  <a:pt x="41275" y="63500"/>
                </a:moveTo>
                <a:lnTo>
                  <a:pt x="34925" y="63500"/>
                </a:lnTo>
                <a:lnTo>
                  <a:pt x="34925" y="467867"/>
                </a:lnTo>
                <a:lnTo>
                  <a:pt x="41275" y="467867"/>
                </a:lnTo>
                <a:lnTo>
                  <a:pt x="41275" y="63500"/>
                </a:lnTo>
                <a:close/>
              </a:path>
              <a:path w="76200" h="467995">
                <a:moveTo>
                  <a:pt x="38100" y="0"/>
                </a:moveTo>
                <a:lnTo>
                  <a:pt x="0" y="76200"/>
                </a:lnTo>
                <a:lnTo>
                  <a:pt x="34925" y="76200"/>
                </a:lnTo>
                <a:lnTo>
                  <a:pt x="34925" y="63500"/>
                </a:lnTo>
                <a:lnTo>
                  <a:pt x="69850" y="63500"/>
                </a:lnTo>
                <a:lnTo>
                  <a:pt x="38100" y="0"/>
                </a:lnTo>
                <a:close/>
              </a:path>
              <a:path w="76200" h="467995">
                <a:moveTo>
                  <a:pt x="69850" y="63500"/>
                </a:moveTo>
                <a:lnTo>
                  <a:pt x="41275" y="63500"/>
                </a:lnTo>
                <a:lnTo>
                  <a:pt x="41275" y="76200"/>
                </a:lnTo>
                <a:lnTo>
                  <a:pt x="76200" y="76200"/>
                </a:lnTo>
                <a:lnTo>
                  <a:pt x="69850" y="63500"/>
                </a:lnTo>
                <a:close/>
              </a:path>
            </a:pathLst>
          </a:custGeom>
          <a:solidFill>
            <a:srgbClr val="C5A160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52" name="object 52"/>
          <p:cNvGrpSpPr/>
          <p:nvPr/>
        </p:nvGrpSpPr>
        <p:grpSpPr>
          <a:xfrm>
            <a:off x="8761348" y="3589909"/>
            <a:ext cx="1884045" cy="2302510"/>
            <a:chOff x="8761348" y="3589909"/>
            <a:chExt cx="1884045" cy="2302510"/>
          </a:xfrm>
        </p:grpSpPr>
        <p:sp>
          <p:nvSpPr>
            <p:cNvPr id="53" name="object 53"/>
            <p:cNvSpPr/>
            <p:nvPr/>
          </p:nvSpPr>
          <p:spPr>
            <a:xfrm>
              <a:off x="8761348" y="3589909"/>
              <a:ext cx="527685" cy="1263650"/>
            </a:xfrm>
            <a:custGeom>
              <a:avLst/>
              <a:gdLst/>
              <a:ahLst/>
              <a:cxnLst/>
              <a:rect l="l" t="t" r="r" b="b"/>
              <a:pathLst>
                <a:path w="527684" h="1263650">
                  <a:moveTo>
                    <a:pt x="451357" y="1186941"/>
                  </a:moveTo>
                  <a:lnTo>
                    <a:pt x="451357" y="1263141"/>
                  </a:lnTo>
                  <a:lnTo>
                    <a:pt x="521207" y="1228216"/>
                  </a:lnTo>
                  <a:lnTo>
                    <a:pt x="464057" y="1228216"/>
                  </a:lnTo>
                  <a:lnTo>
                    <a:pt x="464057" y="1221866"/>
                  </a:lnTo>
                  <a:lnTo>
                    <a:pt x="521207" y="1221866"/>
                  </a:lnTo>
                  <a:lnTo>
                    <a:pt x="451357" y="1186941"/>
                  </a:lnTo>
                  <a:close/>
                </a:path>
                <a:path w="527684" h="1263650">
                  <a:moveTo>
                    <a:pt x="6350" y="0"/>
                  </a:moveTo>
                  <a:lnTo>
                    <a:pt x="0" y="0"/>
                  </a:lnTo>
                  <a:lnTo>
                    <a:pt x="0" y="1228216"/>
                  </a:lnTo>
                  <a:lnTo>
                    <a:pt x="451357" y="1228216"/>
                  </a:lnTo>
                  <a:lnTo>
                    <a:pt x="451357" y="1225041"/>
                  </a:lnTo>
                  <a:lnTo>
                    <a:pt x="6350" y="1225041"/>
                  </a:lnTo>
                  <a:lnTo>
                    <a:pt x="3175" y="1221866"/>
                  </a:lnTo>
                  <a:lnTo>
                    <a:pt x="6350" y="1221866"/>
                  </a:lnTo>
                  <a:lnTo>
                    <a:pt x="6350" y="0"/>
                  </a:lnTo>
                  <a:close/>
                </a:path>
                <a:path w="527684" h="1263650">
                  <a:moveTo>
                    <a:pt x="521207" y="1221866"/>
                  </a:moveTo>
                  <a:lnTo>
                    <a:pt x="464057" y="1221866"/>
                  </a:lnTo>
                  <a:lnTo>
                    <a:pt x="464057" y="1228216"/>
                  </a:lnTo>
                  <a:lnTo>
                    <a:pt x="521207" y="1228216"/>
                  </a:lnTo>
                  <a:lnTo>
                    <a:pt x="527557" y="1225041"/>
                  </a:lnTo>
                  <a:lnTo>
                    <a:pt x="521207" y="1221866"/>
                  </a:lnTo>
                  <a:close/>
                </a:path>
                <a:path w="527684" h="1263650">
                  <a:moveTo>
                    <a:pt x="6350" y="1221866"/>
                  </a:moveTo>
                  <a:lnTo>
                    <a:pt x="3175" y="1221866"/>
                  </a:lnTo>
                  <a:lnTo>
                    <a:pt x="6350" y="1225041"/>
                  </a:lnTo>
                  <a:lnTo>
                    <a:pt x="6350" y="1221866"/>
                  </a:lnTo>
                  <a:close/>
                </a:path>
                <a:path w="527684" h="1263650">
                  <a:moveTo>
                    <a:pt x="451357" y="1221866"/>
                  </a:moveTo>
                  <a:lnTo>
                    <a:pt x="6350" y="1221866"/>
                  </a:lnTo>
                  <a:lnTo>
                    <a:pt x="6350" y="1225041"/>
                  </a:lnTo>
                  <a:lnTo>
                    <a:pt x="451357" y="1225041"/>
                  </a:lnTo>
                  <a:lnTo>
                    <a:pt x="451357" y="1221866"/>
                  </a:lnTo>
                  <a:close/>
                </a:path>
              </a:pathLst>
            </a:custGeom>
            <a:solidFill>
              <a:srgbClr val="C5A16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4" name="object 54"/>
            <p:cNvSpPr/>
            <p:nvPr/>
          </p:nvSpPr>
          <p:spPr>
            <a:xfrm>
              <a:off x="9294875" y="3736213"/>
              <a:ext cx="1344295" cy="2149475"/>
            </a:xfrm>
            <a:custGeom>
              <a:avLst/>
              <a:gdLst/>
              <a:ahLst/>
              <a:cxnLst/>
              <a:rect l="l" t="t" r="r" b="b"/>
              <a:pathLst>
                <a:path w="1344295" h="2149475">
                  <a:moveTo>
                    <a:pt x="1120140" y="0"/>
                  </a:moveTo>
                  <a:lnTo>
                    <a:pt x="224027" y="0"/>
                  </a:lnTo>
                  <a:lnTo>
                    <a:pt x="178886" y="4552"/>
                  </a:lnTo>
                  <a:lnTo>
                    <a:pt x="136838" y="17611"/>
                  </a:lnTo>
                  <a:lnTo>
                    <a:pt x="98784" y="38274"/>
                  </a:lnTo>
                  <a:lnTo>
                    <a:pt x="65627" y="65643"/>
                  </a:lnTo>
                  <a:lnTo>
                    <a:pt x="38268" y="98815"/>
                  </a:lnTo>
                  <a:lnTo>
                    <a:pt x="17609" y="136892"/>
                  </a:lnTo>
                  <a:lnTo>
                    <a:pt x="4552" y="178972"/>
                  </a:lnTo>
                  <a:lnTo>
                    <a:pt x="0" y="224155"/>
                  </a:lnTo>
                  <a:lnTo>
                    <a:pt x="0" y="1925332"/>
                  </a:lnTo>
                  <a:lnTo>
                    <a:pt x="4552" y="1970494"/>
                  </a:lnTo>
                  <a:lnTo>
                    <a:pt x="17609" y="2012558"/>
                  </a:lnTo>
                  <a:lnTo>
                    <a:pt x="38268" y="2050624"/>
                  </a:lnTo>
                  <a:lnTo>
                    <a:pt x="65627" y="2083789"/>
                  </a:lnTo>
                  <a:lnTo>
                    <a:pt x="98784" y="2111152"/>
                  </a:lnTo>
                  <a:lnTo>
                    <a:pt x="136838" y="2131813"/>
                  </a:lnTo>
                  <a:lnTo>
                    <a:pt x="178886" y="2144871"/>
                  </a:lnTo>
                  <a:lnTo>
                    <a:pt x="224027" y="2149424"/>
                  </a:lnTo>
                  <a:lnTo>
                    <a:pt x="1120140" y="2149424"/>
                  </a:lnTo>
                  <a:lnTo>
                    <a:pt x="1165281" y="2144871"/>
                  </a:lnTo>
                  <a:lnTo>
                    <a:pt x="1207329" y="2131813"/>
                  </a:lnTo>
                  <a:lnTo>
                    <a:pt x="1245383" y="2111152"/>
                  </a:lnTo>
                  <a:lnTo>
                    <a:pt x="1278540" y="2083789"/>
                  </a:lnTo>
                  <a:lnTo>
                    <a:pt x="1305899" y="2050624"/>
                  </a:lnTo>
                  <a:lnTo>
                    <a:pt x="1326558" y="2012558"/>
                  </a:lnTo>
                  <a:lnTo>
                    <a:pt x="1339615" y="1970494"/>
                  </a:lnTo>
                  <a:lnTo>
                    <a:pt x="1344168" y="1925332"/>
                  </a:lnTo>
                  <a:lnTo>
                    <a:pt x="1344168" y="224155"/>
                  </a:lnTo>
                  <a:lnTo>
                    <a:pt x="1339615" y="178972"/>
                  </a:lnTo>
                  <a:lnTo>
                    <a:pt x="1326558" y="136892"/>
                  </a:lnTo>
                  <a:lnTo>
                    <a:pt x="1305899" y="98815"/>
                  </a:lnTo>
                  <a:lnTo>
                    <a:pt x="1278540" y="65643"/>
                  </a:lnTo>
                  <a:lnTo>
                    <a:pt x="1245383" y="38274"/>
                  </a:lnTo>
                  <a:lnTo>
                    <a:pt x="1207329" y="17611"/>
                  </a:lnTo>
                  <a:lnTo>
                    <a:pt x="1165281" y="4552"/>
                  </a:lnTo>
                  <a:lnTo>
                    <a:pt x="1120140" y="0"/>
                  </a:lnTo>
                  <a:close/>
                </a:path>
              </a:pathLst>
            </a:custGeom>
            <a:solidFill>
              <a:srgbClr val="1E2F5D">
                <a:alpha val="65097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5" name="object 55"/>
            <p:cNvSpPr/>
            <p:nvPr/>
          </p:nvSpPr>
          <p:spPr>
            <a:xfrm>
              <a:off x="9294875" y="3736213"/>
              <a:ext cx="1344295" cy="2149475"/>
            </a:xfrm>
            <a:custGeom>
              <a:avLst/>
              <a:gdLst/>
              <a:ahLst/>
              <a:cxnLst/>
              <a:rect l="l" t="t" r="r" b="b"/>
              <a:pathLst>
                <a:path w="1344295" h="2149475">
                  <a:moveTo>
                    <a:pt x="0" y="224155"/>
                  </a:moveTo>
                  <a:lnTo>
                    <a:pt x="4552" y="178972"/>
                  </a:lnTo>
                  <a:lnTo>
                    <a:pt x="17609" y="136892"/>
                  </a:lnTo>
                  <a:lnTo>
                    <a:pt x="38268" y="98815"/>
                  </a:lnTo>
                  <a:lnTo>
                    <a:pt x="65627" y="65643"/>
                  </a:lnTo>
                  <a:lnTo>
                    <a:pt x="98784" y="38274"/>
                  </a:lnTo>
                  <a:lnTo>
                    <a:pt x="136838" y="17611"/>
                  </a:lnTo>
                  <a:lnTo>
                    <a:pt x="178886" y="4552"/>
                  </a:lnTo>
                  <a:lnTo>
                    <a:pt x="224027" y="0"/>
                  </a:lnTo>
                  <a:lnTo>
                    <a:pt x="1120140" y="0"/>
                  </a:lnTo>
                  <a:lnTo>
                    <a:pt x="1165281" y="4552"/>
                  </a:lnTo>
                  <a:lnTo>
                    <a:pt x="1207329" y="17611"/>
                  </a:lnTo>
                  <a:lnTo>
                    <a:pt x="1245383" y="38274"/>
                  </a:lnTo>
                  <a:lnTo>
                    <a:pt x="1278540" y="65643"/>
                  </a:lnTo>
                  <a:lnTo>
                    <a:pt x="1305899" y="98815"/>
                  </a:lnTo>
                  <a:lnTo>
                    <a:pt x="1326558" y="136892"/>
                  </a:lnTo>
                  <a:lnTo>
                    <a:pt x="1339615" y="178972"/>
                  </a:lnTo>
                  <a:lnTo>
                    <a:pt x="1344168" y="224155"/>
                  </a:lnTo>
                  <a:lnTo>
                    <a:pt x="1344168" y="1925332"/>
                  </a:lnTo>
                  <a:lnTo>
                    <a:pt x="1339615" y="1970494"/>
                  </a:lnTo>
                  <a:lnTo>
                    <a:pt x="1326558" y="2012558"/>
                  </a:lnTo>
                  <a:lnTo>
                    <a:pt x="1305899" y="2050624"/>
                  </a:lnTo>
                  <a:lnTo>
                    <a:pt x="1278540" y="2083789"/>
                  </a:lnTo>
                  <a:lnTo>
                    <a:pt x="1245383" y="2111152"/>
                  </a:lnTo>
                  <a:lnTo>
                    <a:pt x="1207329" y="2131813"/>
                  </a:lnTo>
                  <a:lnTo>
                    <a:pt x="1165281" y="2144871"/>
                  </a:lnTo>
                  <a:lnTo>
                    <a:pt x="1120140" y="2149424"/>
                  </a:lnTo>
                  <a:lnTo>
                    <a:pt x="224027" y="2149424"/>
                  </a:lnTo>
                  <a:lnTo>
                    <a:pt x="178886" y="2144871"/>
                  </a:lnTo>
                  <a:lnTo>
                    <a:pt x="136838" y="2131813"/>
                  </a:lnTo>
                  <a:lnTo>
                    <a:pt x="98784" y="2111152"/>
                  </a:lnTo>
                  <a:lnTo>
                    <a:pt x="65627" y="2083789"/>
                  </a:lnTo>
                  <a:lnTo>
                    <a:pt x="38268" y="2050624"/>
                  </a:lnTo>
                  <a:lnTo>
                    <a:pt x="17609" y="2012558"/>
                  </a:lnTo>
                  <a:lnTo>
                    <a:pt x="4552" y="1970494"/>
                  </a:lnTo>
                  <a:lnTo>
                    <a:pt x="0" y="1925332"/>
                  </a:lnTo>
                  <a:lnTo>
                    <a:pt x="0" y="224155"/>
                  </a:lnTo>
                  <a:close/>
                </a:path>
              </a:pathLst>
            </a:custGeom>
            <a:ln w="12700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56" name="object 56"/>
          <p:cNvSpPr txBox="1"/>
          <p:nvPr/>
        </p:nvSpPr>
        <p:spPr>
          <a:xfrm>
            <a:off x="9448545" y="3775392"/>
            <a:ext cx="1033144" cy="2049780"/>
          </a:xfrm>
          <a:prstGeom prst="rect">
            <a:avLst/>
          </a:prstGeom>
        </p:spPr>
        <p:txBody>
          <a:bodyPr wrap="square" lIns="0" tIns="17145" rIns="0" bIns="0" rtlCol="0" vert="horz">
            <a:spAutoFit/>
          </a:bodyPr>
          <a:lstStyle/>
          <a:p>
            <a:pPr algn="ctr" marL="12065" marR="5080" indent="1905">
              <a:lnSpc>
                <a:spcPct val="105300"/>
              </a:lnSpc>
              <a:spcBef>
                <a:spcPts val="135"/>
              </a:spcBef>
            </a:pPr>
            <a:r>
              <a:rPr dirty="0" sz="1050">
                <a:solidFill>
                  <a:srgbClr val="FFFFFF"/>
                </a:solidFill>
                <a:latin typeface="Calibri"/>
                <a:cs typeface="Calibri"/>
              </a:rPr>
              <a:t>Belge</a:t>
            </a:r>
            <a:r>
              <a:rPr dirty="0" sz="1050" spc="10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050" spc="-10">
                <a:solidFill>
                  <a:srgbClr val="FFFFFF"/>
                </a:solidFill>
                <a:latin typeface="Calibri"/>
                <a:cs typeface="Calibri"/>
              </a:rPr>
              <a:t>sahibi firmalar, </a:t>
            </a:r>
            <a:r>
              <a:rPr dirty="0" sz="1050" spc="20">
                <a:solidFill>
                  <a:srgbClr val="FFFFFF"/>
                </a:solidFill>
                <a:latin typeface="Calibri"/>
                <a:cs typeface="Calibri"/>
              </a:rPr>
              <a:t>kendilerine</a:t>
            </a:r>
            <a:r>
              <a:rPr dirty="0" sz="1050" spc="6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050" spc="-10">
                <a:solidFill>
                  <a:srgbClr val="FFFFFF"/>
                </a:solidFill>
                <a:latin typeface="Calibri"/>
                <a:cs typeface="Calibri"/>
              </a:rPr>
              <a:t>tebliğ </a:t>
            </a:r>
            <a:r>
              <a:rPr dirty="0" sz="1050" spc="20">
                <a:solidFill>
                  <a:srgbClr val="FFFFFF"/>
                </a:solidFill>
                <a:latin typeface="Calibri"/>
                <a:cs typeface="Calibri"/>
              </a:rPr>
              <a:t>edilen</a:t>
            </a:r>
            <a:r>
              <a:rPr dirty="0" sz="1050" spc="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050" spc="-10">
                <a:solidFill>
                  <a:srgbClr val="FFFFFF"/>
                </a:solidFill>
                <a:latin typeface="Calibri"/>
                <a:cs typeface="Calibri"/>
              </a:rPr>
              <a:t>taahhüt hesabının müeyyideli</a:t>
            </a:r>
            <a:endParaRPr sz="1050">
              <a:latin typeface="Calibri"/>
              <a:cs typeface="Calibri"/>
            </a:endParaRPr>
          </a:p>
          <a:p>
            <a:pPr algn="ctr" marL="11430">
              <a:lnSpc>
                <a:spcPct val="100000"/>
              </a:lnSpc>
              <a:spcBef>
                <a:spcPts val="40"/>
              </a:spcBef>
            </a:pPr>
            <a:r>
              <a:rPr dirty="0" sz="1050" spc="-10">
                <a:solidFill>
                  <a:srgbClr val="FFFFFF"/>
                </a:solidFill>
                <a:latin typeface="Calibri"/>
                <a:cs typeface="Calibri"/>
              </a:rPr>
              <a:t>kapatılması</a:t>
            </a:r>
            <a:endParaRPr sz="1050">
              <a:latin typeface="Calibri"/>
              <a:cs typeface="Calibri"/>
            </a:endParaRPr>
          </a:p>
          <a:p>
            <a:pPr algn="ctr" marL="1270">
              <a:lnSpc>
                <a:spcPct val="100000"/>
              </a:lnSpc>
              <a:spcBef>
                <a:spcPts val="110"/>
              </a:spcBef>
            </a:pPr>
            <a:r>
              <a:rPr dirty="0" sz="1050" spc="10">
                <a:solidFill>
                  <a:srgbClr val="FFFFFF"/>
                </a:solidFill>
                <a:latin typeface="Calibri"/>
                <a:cs typeface="Calibri"/>
              </a:rPr>
              <a:t>işlemine</a:t>
            </a:r>
            <a:r>
              <a:rPr dirty="0" sz="1050" spc="10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050" spc="-10">
                <a:solidFill>
                  <a:srgbClr val="FFFFFF"/>
                </a:solidFill>
                <a:latin typeface="Calibri"/>
                <a:cs typeface="Calibri"/>
              </a:rPr>
              <a:t>karşı</a:t>
            </a:r>
            <a:endParaRPr sz="1050">
              <a:latin typeface="Calibri"/>
              <a:cs typeface="Calibri"/>
            </a:endParaRPr>
          </a:p>
          <a:p>
            <a:pPr algn="ctr" marL="8890">
              <a:lnSpc>
                <a:spcPct val="100000"/>
              </a:lnSpc>
              <a:spcBef>
                <a:spcPts val="40"/>
              </a:spcBef>
            </a:pPr>
            <a:r>
              <a:rPr dirty="0" sz="1050" spc="10">
                <a:solidFill>
                  <a:srgbClr val="FFFFFF"/>
                </a:solidFill>
                <a:latin typeface="Calibri"/>
                <a:cs typeface="Calibri"/>
              </a:rPr>
              <a:t>tebliğ</a:t>
            </a:r>
            <a:r>
              <a:rPr dirty="0" sz="1050" spc="1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050" spc="-10">
                <a:solidFill>
                  <a:srgbClr val="FFFFFF"/>
                </a:solidFill>
                <a:latin typeface="Calibri"/>
                <a:cs typeface="Calibri"/>
              </a:rPr>
              <a:t>tarihinden</a:t>
            </a:r>
            <a:endParaRPr sz="1050">
              <a:latin typeface="Calibri"/>
              <a:cs typeface="Calibri"/>
            </a:endParaRPr>
          </a:p>
          <a:p>
            <a:pPr algn="ctr" marL="8255">
              <a:lnSpc>
                <a:spcPct val="100000"/>
              </a:lnSpc>
              <a:spcBef>
                <a:spcPts val="35"/>
              </a:spcBef>
            </a:pPr>
            <a:r>
              <a:rPr dirty="0" sz="1050">
                <a:solidFill>
                  <a:srgbClr val="FFFFFF"/>
                </a:solidFill>
                <a:latin typeface="Calibri"/>
                <a:cs typeface="Calibri"/>
              </a:rPr>
              <a:t>itibaren</a:t>
            </a:r>
            <a:r>
              <a:rPr dirty="0" sz="1050" spc="5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050" b="1">
                <a:solidFill>
                  <a:srgbClr val="FFFFFF"/>
                </a:solidFill>
                <a:latin typeface="Calibri"/>
                <a:cs typeface="Calibri"/>
              </a:rPr>
              <a:t>1</a:t>
            </a:r>
            <a:r>
              <a:rPr dirty="0" sz="1050" spc="90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050" b="1">
                <a:solidFill>
                  <a:srgbClr val="FFFFFF"/>
                </a:solidFill>
                <a:latin typeface="Calibri"/>
                <a:cs typeface="Calibri"/>
              </a:rPr>
              <a:t>(bir)</a:t>
            </a:r>
            <a:r>
              <a:rPr dirty="0" sz="1050" spc="85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050" spc="-25" b="1">
                <a:solidFill>
                  <a:srgbClr val="FFFFFF"/>
                </a:solidFill>
                <a:latin typeface="Calibri"/>
                <a:cs typeface="Calibri"/>
              </a:rPr>
              <a:t>ay</a:t>
            </a:r>
            <a:endParaRPr sz="105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  <a:spcBef>
                <a:spcPts val="110"/>
              </a:spcBef>
            </a:pPr>
            <a:r>
              <a:rPr dirty="0" sz="1050" spc="10">
                <a:solidFill>
                  <a:srgbClr val="FFFFFF"/>
                </a:solidFill>
                <a:latin typeface="Calibri"/>
                <a:cs typeface="Calibri"/>
              </a:rPr>
              <a:t>içerisinde</a:t>
            </a:r>
            <a:r>
              <a:rPr dirty="0" sz="1050" spc="6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050" spc="-10" b="1">
                <a:solidFill>
                  <a:srgbClr val="FFFFFF"/>
                </a:solidFill>
                <a:latin typeface="Calibri"/>
                <a:cs typeface="Calibri"/>
              </a:rPr>
              <a:t>itiraz</a:t>
            </a:r>
            <a:endParaRPr sz="105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  <a:spcBef>
                <a:spcPts val="40"/>
              </a:spcBef>
            </a:pPr>
            <a:r>
              <a:rPr dirty="0" sz="1050" spc="-10">
                <a:solidFill>
                  <a:srgbClr val="FFFFFF"/>
                </a:solidFill>
                <a:latin typeface="Calibri"/>
                <a:cs typeface="Calibri"/>
              </a:rPr>
              <a:t>edebilirler.</a:t>
            </a:r>
            <a:endParaRPr sz="1050">
              <a:latin typeface="Calibri"/>
              <a:cs typeface="Calibri"/>
            </a:endParaRPr>
          </a:p>
        </p:txBody>
      </p:sp>
      <p:sp>
        <p:nvSpPr>
          <p:cNvPr id="57" name="object 57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38100">
              <a:lnSpc>
                <a:spcPts val="980"/>
              </a:lnSpc>
            </a:pPr>
            <a:r>
              <a:rPr dirty="0" spc="-25"/>
              <a:t>48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239241" rIns="0" bIns="0" rtlCol="0" vert="horz">
            <a:spAutoFit/>
          </a:bodyPr>
          <a:lstStyle/>
          <a:p>
            <a:pPr marL="721360">
              <a:lnSpc>
                <a:spcPct val="100000"/>
              </a:lnSpc>
              <a:spcBef>
                <a:spcPts val="130"/>
              </a:spcBef>
            </a:pPr>
            <a:r>
              <a:rPr dirty="0" spc="-345"/>
              <a:t>DİİB</a:t>
            </a:r>
            <a:r>
              <a:rPr dirty="0" spc="75"/>
              <a:t> </a:t>
            </a:r>
            <a:r>
              <a:rPr dirty="0" spc="-30"/>
              <a:t>KAPATMADA</a:t>
            </a:r>
            <a:r>
              <a:rPr dirty="0" spc="-45"/>
              <a:t> </a:t>
            </a:r>
            <a:r>
              <a:rPr dirty="0" spc="-155"/>
              <a:t>KULLANILAN</a:t>
            </a:r>
            <a:r>
              <a:rPr dirty="0" spc="80"/>
              <a:t> </a:t>
            </a:r>
            <a:r>
              <a:rPr dirty="0" spc="-170"/>
              <a:t>BELGELER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2887726" y="2486025"/>
            <a:ext cx="6423025" cy="3973195"/>
            <a:chOff x="2887726" y="2486025"/>
            <a:chExt cx="6423025" cy="3973195"/>
          </a:xfrm>
        </p:grpSpPr>
        <p:sp>
          <p:nvSpPr>
            <p:cNvPr id="4" name="object 4"/>
            <p:cNvSpPr/>
            <p:nvPr/>
          </p:nvSpPr>
          <p:spPr>
            <a:xfrm>
              <a:off x="2894076" y="2492375"/>
              <a:ext cx="6410325" cy="594995"/>
            </a:xfrm>
            <a:custGeom>
              <a:avLst/>
              <a:gdLst/>
              <a:ahLst/>
              <a:cxnLst/>
              <a:rect l="l" t="t" r="r" b="b"/>
              <a:pathLst>
                <a:path w="6410325" h="594994">
                  <a:moveTo>
                    <a:pt x="6310883" y="0"/>
                  </a:moveTo>
                  <a:lnTo>
                    <a:pt x="99060" y="0"/>
                  </a:lnTo>
                  <a:lnTo>
                    <a:pt x="60489" y="7780"/>
                  </a:lnTo>
                  <a:lnTo>
                    <a:pt x="29003" y="29003"/>
                  </a:lnTo>
                  <a:lnTo>
                    <a:pt x="7780" y="60489"/>
                  </a:lnTo>
                  <a:lnTo>
                    <a:pt x="0" y="99060"/>
                  </a:lnTo>
                  <a:lnTo>
                    <a:pt x="0" y="495426"/>
                  </a:lnTo>
                  <a:lnTo>
                    <a:pt x="7780" y="533997"/>
                  </a:lnTo>
                  <a:lnTo>
                    <a:pt x="29003" y="565483"/>
                  </a:lnTo>
                  <a:lnTo>
                    <a:pt x="60489" y="586706"/>
                  </a:lnTo>
                  <a:lnTo>
                    <a:pt x="99060" y="594487"/>
                  </a:lnTo>
                  <a:lnTo>
                    <a:pt x="6310883" y="594487"/>
                  </a:lnTo>
                  <a:lnTo>
                    <a:pt x="6349454" y="586706"/>
                  </a:lnTo>
                  <a:lnTo>
                    <a:pt x="6380940" y="565483"/>
                  </a:lnTo>
                  <a:lnTo>
                    <a:pt x="6402163" y="533997"/>
                  </a:lnTo>
                  <a:lnTo>
                    <a:pt x="6409944" y="495426"/>
                  </a:lnTo>
                  <a:lnTo>
                    <a:pt x="6409944" y="99060"/>
                  </a:lnTo>
                  <a:lnTo>
                    <a:pt x="6402163" y="60489"/>
                  </a:lnTo>
                  <a:lnTo>
                    <a:pt x="6380940" y="29003"/>
                  </a:lnTo>
                  <a:lnTo>
                    <a:pt x="6349454" y="7780"/>
                  </a:lnTo>
                  <a:lnTo>
                    <a:pt x="6310883" y="0"/>
                  </a:lnTo>
                  <a:close/>
                </a:path>
              </a:pathLst>
            </a:custGeom>
            <a:solidFill>
              <a:srgbClr val="1F386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/>
            <p:cNvSpPr/>
            <p:nvPr/>
          </p:nvSpPr>
          <p:spPr>
            <a:xfrm>
              <a:off x="2894076" y="2492375"/>
              <a:ext cx="6410325" cy="594995"/>
            </a:xfrm>
            <a:custGeom>
              <a:avLst/>
              <a:gdLst/>
              <a:ahLst/>
              <a:cxnLst/>
              <a:rect l="l" t="t" r="r" b="b"/>
              <a:pathLst>
                <a:path w="6410325" h="594994">
                  <a:moveTo>
                    <a:pt x="0" y="99060"/>
                  </a:moveTo>
                  <a:lnTo>
                    <a:pt x="7780" y="60489"/>
                  </a:lnTo>
                  <a:lnTo>
                    <a:pt x="29003" y="29003"/>
                  </a:lnTo>
                  <a:lnTo>
                    <a:pt x="60489" y="7780"/>
                  </a:lnTo>
                  <a:lnTo>
                    <a:pt x="99060" y="0"/>
                  </a:lnTo>
                  <a:lnTo>
                    <a:pt x="6310883" y="0"/>
                  </a:lnTo>
                  <a:lnTo>
                    <a:pt x="6349454" y="7780"/>
                  </a:lnTo>
                  <a:lnTo>
                    <a:pt x="6380940" y="29003"/>
                  </a:lnTo>
                  <a:lnTo>
                    <a:pt x="6402163" y="60489"/>
                  </a:lnTo>
                  <a:lnTo>
                    <a:pt x="6409944" y="99060"/>
                  </a:lnTo>
                  <a:lnTo>
                    <a:pt x="6409944" y="495426"/>
                  </a:lnTo>
                  <a:lnTo>
                    <a:pt x="6402163" y="533997"/>
                  </a:lnTo>
                  <a:lnTo>
                    <a:pt x="6380940" y="565483"/>
                  </a:lnTo>
                  <a:lnTo>
                    <a:pt x="6349454" y="586706"/>
                  </a:lnTo>
                  <a:lnTo>
                    <a:pt x="6310883" y="594487"/>
                  </a:lnTo>
                  <a:lnTo>
                    <a:pt x="99060" y="594487"/>
                  </a:lnTo>
                  <a:lnTo>
                    <a:pt x="60489" y="586706"/>
                  </a:lnTo>
                  <a:lnTo>
                    <a:pt x="29003" y="565483"/>
                  </a:lnTo>
                  <a:lnTo>
                    <a:pt x="7780" y="533997"/>
                  </a:lnTo>
                  <a:lnTo>
                    <a:pt x="0" y="495426"/>
                  </a:lnTo>
                  <a:lnTo>
                    <a:pt x="0" y="99060"/>
                  </a:lnTo>
                  <a:close/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/>
            <p:cNvSpPr/>
            <p:nvPr/>
          </p:nvSpPr>
          <p:spPr>
            <a:xfrm>
              <a:off x="2894076" y="3096005"/>
              <a:ext cx="6410325" cy="412115"/>
            </a:xfrm>
            <a:custGeom>
              <a:avLst/>
              <a:gdLst/>
              <a:ahLst/>
              <a:cxnLst/>
              <a:rect l="l" t="t" r="r" b="b"/>
              <a:pathLst>
                <a:path w="6410325" h="412114">
                  <a:moveTo>
                    <a:pt x="6341364" y="0"/>
                  </a:moveTo>
                  <a:lnTo>
                    <a:pt x="68580" y="0"/>
                  </a:lnTo>
                  <a:lnTo>
                    <a:pt x="41898" y="5393"/>
                  </a:lnTo>
                  <a:lnTo>
                    <a:pt x="20097" y="20097"/>
                  </a:lnTo>
                  <a:lnTo>
                    <a:pt x="5393" y="41898"/>
                  </a:lnTo>
                  <a:lnTo>
                    <a:pt x="0" y="68580"/>
                  </a:lnTo>
                  <a:lnTo>
                    <a:pt x="0" y="343027"/>
                  </a:lnTo>
                  <a:lnTo>
                    <a:pt x="5393" y="369708"/>
                  </a:lnTo>
                  <a:lnTo>
                    <a:pt x="20097" y="391509"/>
                  </a:lnTo>
                  <a:lnTo>
                    <a:pt x="41898" y="406213"/>
                  </a:lnTo>
                  <a:lnTo>
                    <a:pt x="68580" y="411607"/>
                  </a:lnTo>
                  <a:lnTo>
                    <a:pt x="6341364" y="411607"/>
                  </a:lnTo>
                  <a:lnTo>
                    <a:pt x="6368045" y="406213"/>
                  </a:lnTo>
                  <a:lnTo>
                    <a:pt x="6389846" y="391509"/>
                  </a:lnTo>
                  <a:lnTo>
                    <a:pt x="6404550" y="369708"/>
                  </a:lnTo>
                  <a:lnTo>
                    <a:pt x="6409944" y="343027"/>
                  </a:lnTo>
                  <a:lnTo>
                    <a:pt x="6409944" y="68580"/>
                  </a:lnTo>
                  <a:lnTo>
                    <a:pt x="6404550" y="41898"/>
                  </a:lnTo>
                  <a:lnTo>
                    <a:pt x="6389846" y="20097"/>
                  </a:lnTo>
                  <a:lnTo>
                    <a:pt x="6368045" y="5393"/>
                  </a:lnTo>
                  <a:lnTo>
                    <a:pt x="634136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" name="object 7"/>
            <p:cNvSpPr/>
            <p:nvPr/>
          </p:nvSpPr>
          <p:spPr>
            <a:xfrm>
              <a:off x="2894076" y="3096005"/>
              <a:ext cx="6410325" cy="412115"/>
            </a:xfrm>
            <a:custGeom>
              <a:avLst/>
              <a:gdLst/>
              <a:ahLst/>
              <a:cxnLst/>
              <a:rect l="l" t="t" r="r" b="b"/>
              <a:pathLst>
                <a:path w="6410325" h="412114">
                  <a:moveTo>
                    <a:pt x="0" y="68580"/>
                  </a:moveTo>
                  <a:lnTo>
                    <a:pt x="5393" y="41898"/>
                  </a:lnTo>
                  <a:lnTo>
                    <a:pt x="20097" y="20097"/>
                  </a:lnTo>
                  <a:lnTo>
                    <a:pt x="41898" y="5393"/>
                  </a:lnTo>
                  <a:lnTo>
                    <a:pt x="68580" y="0"/>
                  </a:lnTo>
                  <a:lnTo>
                    <a:pt x="6341364" y="0"/>
                  </a:lnTo>
                  <a:lnTo>
                    <a:pt x="6368045" y="5393"/>
                  </a:lnTo>
                  <a:lnTo>
                    <a:pt x="6389846" y="20097"/>
                  </a:lnTo>
                  <a:lnTo>
                    <a:pt x="6404550" y="41898"/>
                  </a:lnTo>
                  <a:lnTo>
                    <a:pt x="6409944" y="68580"/>
                  </a:lnTo>
                  <a:lnTo>
                    <a:pt x="6409944" y="343027"/>
                  </a:lnTo>
                  <a:lnTo>
                    <a:pt x="6404550" y="369708"/>
                  </a:lnTo>
                  <a:lnTo>
                    <a:pt x="6389846" y="391509"/>
                  </a:lnTo>
                  <a:lnTo>
                    <a:pt x="6368045" y="406213"/>
                  </a:lnTo>
                  <a:lnTo>
                    <a:pt x="6341364" y="411607"/>
                  </a:lnTo>
                  <a:lnTo>
                    <a:pt x="68580" y="411607"/>
                  </a:lnTo>
                  <a:lnTo>
                    <a:pt x="41898" y="406213"/>
                  </a:lnTo>
                  <a:lnTo>
                    <a:pt x="20097" y="391509"/>
                  </a:lnTo>
                  <a:lnTo>
                    <a:pt x="5393" y="369708"/>
                  </a:lnTo>
                  <a:lnTo>
                    <a:pt x="0" y="343027"/>
                  </a:lnTo>
                  <a:lnTo>
                    <a:pt x="0" y="68580"/>
                  </a:lnTo>
                  <a:close/>
                </a:path>
              </a:pathLst>
            </a:custGeom>
            <a:ln w="12700">
              <a:solidFill>
                <a:srgbClr val="1F3863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8" name="object 8"/>
            <p:cNvSpPr/>
            <p:nvPr/>
          </p:nvSpPr>
          <p:spPr>
            <a:xfrm>
              <a:off x="2894076" y="3516757"/>
              <a:ext cx="6410325" cy="412115"/>
            </a:xfrm>
            <a:custGeom>
              <a:avLst/>
              <a:gdLst/>
              <a:ahLst/>
              <a:cxnLst/>
              <a:rect l="l" t="t" r="r" b="b"/>
              <a:pathLst>
                <a:path w="6410325" h="412114">
                  <a:moveTo>
                    <a:pt x="6341364" y="0"/>
                  </a:moveTo>
                  <a:lnTo>
                    <a:pt x="68580" y="0"/>
                  </a:lnTo>
                  <a:lnTo>
                    <a:pt x="41898" y="5393"/>
                  </a:lnTo>
                  <a:lnTo>
                    <a:pt x="20097" y="20097"/>
                  </a:lnTo>
                  <a:lnTo>
                    <a:pt x="5393" y="41898"/>
                  </a:lnTo>
                  <a:lnTo>
                    <a:pt x="0" y="68579"/>
                  </a:lnTo>
                  <a:lnTo>
                    <a:pt x="0" y="343026"/>
                  </a:lnTo>
                  <a:lnTo>
                    <a:pt x="5393" y="369708"/>
                  </a:lnTo>
                  <a:lnTo>
                    <a:pt x="20097" y="391509"/>
                  </a:lnTo>
                  <a:lnTo>
                    <a:pt x="41898" y="406213"/>
                  </a:lnTo>
                  <a:lnTo>
                    <a:pt x="68580" y="411606"/>
                  </a:lnTo>
                  <a:lnTo>
                    <a:pt x="6341364" y="411606"/>
                  </a:lnTo>
                  <a:lnTo>
                    <a:pt x="6368045" y="406213"/>
                  </a:lnTo>
                  <a:lnTo>
                    <a:pt x="6389846" y="391509"/>
                  </a:lnTo>
                  <a:lnTo>
                    <a:pt x="6404550" y="369708"/>
                  </a:lnTo>
                  <a:lnTo>
                    <a:pt x="6409944" y="343026"/>
                  </a:lnTo>
                  <a:lnTo>
                    <a:pt x="6409944" y="68579"/>
                  </a:lnTo>
                  <a:lnTo>
                    <a:pt x="6404550" y="41898"/>
                  </a:lnTo>
                  <a:lnTo>
                    <a:pt x="6389846" y="20097"/>
                  </a:lnTo>
                  <a:lnTo>
                    <a:pt x="6368045" y="5393"/>
                  </a:lnTo>
                  <a:lnTo>
                    <a:pt x="6341364" y="0"/>
                  </a:lnTo>
                  <a:close/>
                </a:path>
              </a:pathLst>
            </a:custGeom>
            <a:solidFill>
              <a:srgbClr val="1F386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" name="object 9"/>
            <p:cNvSpPr/>
            <p:nvPr/>
          </p:nvSpPr>
          <p:spPr>
            <a:xfrm>
              <a:off x="2894076" y="3516757"/>
              <a:ext cx="6410325" cy="412115"/>
            </a:xfrm>
            <a:custGeom>
              <a:avLst/>
              <a:gdLst/>
              <a:ahLst/>
              <a:cxnLst/>
              <a:rect l="l" t="t" r="r" b="b"/>
              <a:pathLst>
                <a:path w="6410325" h="412114">
                  <a:moveTo>
                    <a:pt x="0" y="68579"/>
                  </a:moveTo>
                  <a:lnTo>
                    <a:pt x="5393" y="41898"/>
                  </a:lnTo>
                  <a:lnTo>
                    <a:pt x="20097" y="20097"/>
                  </a:lnTo>
                  <a:lnTo>
                    <a:pt x="41898" y="5393"/>
                  </a:lnTo>
                  <a:lnTo>
                    <a:pt x="68580" y="0"/>
                  </a:lnTo>
                  <a:lnTo>
                    <a:pt x="6341364" y="0"/>
                  </a:lnTo>
                  <a:lnTo>
                    <a:pt x="6368045" y="5393"/>
                  </a:lnTo>
                  <a:lnTo>
                    <a:pt x="6389846" y="20097"/>
                  </a:lnTo>
                  <a:lnTo>
                    <a:pt x="6404550" y="41898"/>
                  </a:lnTo>
                  <a:lnTo>
                    <a:pt x="6409944" y="68579"/>
                  </a:lnTo>
                  <a:lnTo>
                    <a:pt x="6409944" y="343026"/>
                  </a:lnTo>
                  <a:lnTo>
                    <a:pt x="6404550" y="369708"/>
                  </a:lnTo>
                  <a:lnTo>
                    <a:pt x="6389846" y="391509"/>
                  </a:lnTo>
                  <a:lnTo>
                    <a:pt x="6368045" y="406213"/>
                  </a:lnTo>
                  <a:lnTo>
                    <a:pt x="6341364" y="411606"/>
                  </a:lnTo>
                  <a:lnTo>
                    <a:pt x="68580" y="411606"/>
                  </a:lnTo>
                  <a:lnTo>
                    <a:pt x="41898" y="406213"/>
                  </a:lnTo>
                  <a:lnTo>
                    <a:pt x="20097" y="391509"/>
                  </a:lnTo>
                  <a:lnTo>
                    <a:pt x="5393" y="369708"/>
                  </a:lnTo>
                  <a:lnTo>
                    <a:pt x="0" y="343026"/>
                  </a:lnTo>
                  <a:lnTo>
                    <a:pt x="0" y="68579"/>
                  </a:lnTo>
                  <a:close/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0" name="object 10"/>
            <p:cNvSpPr/>
            <p:nvPr/>
          </p:nvSpPr>
          <p:spPr>
            <a:xfrm>
              <a:off x="2894076" y="3937508"/>
              <a:ext cx="6410325" cy="412115"/>
            </a:xfrm>
            <a:custGeom>
              <a:avLst/>
              <a:gdLst/>
              <a:ahLst/>
              <a:cxnLst/>
              <a:rect l="l" t="t" r="r" b="b"/>
              <a:pathLst>
                <a:path w="6410325" h="412114">
                  <a:moveTo>
                    <a:pt x="6341364" y="0"/>
                  </a:moveTo>
                  <a:lnTo>
                    <a:pt x="68580" y="0"/>
                  </a:lnTo>
                  <a:lnTo>
                    <a:pt x="41898" y="5393"/>
                  </a:lnTo>
                  <a:lnTo>
                    <a:pt x="20097" y="20097"/>
                  </a:lnTo>
                  <a:lnTo>
                    <a:pt x="5393" y="41898"/>
                  </a:lnTo>
                  <a:lnTo>
                    <a:pt x="0" y="68580"/>
                  </a:lnTo>
                  <a:lnTo>
                    <a:pt x="0" y="342900"/>
                  </a:lnTo>
                  <a:lnTo>
                    <a:pt x="5393" y="369655"/>
                  </a:lnTo>
                  <a:lnTo>
                    <a:pt x="20097" y="391493"/>
                  </a:lnTo>
                  <a:lnTo>
                    <a:pt x="41898" y="406211"/>
                  </a:lnTo>
                  <a:lnTo>
                    <a:pt x="68580" y="411607"/>
                  </a:lnTo>
                  <a:lnTo>
                    <a:pt x="6341364" y="411607"/>
                  </a:lnTo>
                  <a:lnTo>
                    <a:pt x="6368045" y="406211"/>
                  </a:lnTo>
                  <a:lnTo>
                    <a:pt x="6389846" y="391493"/>
                  </a:lnTo>
                  <a:lnTo>
                    <a:pt x="6404550" y="369655"/>
                  </a:lnTo>
                  <a:lnTo>
                    <a:pt x="6409944" y="342900"/>
                  </a:lnTo>
                  <a:lnTo>
                    <a:pt x="6409944" y="68580"/>
                  </a:lnTo>
                  <a:lnTo>
                    <a:pt x="6404550" y="41898"/>
                  </a:lnTo>
                  <a:lnTo>
                    <a:pt x="6389846" y="20097"/>
                  </a:lnTo>
                  <a:lnTo>
                    <a:pt x="6368045" y="5393"/>
                  </a:lnTo>
                  <a:lnTo>
                    <a:pt x="634136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" name="object 11"/>
            <p:cNvSpPr/>
            <p:nvPr/>
          </p:nvSpPr>
          <p:spPr>
            <a:xfrm>
              <a:off x="2894076" y="3937508"/>
              <a:ext cx="6410325" cy="412115"/>
            </a:xfrm>
            <a:custGeom>
              <a:avLst/>
              <a:gdLst/>
              <a:ahLst/>
              <a:cxnLst/>
              <a:rect l="l" t="t" r="r" b="b"/>
              <a:pathLst>
                <a:path w="6410325" h="412114">
                  <a:moveTo>
                    <a:pt x="0" y="68580"/>
                  </a:moveTo>
                  <a:lnTo>
                    <a:pt x="5393" y="41898"/>
                  </a:lnTo>
                  <a:lnTo>
                    <a:pt x="20097" y="20097"/>
                  </a:lnTo>
                  <a:lnTo>
                    <a:pt x="41898" y="5393"/>
                  </a:lnTo>
                  <a:lnTo>
                    <a:pt x="68580" y="0"/>
                  </a:lnTo>
                  <a:lnTo>
                    <a:pt x="6341364" y="0"/>
                  </a:lnTo>
                  <a:lnTo>
                    <a:pt x="6368045" y="5393"/>
                  </a:lnTo>
                  <a:lnTo>
                    <a:pt x="6389846" y="20097"/>
                  </a:lnTo>
                  <a:lnTo>
                    <a:pt x="6404550" y="41898"/>
                  </a:lnTo>
                  <a:lnTo>
                    <a:pt x="6409944" y="68580"/>
                  </a:lnTo>
                  <a:lnTo>
                    <a:pt x="6409944" y="342900"/>
                  </a:lnTo>
                  <a:lnTo>
                    <a:pt x="6404550" y="369655"/>
                  </a:lnTo>
                  <a:lnTo>
                    <a:pt x="6389846" y="391493"/>
                  </a:lnTo>
                  <a:lnTo>
                    <a:pt x="6368045" y="406211"/>
                  </a:lnTo>
                  <a:lnTo>
                    <a:pt x="6341364" y="411607"/>
                  </a:lnTo>
                  <a:lnTo>
                    <a:pt x="68580" y="411607"/>
                  </a:lnTo>
                  <a:lnTo>
                    <a:pt x="41898" y="406211"/>
                  </a:lnTo>
                  <a:lnTo>
                    <a:pt x="20097" y="391493"/>
                  </a:lnTo>
                  <a:lnTo>
                    <a:pt x="5393" y="369655"/>
                  </a:lnTo>
                  <a:lnTo>
                    <a:pt x="0" y="342900"/>
                  </a:lnTo>
                  <a:lnTo>
                    <a:pt x="0" y="68580"/>
                  </a:lnTo>
                  <a:close/>
                </a:path>
              </a:pathLst>
            </a:custGeom>
            <a:ln w="12700">
              <a:solidFill>
                <a:srgbClr val="1F3863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2" name="object 12"/>
            <p:cNvSpPr/>
            <p:nvPr/>
          </p:nvSpPr>
          <p:spPr>
            <a:xfrm>
              <a:off x="2894076" y="4358258"/>
              <a:ext cx="6410325" cy="411480"/>
            </a:xfrm>
            <a:custGeom>
              <a:avLst/>
              <a:gdLst/>
              <a:ahLst/>
              <a:cxnLst/>
              <a:rect l="l" t="t" r="r" b="b"/>
              <a:pathLst>
                <a:path w="6410325" h="411479">
                  <a:moveTo>
                    <a:pt x="6341364" y="0"/>
                  </a:moveTo>
                  <a:lnTo>
                    <a:pt x="68580" y="0"/>
                  </a:lnTo>
                  <a:lnTo>
                    <a:pt x="41898" y="5375"/>
                  </a:lnTo>
                  <a:lnTo>
                    <a:pt x="20097" y="20050"/>
                  </a:lnTo>
                  <a:lnTo>
                    <a:pt x="5393" y="41844"/>
                  </a:lnTo>
                  <a:lnTo>
                    <a:pt x="0" y="68580"/>
                  </a:lnTo>
                  <a:lnTo>
                    <a:pt x="0" y="342900"/>
                  </a:lnTo>
                  <a:lnTo>
                    <a:pt x="5393" y="369635"/>
                  </a:lnTo>
                  <a:lnTo>
                    <a:pt x="20097" y="391429"/>
                  </a:lnTo>
                  <a:lnTo>
                    <a:pt x="41898" y="406104"/>
                  </a:lnTo>
                  <a:lnTo>
                    <a:pt x="68580" y="411480"/>
                  </a:lnTo>
                  <a:lnTo>
                    <a:pt x="6341364" y="411480"/>
                  </a:lnTo>
                  <a:lnTo>
                    <a:pt x="6368045" y="406104"/>
                  </a:lnTo>
                  <a:lnTo>
                    <a:pt x="6389846" y="391429"/>
                  </a:lnTo>
                  <a:lnTo>
                    <a:pt x="6404550" y="369635"/>
                  </a:lnTo>
                  <a:lnTo>
                    <a:pt x="6409944" y="342900"/>
                  </a:lnTo>
                  <a:lnTo>
                    <a:pt x="6409944" y="68580"/>
                  </a:lnTo>
                  <a:lnTo>
                    <a:pt x="6404550" y="41844"/>
                  </a:lnTo>
                  <a:lnTo>
                    <a:pt x="6389846" y="20050"/>
                  </a:lnTo>
                  <a:lnTo>
                    <a:pt x="6368045" y="5375"/>
                  </a:lnTo>
                  <a:lnTo>
                    <a:pt x="6341364" y="0"/>
                  </a:lnTo>
                  <a:close/>
                </a:path>
              </a:pathLst>
            </a:custGeom>
            <a:solidFill>
              <a:srgbClr val="1F386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" name="object 13"/>
            <p:cNvSpPr/>
            <p:nvPr/>
          </p:nvSpPr>
          <p:spPr>
            <a:xfrm>
              <a:off x="2894076" y="4358258"/>
              <a:ext cx="6410325" cy="411480"/>
            </a:xfrm>
            <a:custGeom>
              <a:avLst/>
              <a:gdLst/>
              <a:ahLst/>
              <a:cxnLst/>
              <a:rect l="l" t="t" r="r" b="b"/>
              <a:pathLst>
                <a:path w="6410325" h="411479">
                  <a:moveTo>
                    <a:pt x="0" y="68580"/>
                  </a:moveTo>
                  <a:lnTo>
                    <a:pt x="5393" y="41844"/>
                  </a:lnTo>
                  <a:lnTo>
                    <a:pt x="20097" y="20050"/>
                  </a:lnTo>
                  <a:lnTo>
                    <a:pt x="41898" y="5375"/>
                  </a:lnTo>
                  <a:lnTo>
                    <a:pt x="68580" y="0"/>
                  </a:lnTo>
                  <a:lnTo>
                    <a:pt x="6341364" y="0"/>
                  </a:lnTo>
                  <a:lnTo>
                    <a:pt x="6368045" y="5375"/>
                  </a:lnTo>
                  <a:lnTo>
                    <a:pt x="6389846" y="20050"/>
                  </a:lnTo>
                  <a:lnTo>
                    <a:pt x="6404550" y="41844"/>
                  </a:lnTo>
                  <a:lnTo>
                    <a:pt x="6409944" y="68580"/>
                  </a:lnTo>
                  <a:lnTo>
                    <a:pt x="6409944" y="342900"/>
                  </a:lnTo>
                  <a:lnTo>
                    <a:pt x="6404550" y="369635"/>
                  </a:lnTo>
                  <a:lnTo>
                    <a:pt x="6389846" y="391429"/>
                  </a:lnTo>
                  <a:lnTo>
                    <a:pt x="6368045" y="406104"/>
                  </a:lnTo>
                  <a:lnTo>
                    <a:pt x="6341364" y="411480"/>
                  </a:lnTo>
                  <a:lnTo>
                    <a:pt x="68580" y="411480"/>
                  </a:lnTo>
                  <a:lnTo>
                    <a:pt x="41898" y="406104"/>
                  </a:lnTo>
                  <a:lnTo>
                    <a:pt x="20097" y="391429"/>
                  </a:lnTo>
                  <a:lnTo>
                    <a:pt x="5393" y="369635"/>
                  </a:lnTo>
                  <a:lnTo>
                    <a:pt x="0" y="342900"/>
                  </a:lnTo>
                  <a:lnTo>
                    <a:pt x="0" y="68580"/>
                  </a:lnTo>
                  <a:close/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4" name="object 14"/>
            <p:cNvSpPr/>
            <p:nvPr/>
          </p:nvSpPr>
          <p:spPr>
            <a:xfrm>
              <a:off x="2894076" y="4778882"/>
              <a:ext cx="6410325" cy="412115"/>
            </a:xfrm>
            <a:custGeom>
              <a:avLst/>
              <a:gdLst/>
              <a:ahLst/>
              <a:cxnLst/>
              <a:rect l="l" t="t" r="r" b="b"/>
              <a:pathLst>
                <a:path w="6410325" h="412114">
                  <a:moveTo>
                    <a:pt x="6341364" y="0"/>
                  </a:moveTo>
                  <a:lnTo>
                    <a:pt x="68580" y="0"/>
                  </a:lnTo>
                  <a:lnTo>
                    <a:pt x="41898" y="5395"/>
                  </a:lnTo>
                  <a:lnTo>
                    <a:pt x="20097" y="20113"/>
                  </a:lnTo>
                  <a:lnTo>
                    <a:pt x="5393" y="41951"/>
                  </a:lnTo>
                  <a:lnTo>
                    <a:pt x="0" y="68707"/>
                  </a:lnTo>
                  <a:lnTo>
                    <a:pt x="0" y="343027"/>
                  </a:lnTo>
                  <a:lnTo>
                    <a:pt x="5393" y="369708"/>
                  </a:lnTo>
                  <a:lnTo>
                    <a:pt x="20097" y="391509"/>
                  </a:lnTo>
                  <a:lnTo>
                    <a:pt x="41898" y="406213"/>
                  </a:lnTo>
                  <a:lnTo>
                    <a:pt x="68580" y="411607"/>
                  </a:lnTo>
                  <a:lnTo>
                    <a:pt x="6341364" y="411607"/>
                  </a:lnTo>
                  <a:lnTo>
                    <a:pt x="6368045" y="406213"/>
                  </a:lnTo>
                  <a:lnTo>
                    <a:pt x="6389846" y="391509"/>
                  </a:lnTo>
                  <a:lnTo>
                    <a:pt x="6404550" y="369708"/>
                  </a:lnTo>
                  <a:lnTo>
                    <a:pt x="6409944" y="343027"/>
                  </a:lnTo>
                  <a:lnTo>
                    <a:pt x="6409944" y="68707"/>
                  </a:lnTo>
                  <a:lnTo>
                    <a:pt x="6404550" y="41951"/>
                  </a:lnTo>
                  <a:lnTo>
                    <a:pt x="6389846" y="20113"/>
                  </a:lnTo>
                  <a:lnTo>
                    <a:pt x="6368045" y="5395"/>
                  </a:lnTo>
                  <a:lnTo>
                    <a:pt x="634136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5" name="object 15"/>
            <p:cNvSpPr/>
            <p:nvPr/>
          </p:nvSpPr>
          <p:spPr>
            <a:xfrm>
              <a:off x="2894076" y="4778882"/>
              <a:ext cx="6410325" cy="412115"/>
            </a:xfrm>
            <a:custGeom>
              <a:avLst/>
              <a:gdLst/>
              <a:ahLst/>
              <a:cxnLst/>
              <a:rect l="l" t="t" r="r" b="b"/>
              <a:pathLst>
                <a:path w="6410325" h="412114">
                  <a:moveTo>
                    <a:pt x="0" y="68707"/>
                  </a:moveTo>
                  <a:lnTo>
                    <a:pt x="5393" y="41951"/>
                  </a:lnTo>
                  <a:lnTo>
                    <a:pt x="20097" y="20113"/>
                  </a:lnTo>
                  <a:lnTo>
                    <a:pt x="41898" y="5395"/>
                  </a:lnTo>
                  <a:lnTo>
                    <a:pt x="68580" y="0"/>
                  </a:lnTo>
                  <a:lnTo>
                    <a:pt x="6341364" y="0"/>
                  </a:lnTo>
                  <a:lnTo>
                    <a:pt x="6368045" y="5395"/>
                  </a:lnTo>
                  <a:lnTo>
                    <a:pt x="6389846" y="20113"/>
                  </a:lnTo>
                  <a:lnTo>
                    <a:pt x="6404550" y="41951"/>
                  </a:lnTo>
                  <a:lnTo>
                    <a:pt x="6409944" y="68707"/>
                  </a:lnTo>
                  <a:lnTo>
                    <a:pt x="6409944" y="343027"/>
                  </a:lnTo>
                  <a:lnTo>
                    <a:pt x="6404550" y="369708"/>
                  </a:lnTo>
                  <a:lnTo>
                    <a:pt x="6389846" y="391509"/>
                  </a:lnTo>
                  <a:lnTo>
                    <a:pt x="6368045" y="406213"/>
                  </a:lnTo>
                  <a:lnTo>
                    <a:pt x="6341364" y="411607"/>
                  </a:lnTo>
                  <a:lnTo>
                    <a:pt x="68580" y="411607"/>
                  </a:lnTo>
                  <a:lnTo>
                    <a:pt x="41898" y="406213"/>
                  </a:lnTo>
                  <a:lnTo>
                    <a:pt x="20097" y="391509"/>
                  </a:lnTo>
                  <a:lnTo>
                    <a:pt x="5393" y="369708"/>
                  </a:lnTo>
                  <a:lnTo>
                    <a:pt x="0" y="343027"/>
                  </a:lnTo>
                  <a:lnTo>
                    <a:pt x="0" y="68707"/>
                  </a:lnTo>
                  <a:close/>
                </a:path>
              </a:pathLst>
            </a:custGeom>
            <a:ln w="12700">
              <a:solidFill>
                <a:srgbClr val="1F3863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6" name="object 16"/>
            <p:cNvSpPr/>
            <p:nvPr/>
          </p:nvSpPr>
          <p:spPr>
            <a:xfrm>
              <a:off x="2894076" y="5199633"/>
              <a:ext cx="6410325" cy="412115"/>
            </a:xfrm>
            <a:custGeom>
              <a:avLst/>
              <a:gdLst/>
              <a:ahLst/>
              <a:cxnLst/>
              <a:rect l="l" t="t" r="r" b="b"/>
              <a:pathLst>
                <a:path w="6410325" h="412114">
                  <a:moveTo>
                    <a:pt x="6341364" y="0"/>
                  </a:moveTo>
                  <a:lnTo>
                    <a:pt x="68580" y="0"/>
                  </a:lnTo>
                  <a:lnTo>
                    <a:pt x="41898" y="5393"/>
                  </a:lnTo>
                  <a:lnTo>
                    <a:pt x="20097" y="20097"/>
                  </a:lnTo>
                  <a:lnTo>
                    <a:pt x="5393" y="41898"/>
                  </a:lnTo>
                  <a:lnTo>
                    <a:pt x="0" y="68580"/>
                  </a:lnTo>
                  <a:lnTo>
                    <a:pt x="0" y="343027"/>
                  </a:lnTo>
                  <a:lnTo>
                    <a:pt x="5393" y="369708"/>
                  </a:lnTo>
                  <a:lnTo>
                    <a:pt x="20097" y="391509"/>
                  </a:lnTo>
                  <a:lnTo>
                    <a:pt x="41898" y="406213"/>
                  </a:lnTo>
                  <a:lnTo>
                    <a:pt x="68580" y="411607"/>
                  </a:lnTo>
                  <a:lnTo>
                    <a:pt x="6341364" y="411607"/>
                  </a:lnTo>
                  <a:lnTo>
                    <a:pt x="6368045" y="406213"/>
                  </a:lnTo>
                  <a:lnTo>
                    <a:pt x="6389846" y="391509"/>
                  </a:lnTo>
                  <a:lnTo>
                    <a:pt x="6404550" y="369708"/>
                  </a:lnTo>
                  <a:lnTo>
                    <a:pt x="6409944" y="343027"/>
                  </a:lnTo>
                  <a:lnTo>
                    <a:pt x="6409944" y="68580"/>
                  </a:lnTo>
                  <a:lnTo>
                    <a:pt x="6404550" y="41898"/>
                  </a:lnTo>
                  <a:lnTo>
                    <a:pt x="6389846" y="20097"/>
                  </a:lnTo>
                  <a:lnTo>
                    <a:pt x="6368045" y="5393"/>
                  </a:lnTo>
                  <a:lnTo>
                    <a:pt x="6341364" y="0"/>
                  </a:lnTo>
                  <a:close/>
                </a:path>
              </a:pathLst>
            </a:custGeom>
            <a:solidFill>
              <a:srgbClr val="1F386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7" name="object 17"/>
            <p:cNvSpPr/>
            <p:nvPr/>
          </p:nvSpPr>
          <p:spPr>
            <a:xfrm>
              <a:off x="2894076" y="5199633"/>
              <a:ext cx="6410325" cy="412115"/>
            </a:xfrm>
            <a:custGeom>
              <a:avLst/>
              <a:gdLst/>
              <a:ahLst/>
              <a:cxnLst/>
              <a:rect l="l" t="t" r="r" b="b"/>
              <a:pathLst>
                <a:path w="6410325" h="412114">
                  <a:moveTo>
                    <a:pt x="0" y="68580"/>
                  </a:moveTo>
                  <a:lnTo>
                    <a:pt x="5393" y="41898"/>
                  </a:lnTo>
                  <a:lnTo>
                    <a:pt x="20097" y="20097"/>
                  </a:lnTo>
                  <a:lnTo>
                    <a:pt x="41898" y="5393"/>
                  </a:lnTo>
                  <a:lnTo>
                    <a:pt x="68580" y="0"/>
                  </a:lnTo>
                  <a:lnTo>
                    <a:pt x="6341364" y="0"/>
                  </a:lnTo>
                  <a:lnTo>
                    <a:pt x="6368045" y="5393"/>
                  </a:lnTo>
                  <a:lnTo>
                    <a:pt x="6389846" y="20097"/>
                  </a:lnTo>
                  <a:lnTo>
                    <a:pt x="6404550" y="41898"/>
                  </a:lnTo>
                  <a:lnTo>
                    <a:pt x="6409944" y="68580"/>
                  </a:lnTo>
                  <a:lnTo>
                    <a:pt x="6409944" y="343027"/>
                  </a:lnTo>
                  <a:lnTo>
                    <a:pt x="6404550" y="369708"/>
                  </a:lnTo>
                  <a:lnTo>
                    <a:pt x="6389846" y="391509"/>
                  </a:lnTo>
                  <a:lnTo>
                    <a:pt x="6368045" y="406213"/>
                  </a:lnTo>
                  <a:lnTo>
                    <a:pt x="6341364" y="411607"/>
                  </a:lnTo>
                  <a:lnTo>
                    <a:pt x="68580" y="411607"/>
                  </a:lnTo>
                  <a:lnTo>
                    <a:pt x="41898" y="406213"/>
                  </a:lnTo>
                  <a:lnTo>
                    <a:pt x="20097" y="391509"/>
                  </a:lnTo>
                  <a:lnTo>
                    <a:pt x="5393" y="369708"/>
                  </a:lnTo>
                  <a:lnTo>
                    <a:pt x="0" y="343027"/>
                  </a:lnTo>
                  <a:lnTo>
                    <a:pt x="0" y="68580"/>
                  </a:lnTo>
                  <a:close/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8" name="object 18"/>
            <p:cNvSpPr/>
            <p:nvPr/>
          </p:nvSpPr>
          <p:spPr>
            <a:xfrm>
              <a:off x="2894076" y="5620397"/>
              <a:ext cx="6410325" cy="412115"/>
            </a:xfrm>
            <a:custGeom>
              <a:avLst/>
              <a:gdLst/>
              <a:ahLst/>
              <a:cxnLst/>
              <a:rect l="l" t="t" r="r" b="b"/>
              <a:pathLst>
                <a:path w="6410325" h="412114">
                  <a:moveTo>
                    <a:pt x="6341364" y="0"/>
                  </a:moveTo>
                  <a:lnTo>
                    <a:pt x="68580" y="0"/>
                  </a:lnTo>
                  <a:lnTo>
                    <a:pt x="41898" y="5390"/>
                  </a:lnTo>
                  <a:lnTo>
                    <a:pt x="20097" y="20089"/>
                  </a:lnTo>
                  <a:lnTo>
                    <a:pt x="5393" y="41892"/>
                  </a:lnTo>
                  <a:lnTo>
                    <a:pt x="0" y="68592"/>
                  </a:lnTo>
                  <a:lnTo>
                    <a:pt x="0" y="342976"/>
                  </a:lnTo>
                  <a:lnTo>
                    <a:pt x="5393" y="369678"/>
                  </a:lnTo>
                  <a:lnTo>
                    <a:pt x="20097" y="391485"/>
                  </a:lnTo>
                  <a:lnTo>
                    <a:pt x="41898" y="406189"/>
                  </a:lnTo>
                  <a:lnTo>
                    <a:pt x="68580" y="411581"/>
                  </a:lnTo>
                  <a:lnTo>
                    <a:pt x="6341364" y="411581"/>
                  </a:lnTo>
                  <a:lnTo>
                    <a:pt x="6368045" y="406189"/>
                  </a:lnTo>
                  <a:lnTo>
                    <a:pt x="6389846" y="391485"/>
                  </a:lnTo>
                  <a:lnTo>
                    <a:pt x="6404550" y="369678"/>
                  </a:lnTo>
                  <a:lnTo>
                    <a:pt x="6409944" y="342976"/>
                  </a:lnTo>
                  <a:lnTo>
                    <a:pt x="6409944" y="68592"/>
                  </a:lnTo>
                  <a:lnTo>
                    <a:pt x="6404550" y="41892"/>
                  </a:lnTo>
                  <a:lnTo>
                    <a:pt x="6389846" y="20089"/>
                  </a:lnTo>
                  <a:lnTo>
                    <a:pt x="6368045" y="5390"/>
                  </a:lnTo>
                  <a:lnTo>
                    <a:pt x="634136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9" name="object 19"/>
            <p:cNvSpPr/>
            <p:nvPr/>
          </p:nvSpPr>
          <p:spPr>
            <a:xfrm>
              <a:off x="2894076" y="5620397"/>
              <a:ext cx="6410325" cy="412115"/>
            </a:xfrm>
            <a:custGeom>
              <a:avLst/>
              <a:gdLst/>
              <a:ahLst/>
              <a:cxnLst/>
              <a:rect l="l" t="t" r="r" b="b"/>
              <a:pathLst>
                <a:path w="6410325" h="412114">
                  <a:moveTo>
                    <a:pt x="0" y="68592"/>
                  </a:moveTo>
                  <a:lnTo>
                    <a:pt x="5393" y="41892"/>
                  </a:lnTo>
                  <a:lnTo>
                    <a:pt x="20097" y="20089"/>
                  </a:lnTo>
                  <a:lnTo>
                    <a:pt x="41898" y="5390"/>
                  </a:lnTo>
                  <a:lnTo>
                    <a:pt x="68580" y="0"/>
                  </a:lnTo>
                  <a:lnTo>
                    <a:pt x="6341364" y="0"/>
                  </a:lnTo>
                  <a:lnTo>
                    <a:pt x="6368045" y="5390"/>
                  </a:lnTo>
                  <a:lnTo>
                    <a:pt x="6389846" y="20089"/>
                  </a:lnTo>
                  <a:lnTo>
                    <a:pt x="6404550" y="41892"/>
                  </a:lnTo>
                  <a:lnTo>
                    <a:pt x="6409944" y="68592"/>
                  </a:lnTo>
                  <a:lnTo>
                    <a:pt x="6409944" y="342976"/>
                  </a:lnTo>
                  <a:lnTo>
                    <a:pt x="6404550" y="369678"/>
                  </a:lnTo>
                  <a:lnTo>
                    <a:pt x="6389846" y="391485"/>
                  </a:lnTo>
                  <a:lnTo>
                    <a:pt x="6368045" y="406189"/>
                  </a:lnTo>
                  <a:lnTo>
                    <a:pt x="6341364" y="411581"/>
                  </a:lnTo>
                  <a:lnTo>
                    <a:pt x="68580" y="411581"/>
                  </a:lnTo>
                  <a:lnTo>
                    <a:pt x="41898" y="406189"/>
                  </a:lnTo>
                  <a:lnTo>
                    <a:pt x="20097" y="391485"/>
                  </a:lnTo>
                  <a:lnTo>
                    <a:pt x="5393" y="369678"/>
                  </a:lnTo>
                  <a:lnTo>
                    <a:pt x="0" y="342976"/>
                  </a:lnTo>
                  <a:lnTo>
                    <a:pt x="0" y="68592"/>
                  </a:lnTo>
                  <a:close/>
                </a:path>
              </a:pathLst>
            </a:custGeom>
            <a:ln w="12700">
              <a:solidFill>
                <a:srgbClr val="1F3863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0" name="object 20"/>
            <p:cNvSpPr/>
            <p:nvPr/>
          </p:nvSpPr>
          <p:spPr>
            <a:xfrm>
              <a:off x="2894076" y="6041123"/>
              <a:ext cx="6410325" cy="412115"/>
            </a:xfrm>
            <a:custGeom>
              <a:avLst/>
              <a:gdLst/>
              <a:ahLst/>
              <a:cxnLst/>
              <a:rect l="l" t="t" r="r" b="b"/>
              <a:pathLst>
                <a:path w="6410325" h="412114">
                  <a:moveTo>
                    <a:pt x="6341364" y="0"/>
                  </a:moveTo>
                  <a:lnTo>
                    <a:pt x="68580" y="0"/>
                  </a:lnTo>
                  <a:lnTo>
                    <a:pt x="41898" y="5390"/>
                  </a:lnTo>
                  <a:lnTo>
                    <a:pt x="20097" y="20089"/>
                  </a:lnTo>
                  <a:lnTo>
                    <a:pt x="5393" y="41892"/>
                  </a:lnTo>
                  <a:lnTo>
                    <a:pt x="0" y="68592"/>
                  </a:lnTo>
                  <a:lnTo>
                    <a:pt x="0" y="342988"/>
                  </a:lnTo>
                  <a:lnTo>
                    <a:pt x="5393" y="369688"/>
                  </a:lnTo>
                  <a:lnTo>
                    <a:pt x="20097" y="391491"/>
                  </a:lnTo>
                  <a:lnTo>
                    <a:pt x="41898" y="406191"/>
                  </a:lnTo>
                  <a:lnTo>
                    <a:pt x="68580" y="411581"/>
                  </a:lnTo>
                  <a:lnTo>
                    <a:pt x="6341364" y="411581"/>
                  </a:lnTo>
                  <a:lnTo>
                    <a:pt x="6368045" y="406191"/>
                  </a:lnTo>
                  <a:lnTo>
                    <a:pt x="6389846" y="391491"/>
                  </a:lnTo>
                  <a:lnTo>
                    <a:pt x="6404550" y="369688"/>
                  </a:lnTo>
                  <a:lnTo>
                    <a:pt x="6409944" y="342988"/>
                  </a:lnTo>
                  <a:lnTo>
                    <a:pt x="6409944" y="68592"/>
                  </a:lnTo>
                  <a:lnTo>
                    <a:pt x="6404550" y="41892"/>
                  </a:lnTo>
                  <a:lnTo>
                    <a:pt x="6389846" y="20089"/>
                  </a:lnTo>
                  <a:lnTo>
                    <a:pt x="6368045" y="5390"/>
                  </a:lnTo>
                  <a:lnTo>
                    <a:pt x="6341364" y="0"/>
                  </a:lnTo>
                  <a:close/>
                </a:path>
              </a:pathLst>
            </a:custGeom>
            <a:solidFill>
              <a:srgbClr val="1F386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1" name="object 21"/>
            <p:cNvSpPr/>
            <p:nvPr/>
          </p:nvSpPr>
          <p:spPr>
            <a:xfrm>
              <a:off x="2894076" y="6041123"/>
              <a:ext cx="6410325" cy="412115"/>
            </a:xfrm>
            <a:custGeom>
              <a:avLst/>
              <a:gdLst/>
              <a:ahLst/>
              <a:cxnLst/>
              <a:rect l="l" t="t" r="r" b="b"/>
              <a:pathLst>
                <a:path w="6410325" h="412114">
                  <a:moveTo>
                    <a:pt x="0" y="68592"/>
                  </a:moveTo>
                  <a:lnTo>
                    <a:pt x="5393" y="41892"/>
                  </a:lnTo>
                  <a:lnTo>
                    <a:pt x="20097" y="20089"/>
                  </a:lnTo>
                  <a:lnTo>
                    <a:pt x="41898" y="5390"/>
                  </a:lnTo>
                  <a:lnTo>
                    <a:pt x="68580" y="0"/>
                  </a:lnTo>
                  <a:lnTo>
                    <a:pt x="6341364" y="0"/>
                  </a:lnTo>
                  <a:lnTo>
                    <a:pt x="6368045" y="5390"/>
                  </a:lnTo>
                  <a:lnTo>
                    <a:pt x="6389846" y="20089"/>
                  </a:lnTo>
                  <a:lnTo>
                    <a:pt x="6404550" y="41892"/>
                  </a:lnTo>
                  <a:lnTo>
                    <a:pt x="6409944" y="68592"/>
                  </a:lnTo>
                  <a:lnTo>
                    <a:pt x="6409944" y="342988"/>
                  </a:lnTo>
                  <a:lnTo>
                    <a:pt x="6404550" y="369688"/>
                  </a:lnTo>
                  <a:lnTo>
                    <a:pt x="6389846" y="391491"/>
                  </a:lnTo>
                  <a:lnTo>
                    <a:pt x="6368045" y="406191"/>
                  </a:lnTo>
                  <a:lnTo>
                    <a:pt x="6341364" y="411581"/>
                  </a:lnTo>
                  <a:lnTo>
                    <a:pt x="68580" y="411581"/>
                  </a:lnTo>
                  <a:lnTo>
                    <a:pt x="41898" y="406191"/>
                  </a:lnTo>
                  <a:lnTo>
                    <a:pt x="20097" y="391491"/>
                  </a:lnTo>
                  <a:lnTo>
                    <a:pt x="5393" y="369688"/>
                  </a:lnTo>
                  <a:lnTo>
                    <a:pt x="0" y="342988"/>
                  </a:lnTo>
                  <a:lnTo>
                    <a:pt x="0" y="68592"/>
                  </a:lnTo>
                  <a:close/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22" name="object 22"/>
          <p:cNvSpPr txBox="1"/>
          <p:nvPr/>
        </p:nvSpPr>
        <p:spPr>
          <a:xfrm>
            <a:off x="2961639" y="2516060"/>
            <a:ext cx="6191250" cy="3844925"/>
          </a:xfrm>
          <a:prstGeom prst="rect">
            <a:avLst/>
          </a:prstGeom>
        </p:spPr>
        <p:txBody>
          <a:bodyPr wrap="square" lIns="0" tIns="31115" rIns="0" bIns="0" rtlCol="0" vert="horz">
            <a:spAutoFit/>
          </a:bodyPr>
          <a:lstStyle/>
          <a:p>
            <a:pPr marL="20955" marR="5080">
              <a:lnSpc>
                <a:spcPts val="1800"/>
              </a:lnSpc>
              <a:spcBef>
                <a:spcPts val="245"/>
              </a:spcBef>
            </a:pPr>
            <a:r>
              <a:rPr dirty="0" sz="1550" spc="20">
                <a:solidFill>
                  <a:srgbClr val="FFFFFF"/>
                </a:solidFill>
                <a:latin typeface="Calibri"/>
                <a:cs typeface="Calibri"/>
              </a:rPr>
              <a:t>Dahilde</a:t>
            </a:r>
            <a:r>
              <a:rPr dirty="0" sz="1550" spc="-3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550" spc="20">
                <a:solidFill>
                  <a:srgbClr val="FFFFFF"/>
                </a:solidFill>
                <a:latin typeface="Calibri"/>
                <a:cs typeface="Calibri"/>
              </a:rPr>
              <a:t>İşleme</a:t>
            </a:r>
            <a:r>
              <a:rPr dirty="0" sz="1550" spc="-3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550" spc="20">
                <a:solidFill>
                  <a:srgbClr val="FFFFFF"/>
                </a:solidFill>
                <a:latin typeface="Calibri"/>
                <a:cs typeface="Calibri"/>
              </a:rPr>
              <a:t>İzin</a:t>
            </a:r>
            <a:r>
              <a:rPr dirty="0" sz="1550" spc="-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550" spc="20">
                <a:solidFill>
                  <a:srgbClr val="FFFFFF"/>
                </a:solidFill>
                <a:latin typeface="Calibri"/>
                <a:cs typeface="Calibri"/>
              </a:rPr>
              <a:t>Belgesinin</a:t>
            </a:r>
            <a:r>
              <a:rPr dirty="0" sz="1550" spc="7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550" spc="20">
                <a:solidFill>
                  <a:srgbClr val="FFFFFF"/>
                </a:solidFill>
                <a:latin typeface="Calibri"/>
                <a:cs typeface="Calibri"/>
              </a:rPr>
              <a:t>kağıt</a:t>
            </a:r>
            <a:r>
              <a:rPr dirty="0" sz="1550" spc="9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550" spc="20">
                <a:solidFill>
                  <a:srgbClr val="FFFFFF"/>
                </a:solidFill>
                <a:latin typeface="Calibri"/>
                <a:cs typeface="Calibri"/>
              </a:rPr>
              <a:t>ortamındaki</a:t>
            </a:r>
            <a:r>
              <a:rPr dirty="0" sz="1550" spc="-12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550" spc="20">
                <a:solidFill>
                  <a:srgbClr val="FFFFFF"/>
                </a:solidFill>
                <a:latin typeface="Calibri"/>
                <a:cs typeface="Calibri"/>
              </a:rPr>
              <a:t>basılı</a:t>
            </a:r>
            <a:r>
              <a:rPr dirty="0" sz="1550" spc="-4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550" spc="20">
                <a:solidFill>
                  <a:srgbClr val="FFFFFF"/>
                </a:solidFill>
                <a:latin typeface="Calibri"/>
                <a:cs typeface="Calibri"/>
              </a:rPr>
              <a:t>nüshası</a:t>
            </a:r>
            <a:r>
              <a:rPr dirty="0" sz="1550" spc="-12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550" spc="20">
                <a:solidFill>
                  <a:srgbClr val="FFFFFF"/>
                </a:solidFill>
                <a:latin typeface="Calibri"/>
                <a:cs typeface="Calibri"/>
              </a:rPr>
              <a:t>(Belge</a:t>
            </a:r>
            <a:r>
              <a:rPr dirty="0" sz="1550" spc="12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550" spc="-10">
                <a:solidFill>
                  <a:srgbClr val="FFFFFF"/>
                </a:solidFill>
                <a:latin typeface="Calibri"/>
                <a:cs typeface="Calibri"/>
              </a:rPr>
              <a:t>sahibi </a:t>
            </a:r>
            <a:r>
              <a:rPr dirty="0" sz="1550">
                <a:solidFill>
                  <a:srgbClr val="FFFFFF"/>
                </a:solidFill>
                <a:latin typeface="Calibri"/>
                <a:cs typeface="Calibri"/>
              </a:rPr>
              <a:t>firmanın</a:t>
            </a:r>
            <a:r>
              <a:rPr dirty="0" sz="1550" spc="1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550">
                <a:solidFill>
                  <a:srgbClr val="FFFFFF"/>
                </a:solidFill>
                <a:latin typeface="Calibri"/>
                <a:cs typeface="Calibri"/>
              </a:rPr>
              <a:t>talebine</a:t>
            </a:r>
            <a:r>
              <a:rPr dirty="0" sz="1550" spc="18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550">
                <a:solidFill>
                  <a:srgbClr val="FFFFFF"/>
                </a:solidFill>
                <a:latin typeface="Calibri"/>
                <a:cs typeface="Calibri"/>
              </a:rPr>
              <a:t>istinaden</a:t>
            </a:r>
            <a:r>
              <a:rPr dirty="0" sz="1550" spc="12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550">
                <a:solidFill>
                  <a:srgbClr val="FFFFFF"/>
                </a:solidFill>
                <a:latin typeface="Calibri"/>
                <a:cs typeface="Calibri"/>
              </a:rPr>
              <a:t>ilgili</a:t>
            </a:r>
            <a:r>
              <a:rPr dirty="0" sz="1550" spc="29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550">
                <a:solidFill>
                  <a:srgbClr val="FFFFFF"/>
                </a:solidFill>
                <a:latin typeface="Calibri"/>
                <a:cs typeface="Calibri"/>
              </a:rPr>
              <a:t>firmaya</a:t>
            </a:r>
            <a:r>
              <a:rPr dirty="0" sz="1550" spc="2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550" spc="-10">
                <a:solidFill>
                  <a:srgbClr val="FFFFFF"/>
                </a:solidFill>
                <a:latin typeface="Calibri"/>
                <a:cs typeface="Calibri"/>
              </a:rPr>
              <a:t>gönderilmişse)</a:t>
            </a:r>
            <a:endParaRPr sz="15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185"/>
              </a:spcBef>
            </a:pPr>
            <a:r>
              <a:rPr dirty="0" sz="1550">
                <a:solidFill>
                  <a:srgbClr val="1F3863"/>
                </a:solidFill>
                <a:latin typeface="Calibri"/>
                <a:cs typeface="Calibri"/>
              </a:rPr>
              <a:t>Gümrük</a:t>
            </a:r>
            <a:r>
              <a:rPr dirty="0" sz="1550" spc="14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1550" spc="-10">
                <a:solidFill>
                  <a:srgbClr val="1F3863"/>
                </a:solidFill>
                <a:latin typeface="Calibri"/>
                <a:cs typeface="Calibri"/>
              </a:rPr>
              <a:t>beyannamesi</a:t>
            </a:r>
            <a:endParaRPr sz="1550">
              <a:latin typeface="Calibri"/>
              <a:cs typeface="Calibri"/>
            </a:endParaRPr>
          </a:p>
          <a:p>
            <a:pPr marL="12700" marR="4813935">
              <a:lnSpc>
                <a:spcPct val="178700"/>
              </a:lnSpc>
            </a:pPr>
            <a:r>
              <a:rPr dirty="0" sz="1550" spc="10">
                <a:solidFill>
                  <a:srgbClr val="FFFFFF"/>
                </a:solidFill>
                <a:latin typeface="Calibri"/>
                <a:cs typeface="Calibri"/>
              </a:rPr>
              <a:t>İhracat</a:t>
            </a:r>
            <a:r>
              <a:rPr dirty="0" sz="1550" spc="-2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550" spc="-10">
                <a:solidFill>
                  <a:srgbClr val="FFFFFF"/>
                </a:solidFill>
                <a:latin typeface="Calibri"/>
                <a:cs typeface="Calibri"/>
              </a:rPr>
              <a:t>listesi </a:t>
            </a:r>
            <a:r>
              <a:rPr dirty="0" sz="1550">
                <a:solidFill>
                  <a:srgbClr val="1F3863"/>
                </a:solidFill>
                <a:latin typeface="Calibri"/>
                <a:cs typeface="Calibri"/>
              </a:rPr>
              <a:t>İthalat</a:t>
            </a:r>
            <a:r>
              <a:rPr dirty="0" sz="1550" spc="85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1550" spc="-10">
                <a:solidFill>
                  <a:srgbClr val="1F3863"/>
                </a:solidFill>
                <a:latin typeface="Calibri"/>
                <a:cs typeface="Calibri"/>
              </a:rPr>
              <a:t>listesi </a:t>
            </a:r>
            <a:r>
              <a:rPr dirty="0" sz="1550">
                <a:solidFill>
                  <a:srgbClr val="FFFFFF"/>
                </a:solidFill>
                <a:latin typeface="Calibri"/>
                <a:cs typeface="Calibri"/>
              </a:rPr>
              <a:t>Ekspertiz</a:t>
            </a:r>
            <a:r>
              <a:rPr dirty="0" sz="1550" spc="114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550" spc="-10">
                <a:solidFill>
                  <a:srgbClr val="FFFFFF"/>
                </a:solidFill>
                <a:latin typeface="Calibri"/>
                <a:cs typeface="Calibri"/>
              </a:rPr>
              <a:t>raporu</a:t>
            </a:r>
            <a:endParaRPr sz="1550">
              <a:latin typeface="Calibri"/>
              <a:cs typeface="Calibri"/>
            </a:endParaRPr>
          </a:p>
          <a:p>
            <a:pPr marL="12700" marR="2054860">
              <a:lnSpc>
                <a:spcPct val="178700"/>
              </a:lnSpc>
              <a:spcBef>
                <a:spcPts val="5"/>
              </a:spcBef>
            </a:pPr>
            <a:r>
              <a:rPr dirty="0" sz="1550">
                <a:solidFill>
                  <a:srgbClr val="1F3863"/>
                </a:solidFill>
                <a:latin typeface="Calibri"/>
                <a:cs typeface="Calibri"/>
              </a:rPr>
              <a:t>Telafi</a:t>
            </a:r>
            <a:r>
              <a:rPr dirty="0" sz="1550" spc="3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1550">
                <a:solidFill>
                  <a:srgbClr val="1F3863"/>
                </a:solidFill>
                <a:latin typeface="Calibri"/>
                <a:cs typeface="Calibri"/>
              </a:rPr>
              <a:t>edici</a:t>
            </a:r>
            <a:r>
              <a:rPr dirty="0" sz="1550" spc="235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1550">
                <a:solidFill>
                  <a:srgbClr val="1F3863"/>
                </a:solidFill>
                <a:latin typeface="Calibri"/>
                <a:cs typeface="Calibri"/>
              </a:rPr>
              <a:t>vergi</a:t>
            </a:r>
            <a:r>
              <a:rPr dirty="0" sz="1550" spc="13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1550">
                <a:solidFill>
                  <a:srgbClr val="1F3863"/>
                </a:solidFill>
                <a:latin typeface="Calibri"/>
                <a:cs typeface="Calibri"/>
              </a:rPr>
              <a:t>makbuzu</a:t>
            </a:r>
            <a:r>
              <a:rPr dirty="0" sz="1550" spc="-2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1550">
                <a:solidFill>
                  <a:srgbClr val="1F3863"/>
                </a:solidFill>
                <a:latin typeface="Calibri"/>
                <a:cs typeface="Calibri"/>
              </a:rPr>
              <a:t>(Gerekli</a:t>
            </a:r>
            <a:r>
              <a:rPr dirty="0" sz="1550" spc="13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1550">
                <a:solidFill>
                  <a:srgbClr val="1F3863"/>
                </a:solidFill>
                <a:latin typeface="Calibri"/>
                <a:cs typeface="Calibri"/>
              </a:rPr>
              <a:t>olması</a:t>
            </a:r>
            <a:r>
              <a:rPr dirty="0" sz="1550" spc="35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1550" spc="-10">
                <a:solidFill>
                  <a:srgbClr val="1F3863"/>
                </a:solidFill>
                <a:latin typeface="Calibri"/>
                <a:cs typeface="Calibri"/>
              </a:rPr>
              <a:t>halinde) </a:t>
            </a:r>
            <a:r>
              <a:rPr dirty="0" sz="1550">
                <a:solidFill>
                  <a:srgbClr val="FFFFFF"/>
                </a:solidFill>
                <a:latin typeface="Calibri"/>
                <a:cs typeface="Calibri"/>
              </a:rPr>
              <a:t>Menşe</a:t>
            </a:r>
            <a:r>
              <a:rPr dirty="0" sz="1550" spc="17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550">
                <a:solidFill>
                  <a:srgbClr val="FFFFFF"/>
                </a:solidFill>
                <a:latin typeface="Calibri"/>
                <a:cs typeface="Calibri"/>
              </a:rPr>
              <a:t>ispat</a:t>
            </a:r>
            <a:r>
              <a:rPr dirty="0" sz="1550" spc="3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550">
                <a:solidFill>
                  <a:srgbClr val="FFFFFF"/>
                </a:solidFill>
                <a:latin typeface="Calibri"/>
                <a:cs typeface="Calibri"/>
              </a:rPr>
              <a:t>belgeleri</a:t>
            </a:r>
            <a:r>
              <a:rPr dirty="0" sz="1550" spc="17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550">
                <a:solidFill>
                  <a:srgbClr val="FFFFFF"/>
                </a:solidFill>
                <a:latin typeface="Calibri"/>
                <a:cs typeface="Calibri"/>
              </a:rPr>
              <a:t>(Gerekli</a:t>
            </a:r>
            <a:r>
              <a:rPr dirty="0" sz="1550" spc="16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550">
                <a:solidFill>
                  <a:srgbClr val="FFFFFF"/>
                </a:solidFill>
                <a:latin typeface="Calibri"/>
                <a:cs typeface="Calibri"/>
              </a:rPr>
              <a:t>olması</a:t>
            </a:r>
            <a:r>
              <a:rPr dirty="0" sz="1550" spc="6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550" spc="-10">
                <a:solidFill>
                  <a:srgbClr val="FFFFFF"/>
                </a:solidFill>
                <a:latin typeface="Calibri"/>
                <a:cs typeface="Calibri"/>
              </a:rPr>
              <a:t>halinde) </a:t>
            </a:r>
            <a:r>
              <a:rPr dirty="0" sz="1550">
                <a:solidFill>
                  <a:srgbClr val="1F3863"/>
                </a:solidFill>
                <a:latin typeface="Calibri"/>
                <a:cs typeface="Calibri"/>
              </a:rPr>
              <a:t>Tedarikçi</a:t>
            </a:r>
            <a:r>
              <a:rPr dirty="0" sz="1550" spc="14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1550">
                <a:solidFill>
                  <a:srgbClr val="1F3863"/>
                </a:solidFill>
                <a:latin typeface="Calibri"/>
                <a:cs typeface="Calibri"/>
              </a:rPr>
              <a:t>beyanı</a:t>
            </a:r>
            <a:r>
              <a:rPr dirty="0" sz="1550" spc="45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1550">
                <a:solidFill>
                  <a:srgbClr val="1F3863"/>
                </a:solidFill>
                <a:latin typeface="Calibri"/>
                <a:cs typeface="Calibri"/>
              </a:rPr>
              <a:t>(Gerekli</a:t>
            </a:r>
            <a:r>
              <a:rPr dirty="0" sz="1550" spc="14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1550">
                <a:solidFill>
                  <a:srgbClr val="1F3863"/>
                </a:solidFill>
                <a:latin typeface="Calibri"/>
                <a:cs typeface="Calibri"/>
              </a:rPr>
              <a:t>olması</a:t>
            </a:r>
            <a:r>
              <a:rPr dirty="0" sz="1550" spc="45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1550" spc="-10">
                <a:solidFill>
                  <a:srgbClr val="1F3863"/>
                </a:solidFill>
                <a:latin typeface="Calibri"/>
                <a:cs typeface="Calibri"/>
              </a:rPr>
              <a:t>halinde)</a:t>
            </a:r>
            <a:endParaRPr sz="15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465"/>
              </a:spcBef>
            </a:pPr>
            <a:r>
              <a:rPr dirty="0" sz="1550">
                <a:solidFill>
                  <a:srgbClr val="FFFFFF"/>
                </a:solidFill>
                <a:latin typeface="Calibri"/>
                <a:cs typeface="Calibri"/>
              </a:rPr>
              <a:t>Ön</a:t>
            </a:r>
            <a:r>
              <a:rPr dirty="0" sz="1550" spc="12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550">
                <a:solidFill>
                  <a:srgbClr val="FFFFFF"/>
                </a:solidFill>
                <a:latin typeface="Calibri"/>
                <a:cs typeface="Calibri"/>
              </a:rPr>
              <a:t>statü</a:t>
            </a:r>
            <a:r>
              <a:rPr dirty="0" sz="1550" spc="229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550">
                <a:solidFill>
                  <a:srgbClr val="FFFFFF"/>
                </a:solidFill>
                <a:latin typeface="Calibri"/>
                <a:cs typeface="Calibri"/>
              </a:rPr>
              <a:t>belgesi</a:t>
            </a:r>
            <a:r>
              <a:rPr dirty="0" sz="1550" spc="17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550">
                <a:solidFill>
                  <a:srgbClr val="FFFFFF"/>
                </a:solidFill>
                <a:latin typeface="Calibri"/>
                <a:cs typeface="Calibri"/>
              </a:rPr>
              <a:t>(İhracatın</a:t>
            </a:r>
            <a:r>
              <a:rPr dirty="0" sz="1550" spc="1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550">
                <a:solidFill>
                  <a:srgbClr val="FFFFFF"/>
                </a:solidFill>
                <a:latin typeface="Calibri"/>
                <a:cs typeface="Calibri"/>
              </a:rPr>
              <a:t>serbest</a:t>
            </a:r>
            <a:r>
              <a:rPr dirty="0" sz="1550" spc="4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550">
                <a:solidFill>
                  <a:srgbClr val="FFFFFF"/>
                </a:solidFill>
                <a:latin typeface="Calibri"/>
                <a:cs typeface="Calibri"/>
              </a:rPr>
              <a:t>bölgeye</a:t>
            </a:r>
            <a:r>
              <a:rPr dirty="0" sz="1550" spc="8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550">
                <a:solidFill>
                  <a:srgbClr val="FFFFFF"/>
                </a:solidFill>
                <a:latin typeface="Calibri"/>
                <a:cs typeface="Calibri"/>
              </a:rPr>
              <a:t>yapılması</a:t>
            </a:r>
            <a:r>
              <a:rPr dirty="0" sz="1550" spc="7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550" spc="-10">
                <a:solidFill>
                  <a:srgbClr val="FFFFFF"/>
                </a:solidFill>
                <a:latin typeface="Calibri"/>
                <a:cs typeface="Calibri"/>
              </a:rPr>
              <a:t>halinde)</a:t>
            </a:r>
            <a:endParaRPr sz="1550">
              <a:latin typeface="Calibri"/>
              <a:cs typeface="Calibri"/>
            </a:endParaRPr>
          </a:p>
        </p:txBody>
      </p:sp>
      <p:sp>
        <p:nvSpPr>
          <p:cNvPr id="24" name="object 24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38100">
              <a:lnSpc>
                <a:spcPts val="980"/>
              </a:lnSpc>
            </a:pPr>
            <a:r>
              <a:rPr dirty="0" spc="-25"/>
              <a:t>49</a:t>
            </a:r>
          </a:p>
        </p:txBody>
      </p:sp>
      <p:sp>
        <p:nvSpPr>
          <p:cNvPr id="23" name="object 23"/>
          <p:cNvSpPr txBox="1"/>
          <p:nvPr/>
        </p:nvSpPr>
        <p:spPr>
          <a:xfrm>
            <a:off x="2244851" y="1852079"/>
            <a:ext cx="7708900" cy="366395"/>
          </a:xfrm>
          <a:prstGeom prst="rect">
            <a:avLst/>
          </a:prstGeom>
          <a:solidFill>
            <a:srgbClr val="D9AC63"/>
          </a:solidFill>
          <a:ln w="9525">
            <a:solidFill>
              <a:srgbClr val="44536A"/>
            </a:solidFill>
          </a:ln>
        </p:spPr>
        <p:txBody>
          <a:bodyPr wrap="square" lIns="0" tIns="32384" rIns="0" bIns="0" rtlCol="0" vert="horz">
            <a:spAutoFit/>
          </a:bodyPr>
          <a:lstStyle/>
          <a:p>
            <a:pPr marL="90805">
              <a:lnSpc>
                <a:spcPct val="100000"/>
              </a:lnSpc>
              <a:spcBef>
                <a:spcPts val="254"/>
              </a:spcBef>
            </a:pPr>
            <a:r>
              <a:rPr dirty="0" sz="1800">
                <a:solidFill>
                  <a:srgbClr val="001F5F"/>
                </a:solidFill>
                <a:latin typeface="Arial"/>
                <a:cs typeface="Arial"/>
              </a:rPr>
              <a:t>Dahilde</a:t>
            </a:r>
            <a:r>
              <a:rPr dirty="0" sz="1800" spc="-5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001F5F"/>
                </a:solidFill>
                <a:latin typeface="Arial"/>
                <a:cs typeface="Arial"/>
              </a:rPr>
              <a:t>İşleme</a:t>
            </a:r>
            <a:r>
              <a:rPr dirty="0" sz="1800" spc="-114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001F5F"/>
                </a:solidFill>
                <a:latin typeface="Arial"/>
                <a:cs typeface="Arial"/>
              </a:rPr>
              <a:t>Rejimi</a:t>
            </a:r>
            <a:r>
              <a:rPr dirty="0" sz="1800" spc="-16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dirty="0" sz="1800" spc="-20">
                <a:solidFill>
                  <a:srgbClr val="001F5F"/>
                </a:solidFill>
                <a:latin typeface="Arial"/>
                <a:cs typeface="Arial"/>
              </a:rPr>
              <a:t>Tebliği</a:t>
            </a:r>
            <a:r>
              <a:rPr dirty="0" sz="1800" spc="65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001F5F"/>
                </a:solidFill>
                <a:latin typeface="Arial"/>
                <a:cs typeface="Arial"/>
              </a:rPr>
              <a:t>(İhracat:2006/12)’nin</a:t>
            </a:r>
            <a:r>
              <a:rPr dirty="0" sz="1800" spc="-35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001F5F"/>
                </a:solidFill>
                <a:latin typeface="Arial"/>
                <a:cs typeface="Arial"/>
              </a:rPr>
              <a:t>EK-3’ünde</a:t>
            </a:r>
            <a:r>
              <a:rPr dirty="0" sz="1800" spc="-3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dirty="0" sz="1800" spc="-10">
                <a:solidFill>
                  <a:srgbClr val="001F5F"/>
                </a:solidFill>
                <a:latin typeface="Arial"/>
                <a:cs typeface="Arial"/>
              </a:rPr>
              <a:t>sayılmıştır.</a:t>
            </a:r>
            <a:endParaRPr sz="1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46990" rIns="0" bIns="0" rtlCol="0" vert="horz">
            <a:spAutoFit/>
          </a:bodyPr>
          <a:lstStyle/>
          <a:p>
            <a:pPr algn="ctr" marL="219075">
              <a:lnSpc>
                <a:spcPct val="100000"/>
              </a:lnSpc>
              <a:spcBef>
                <a:spcPts val="370"/>
              </a:spcBef>
            </a:pPr>
            <a:r>
              <a:rPr dirty="0" spc="-345">
                <a:solidFill>
                  <a:srgbClr val="1E305D"/>
                </a:solidFill>
              </a:rPr>
              <a:t>DİİB</a:t>
            </a:r>
            <a:r>
              <a:rPr dirty="0" spc="85">
                <a:solidFill>
                  <a:srgbClr val="1E305D"/>
                </a:solidFill>
              </a:rPr>
              <a:t> </a:t>
            </a:r>
            <a:r>
              <a:rPr dirty="0" spc="-10">
                <a:solidFill>
                  <a:srgbClr val="1E305D"/>
                </a:solidFill>
              </a:rPr>
              <a:t>KAPATMADA</a:t>
            </a:r>
          </a:p>
          <a:p>
            <a:pPr algn="ctr" marL="216535">
              <a:lnSpc>
                <a:spcPct val="100000"/>
              </a:lnSpc>
              <a:spcBef>
                <a:spcPts val="280"/>
              </a:spcBef>
            </a:pPr>
            <a:r>
              <a:rPr dirty="0" spc="-55">
                <a:solidFill>
                  <a:srgbClr val="1E305D"/>
                </a:solidFill>
              </a:rPr>
              <a:t>BÖLGE</a:t>
            </a:r>
            <a:r>
              <a:rPr dirty="0" spc="-120">
                <a:solidFill>
                  <a:srgbClr val="1E305D"/>
                </a:solidFill>
              </a:rPr>
              <a:t> </a:t>
            </a:r>
            <a:r>
              <a:rPr dirty="0" spc="-229">
                <a:solidFill>
                  <a:srgbClr val="1E305D"/>
                </a:solidFill>
              </a:rPr>
              <a:t>MÜDÜRLÜKLERİNİN</a:t>
            </a:r>
            <a:r>
              <a:rPr dirty="0" spc="120">
                <a:solidFill>
                  <a:srgbClr val="1E305D"/>
                </a:solidFill>
              </a:rPr>
              <a:t> </a:t>
            </a:r>
            <a:r>
              <a:rPr dirty="0" spc="-75">
                <a:solidFill>
                  <a:srgbClr val="1E305D"/>
                </a:solidFill>
              </a:rPr>
              <a:t>ROLÜ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2071116" y="2282063"/>
            <a:ext cx="2588260" cy="1555115"/>
          </a:xfrm>
          <a:prstGeom prst="rect">
            <a:avLst/>
          </a:prstGeom>
          <a:solidFill>
            <a:srgbClr val="1F3863"/>
          </a:solidFill>
          <a:ln w="12700">
            <a:solidFill>
              <a:srgbClr val="FFFFFF"/>
            </a:solidFill>
          </a:ln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ct val="100000"/>
              </a:lnSpc>
            </a:pPr>
            <a:endParaRPr sz="155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665"/>
              </a:spcBef>
            </a:pPr>
            <a:endParaRPr sz="1550">
              <a:latin typeface="Times New Roman"/>
              <a:cs typeface="Times New Roman"/>
            </a:endParaRPr>
          </a:p>
          <a:p>
            <a:pPr marL="173355" marR="177165">
              <a:lnSpc>
                <a:spcPts val="1800"/>
              </a:lnSpc>
            </a:pPr>
            <a:r>
              <a:rPr dirty="0" sz="1550" spc="20">
                <a:solidFill>
                  <a:srgbClr val="FFFFFF"/>
                </a:solidFill>
                <a:latin typeface="Calibri"/>
                <a:cs typeface="Calibri"/>
              </a:rPr>
              <a:t>Kapatma</a:t>
            </a:r>
            <a:r>
              <a:rPr dirty="0" sz="1550" spc="5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550" spc="20">
                <a:solidFill>
                  <a:srgbClr val="FFFFFF"/>
                </a:solidFill>
                <a:latin typeface="Calibri"/>
                <a:cs typeface="Calibri"/>
              </a:rPr>
              <a:t>müracaatları,</a:t>
            </a:r>
            <a:r>
              <a:rPr dirty="0" sz="1550" spc="-12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550" spc="-10">
                <a:solidFill>
                  <a:srgbClr val="FFFFFF"/>
                </a:solidFill>
                <a:latin typeface="Calibri"/>
                <a:cs typeface="Calibri"/>
              </a:rPr>
              <a:t>ilgili </a:t>
            </a:r>
            <a:r>
              <a:rPr dirty="0" sz="1550" spc="10">
                <a:solidFill>
                  <a:srgbClr val="FFFFFF"/>
                </a:solidFill>
                <a:latin typeface="Calibri"/>
                <a:cs typeface="Calibri"/>
              </a:rPr>
              <a:t>Bölge</a:t>
            </a:r>
            <a:r>
              <a:rPr dirty="0" sz="1550" spc="13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550" spc="10">
                <a:solidFill>
                  <a:srgbClr val="FFFFFF"/>
                </a:solidFill>
                <a:latin typeface="Calibri"/>
                <a:cs typeface="Calibri"/>
              </a:rPr>
              <a:t>Müdürlüğüne</a:t>
            </a:r>
            <a:r>
              <a:rPr dirty="0" sz="1550" spc="5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550" spc="-10">
                <a:solidFill>
                  <a:srgbClr val="FFFFFF"/>
                </a:solidFill>
                <a:latin typeface="Calibri"/>
                <a:cs typeface="Calibri"/>
              </a:rPr>
              <a:t>yapılır.</a:t>
            </a:r>
            <a:endParaRPr sz="1550">
              <a:latin typeface="Calibri"/>
              <a:cs typeface="Calibr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4914900" y="2282063"/>
            <a:ext cx="2588260" cy="1555115"/>
          </a:xfrm>
          <a:custGeom>
            <a:avLst/>
            <a:gdLst/>
            <a:ahLst/>
            <a:cxnLst/>
            <a:rect l="l" t="t" r="r" b="b"/>
            <a:pathLst>
              <a:path w="2588259" h="1555114">
                <a:moveTo>
                  <a:pt x="0" y="1554861"/>
                </a:moveTo>
                <a:lnTo>
                  <a:pt x="2587752" y="1554861"/>
                </a:lnTo>
                <a:lnTo>
                  <a:pt x="2587752" y="0"/>
                </a:lnTo>
                <a:lnTo>
                  <a:pt x="0" y="0"/>
                </a:lnTo>
                <a:lnTo>
                  <a:pt x="0" y="1554861"/>
                </a:lnTo>
                <a:close/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 txBox="1"/>
          <p:nvPr/>
        </p:nvSpPr>
        <p:spPr>
          <a:xfrm>
            <a:off x="4908550" y="2275713"/>
            <a:ext cx="2600960" cy="1567815"/>
          </a:xfrm>
          <a:prstGeom prst="rect">
            <a:avLst/>
          </a:prstGeom>
          <a:solidFill>
            <a:srgbClr val="FFFFFF"/>
          </a:solidFill>
        </p:spPr>
        <p:txBody>
          <a:bodyPr wrap="square" lIns="0" tIns="82550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650"/>
              </a:spcBef>
            </a:pPr>
            <a:endParaRPr sz="1350">
              <a:latin typeface="Times New Roman"/>
              <a:cs typeface="Times New Roman"/>
            </a:endParaRPr>
          </a:p>
          <a:p>
            <a:pPr algn="ctr" marL="121285" marR="125095">
              <a:lnSpc>
                <a:spcPct val="95700"/>
              </a:lnSpc>
              <a:spcBef>
                <a:spcPts val="5"/>
              </a:spcBef>
            </a:pPr>
            <a:r>
              <a:rPr dirty="0" sz="1350">
                <a:solidFill>
                  <a:srgbClr val="1F3863"/>
                </a:solidFill>
                <a:latin typeface="Calibri"/>
                <a:cs typeface="Calibri"/>
              </a:rPr>
              <a:t>Belge</a:t>
            </a:r>
            <a:r>
              <a:rPr dirty="0" sz="1350" spc="165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1350">
                <a:solidFill>
                  <a:srgbClr val="1F3863"/>
                </a:solidFill>
                <a:latin typeface="Calibri"/>
                <a:cs typeface="Calibri"/>
              </a:rPr>
              <a:t>süresi</a:t>
            </a:r>
            <a:r>
              <a:rPr dirty="0" sz="1350" spc="-4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1350">
                <a:solidFill>
                  <a:srgbClr val="1F3863"/>
                </a:solidFill>
                <a:latin typeface="Calibri"/>
                <a:cs typeface="Calibri"/>
              </a:rPr>
              <a:t>sonundan</a:t>
            </a:r>
            <a:r>
              <a:rPr dirty="0" sz="1350" spc="135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1350">
                <a:solidFill>
                  <a:srgbClr val="1F3863"/>
                </a:solidFill>
                <a:latin typeface="Calibri"/>
                <a:cs typeface="Calibri"/>
              </a:rPr>
              <a:t>itibaren</a:t>
            </a:r>
            <a:r>
              <a:rPr dirty="0" sz="1350" spc="20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1350" spc="-50">
                <a:solidFill>
                  <a:srgbClr val="1F3863"/>
                </a:solidFill>
                <a:latin typeface="Calibri"/>
                <a:cs typeface="Calibri"/>
              </a:rPr>
              <a:t>3 </a:t>
            </a:r>
            <a:r>
              <a:rPr dirty="0" sz="1350">
                <a:solidFill>
                  <a:srgbClr val="1F3863"/>
                </a:solidFill>
                <a:latin typeface="Calibri"/>
                <a:cs typeface="Calibri"/>
              </a:rPr>
              <a:t>(üç)</a:t>
            </a:r>
            <a:r>
              <a:rPr dirty="0" sz="1350" spc="4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1350">
                <a:solidFill>
                  <a:srgbClr val="1F3863"/>
                </a:solidFill>
                <a:latin typeface="Calibri"/>
                <a:cs typeface="Calibri"/>
              </a:rPr>
              <a:t>ay</a:t>
            </a:r>
            <a:r>
              <a:rPr dirty="0" sz="1350" spc="-15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1350">
                <a:solidFill>
                  <a:srgbClr val="1F3863"/>
                </a:solidFill>
                <a:latin typeface="Calibri"/>
                <a:cs typeface="Calibri"/>
              </a:rPr>
              <a:t>içerisinde</a:t>
            </a:r>
            <a:r>
              <a:rPr dirty="0" sz="1350" spc="13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1350">
                <a:solidFill>
                  <a:srgbClr val="1F3863"/>
                </a:solidFill>
                <a:latin typeface="Calibri"/>
                <a:cs typeface="Calibri"/>
              </a:rPr>
              <a:t>gerekli</a:t>
            </a:r>
            <a:r>
              <a:rPr dirty="0" sz="1350" spc="7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1350">
                <a:solidFill>
                  <a:srgbClr val="1F3863"/>
                </a:solidFill>
                <a:latin typeface="Calibri"/>
                <a:cs typeface="Calibri"/>
              </a:rPr>
              <a:t>bilgi</a:t>
            </a:r>
            <a:r>
              <a:rPr dirty="0" sz="1350" spc="75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1350" spc="-25">
                <a:solidFill>
                  <a:srgbClr val="1F3863"/>
                </a:solidFill>
                <a:latin typeface="Calibri"/>
                <a:cs typeface="Calibri"/>
              </a:rPr>
              <a:t>ve </a:t>
            </a:r>
            <a:r>
              <a:rPr dirty="0" sz="1350">
                <a:solidFill>
                  <a:srgbClr val="1F3863"/>
                </a:solidFill>
                <a:latin typeface="Calibri"/>
                <a:cs typeface="Calibri"/>
              </a:rPr>
              <a:t>belgelerin</a:t>
            </a:r>
            <a:r>
              <a:rPr dirty="0" sz="1350" spc="13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1350">
                <a:solidFill>
                  <a:srgbClr val="1F3863"/>
                </a:solidFill>
                <a:latin typeface="Calibri"/>
                <a:cs typeface="Calibri"/>
              </a:rPr>
              <a:t>ilgili</a:t>
            </a:r>
            <a:r>
              <a:rPr dirty="0" sz="1350" spc="6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1350" spc="-20">
                <a:solidFill>
                  <a:srgbClr val="1F3863"/>
                </a:solidFill>
                <a:latin typeface="Calibri"/>
                <a:cs typeface="Calibri"/>
              </a:rPr>
              <a:t>Bölge</a:t>
            </a:r>
            <a:endParaRPr sz="1350">
              <a:latin typeface="Calibri"/>
              <a:cs typeface="Calibri"/>
            </a:endParaRPr>
          </a:p>
          <a:p>
            <a:pPr algn="ctr" marR="5080">
              <a:lnSpc>
                <a:spcPts val="1500"/>
              </a:lnSpc>
            </a:pPr>
            <a:r>
              <a:rPr dirty="0" sz="1350">
                <a:solidFill>
                  <a:srgbClr val="1F3863"/>
                </a:solidFill>
                <a:latin typeface="Calibri"/>
                <a:cs typeface="Calibri"/>
              </a:rPr>
              <a:t>Müdürlüğüne</a:t>
            </a:r>
            <a:r>
              <a:rPr dirty="0" sz="1350" spc="16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1350">
                <a:solidFill>
                  <a:srgbClr val="1F3863"/>
                </a:solidFill>
                <a:latin typeface="Calibri"/>
                <a:cs typeface="Calibri"/>
              </a:rPr>
              <a:t>ibraz</a:t>
            </a:r>
            <a:r>
              <a:rPr dirty="0" sz="1350" spc="9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1350" spc="-10">
                <a:solidFill>
                  <a:srgbClr val="1F3863"/>
                </a:solidFill>
                <a:latin typeface="Calibri"/>
                <a:cs typeface="Calibri"/>
              </a:rPr>
              <a:t>edilmesi</a:t>
            </a:r>
            <a:endParaRPr sz="1350">
              <a:latin typeface="Calibri"/>
              <a:cs typeface="Calibri"/>
            </a:endParaRPr>
          </a:p>
          <a:p>
            <a:pPr algn="ctr">
              <a:lnSpc>
                <a:spcPts val="1605"/>
              </a:lnSpc>
            </a:pPr>
            <a:r>
              <a:rPr dirty="0" sz="1350" spc="-10">
                <a:solidFill>
                  <a:srgbClr val="1F3863"/>
                </a:solidFill>
                <a:latin typeface="Calibri"/>
                <a:cs typeface="Calibri"/>
              </a:rPr>
              <a:t>gerekir.</a:t>
            </a:r>
            <a:endParaRPr sz="1350">
              <a:latin typeface="Calibri"/>
              <a:cs typeface="Calibri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38100">
              <a:lnSpc>
                <a:spcPts val="980"/>
              </a:lnSpc>
            </a:pPr>
            <a:r>
              <a:rPr dirty="0" spc="-25"/>
              <a:t>50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7758683" y="2282063"/>
            <a:ext cx="2588260" cy="1555115"/>
          </a:xfrm>
          <a:prstGeom prst="rect">
            <a:avLst/>
          </a:prstGeom>
          <a:solidFill>
            <a:srgbClr val="DAE2F3"/>
          </a:solidFill>
          <a:ln w="12700">
            <a:solidFill>
              <a:srgbClr val="FFFFFF"/>
            </a:solidFill>
          </a:ln>
        </p:spPr>
        <p:txBody>
          <a:bodyPr wrap="square" lIns="0" tIns="80010" rIns="0" bIns="0" rtlCol="0" vert="horz">
            <a:spAutoFit/>
          </a:bodyPr>
          <a:lstStyle/>
          <a:p>
            <a:pPr algn="ctr" marL="73660" marR="65405" indent="-5080">
              <a:lnSpc>
                <a:spcPct val="95000"/>
              </a:lnSpc>
              <a:spcBef>
                <a:spcPts val="630"/>
              </a:spcBef>
            </a:pPr>
            <a:r>
              <a:rPr dirty="0" sz="1350">
                <a:solidFill>
                  <a:srgbClr val="1F3863"/>
                </a:solidFill>
                <a:latin typeface="Calibri"/>
                <a:cs typeface="Calibri"/>
              </a:rPr>
              <a:t>Kapatmaya</a:t>
            </a:r>
            <a:r>
              <a:rPr dirty="0" sz="1350" spc="6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1350">
                <a:solidFill>
                  <a:srgbClr val="1F3863"/>
                </a:solidFill>
                <a:latin typeface="Calibri"/>
                <a:cs typeface="Calibri"/>
              </a:rPr>
              <a:t>ilişkin</a:t>
            </a:r>
            <a:r>
              <a:rPr dirty="0" sz="1350" spc="13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1350">
                <a:solidFill>
                  <a:srgbClr val="1F3863"/>
                </a:solidFill>
                <a:latin typeface="Calibri"/>
                <a:cs typeface="Calibri"/>
              </a:rPr>
              <a:t>bilgi</a:t>
            </a:r>
            <a:r>
              <a:rPr dirty="0" sz="1350" spc="5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1350" spc="-35">
                <a:solidFill>
                  <a:srgbClr val="1F3863"/>
                </a:solidFill>
                <a:latin typeface="Calibri"/>
                <a:cs typeface="Calibri"/>
              </a:rPr>
              <a:t>ve </a:t>
            </a:r>
            <a:r>
              <a:rPr dirty="0" sz="1350">
                <a:solidFill>
                  <a:srgbClr val="1F3863"/>
                </a:solidFill>
                <a:latin typeface="Calibri"/>
                <a:cs typeface="Calibri"/>
              </a:rPr>
              <a:t>belgelerin</a:t>
            </a:r>
            <a:r>
              <a:rPr dirty="0" sz="1350" spc="215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1350">
                <a:solidFill>
                  <a:srgbClr val="1F3863"/>
                </a:solidFill>
                <a:latin typeface="Calibri"/>
                <a:cs typeface="Calibri"/>
              </a:rPr>
              <a:t>3</a:t>
            </a:r>
            <a:r>
              <a:rPr dirty="0" sz="1350" spc="-2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1350">
                <a:solidFill>
                  <a:srgbClr val="1F3863"/>
                </a:solidFill>
                <a:latin typeface="Calibri"/>
                <a:cs typeface="Calibri"/>
              </a:rPr>
              <a:t>(üç)</a:t>
            </a:r>
            <a:r>
              <a:rPr dirty="0" sz="1350" spc="35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1350">
                <a:solidFill>
                  <a:srgbClr val="1F3863"/>
                </a:solidFill>
                <a:latin typeface="Calibri"/>
                <a:cs typeface="Calibri"/>
              </a:rPr>
              <a:t>ay</a:t>
            </a:r>
            <a:r>
              <a:rPr dirty="0" sz="1350" spc="-2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1350" spc="-10">
                <a:solidFill>
                  <a:srgbClr val="1F3863"/>
                </a:solidFill>
                <a:latin typeface="Calibri"/>
                <a:cs typeface="Calibri"/>
              </a:rPr>
              <a:t>içerisinde</a:t>
            </a:r>
            <a:r>
              <a:rPr dirty="0" sz="1350" spc="50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1350">
                <a:solidFill>
                  <a:srgbClr val="1F3863"/>
                </a:solidFill>
                <a:latin typeface="Calibri"/>
                <a:cs typeface="Calibri"/>
              </a:rPr>
              <a:t>ibraz</a:t>
            </a:r>
            <a:r>
              <a:rPr dirty="0" sz="1350" spc="-1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1350">
                <a:solidFill>
                  <a:srgbClr val="1F3863"/>
                </a:solidFill>
                <a:latin typeface="Calibri"/>
                <a:cs typeface="Calibri"/>
              </a:rPr>
              <a:t>edilmemesi</a:t>
            </a:r>
            <a:r>
              <a:rPr dirty="0" sz="1350" spc="265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1350">
                <a:solidFill>
                  <a:srgbClr val="1F3863"/>
                </a:solidFill>
                <a:latin typeface="Calibri"/>
                <a:cs typeface="Calibri"/>
              </a:rPr>
              <a:t>veya</a:t>
            </a:r>
            <a:r>
              <a:rPr dirty="0" sz="1350" spc="25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1350">
                <a:solidFill>
                  <a:srgbClr val="1F3863"/>
                </a:solidFill>
                <a:latin typeface="Calibri"/>
                <a:cs typeface="Calibri"/>
              </a:rPr>
              <a:t>ibraz</a:t>
            </a:r>
            <a:r>
              <a:rPr dirty="0" sz="1350" spc="-5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1350" spc="-10">
                <a:solidFill>
                  <a:srgbClr val="1F3863"/>
                </a:solidFill>
                <a:latin typeface="Calibri"/>
                <a:cs typeface="Calibri"/>
              </a:rPr>
              <a:t>edilen </a:t>
            </a:r>
            <a:r>
              <a:rPr dirty="0" sz="1350">
                <a:solidFill>
                  <a:srgbClr val="1F3863"/>
                </a:solidFill>
                <a:latin typeface="Calibri"/>
                <a:cs typeface="Calibri"/>
              </a:rPr>
              <a:t>bilgi</a:t>
            </a:r>
            <a:r>
              <a:rPr dirty="0" sz="1350" spc="7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1350">
                <a:solidFill>
                  <a:srgbClr val="1F3863"/>
                </a:solidFill>
                <a:latin typeface="Calibri"/>
                <a:cs typeface="Calibri"/>
              </a:rPr>
              <a:t>ve</a:t>
            </a:r>
            <a:r>
              <a:rPr dirty="0" sz="1350" spc="-5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1350">
                <a:solidFill>
                  <a:srgbClr val="1F3863"/>
                </a:solidFill>
                <a:latin typeface="Calibri"/>
                <a:cs typeface="Calibri"/>
              </a:rPr>
              <a:t>belgelerde</a:t>
            </a:r>
            <a:r>
              <a:rPr dirty="0" sz="1350" spc="19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1350">
                <a:solidFill>
                  <a:srgbClr val="1F3863"/>
                </a:solidFill>
                <a:latin typeface="Calibri"/>
                <a:cs typeface="Calibri"/>
              </a:rPr>
              <a:t>eksiklik</a:t>
            </a:r>
            <a:r>
              <a:rPr dirty="0" sz="1350" spc="5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1350" spc="-10">
                <a:solidFill>
                  <a:srgbClr val="1F3863"/>
                </a:solidFill>
                <a:latin typeface="Calibri"/>
                <a:cs typeface="Calibri"/>
              </a:rPr>
              <a:t>tespit </a:t>
            </a:r>
            <a:r>
              <a:rPr dirty="0" sz="1350">
                <a:solidFill>
                  <a:srgbClr val="1F3863"/>
                </a:solidFill>
                <a:latin typeface="Calibri"/>
                <a:cs typeface="Calibri"/>
              </a:rPr>
              <a:t>edilmesi</a:t>
            </a:r>
            <a:r>
              <a:rPr dirty="0" sz="1350" spc="114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1350">
                <a:solidFill>
                  <a:srgbClr val="1F3863"/>
                </a:solidFill>
                <a:latin typeface="Calibri"/>
                <a:cs typeface="Calibri"/>
              </a:rPr>
              <a:t>halinde,</a:t>
            </a:r>
            <a:r>
              <a:rPr dirty="0" sz="1350" spc="155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1350">
                <a:solidFill>
                  <a:srgbClr val="1F3863"/>
                </a:solidFill>
                <a:latin typeface="Calibri"/>
                <a:cs typeface="Calibri"/>
              </a:rPr>
              <a:t>bu</a:t>
            </a:r>
            <a:r>
              <a:rPr dirty="0" sz="1350" spc="15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1350" spc="-10">
                <a:solidFill>
                  <a:srgbClr val="1F3863"/>
                </a:solidFill>
                <a:latin typeface="Calibri"/>
                <a:cs typeface="Calibri"/>
              </a:rPr>
              <a:t>eksikliklerin </a:t>
            </a:r>
            <a:r>
              <a:rPr dirty="0" sz="1350">
                <a:solidFill>
                  <a:srgbClr val="1F3863"/>
                </a:solidFill>
                <a:latin typeface="Calibri"/>
                <a:cs typeface="Calibri"/>
              </a:rPr>
              <a:t>tamamlanması</a:t>
            </a:r>
            <a:r>
              <a:rPr dirty="0" sz="1350" spc="204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1350">
                <a:solidFill>
                  <a:srgbClr val="1F3863"/>
                </a:solidFill>
                <a:latin typeface="Calibri"/>
                <a:cs typeface="Calibri"/>
              </a:rPr>
              <a:t>için</a:t>
            </a:r>
            <a:r>
              <a:rPr dirty="0" sz="1350" spc="105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1350">
                <a:solidFill>
                  <a:srgbClr val="1F3863"/>
                </a:solidFill>
                <a:latin typeface="Calibri"/>
                <a:cs typeface="Calibri"/>
              </a:rPr>
              <a:t>firmaya</a:t>
            </a:r>
            <a:r>
              <a:rPr dirty="0" sz="1350" spc="3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1350">
                <a:solidFill>
                  <a:srgbClr val="1F3863"/>
                </a:solidFill>
                <a:latin typeface="Calibri"/>
                <a:cs typeface="Calibri"/>
              </a:rPr>
              <a:t>1</a:t>
            </a:r>
            <a:r>
              <a:rPr dirty="0" sz="1350" spc="-1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1350" spc="-20">
                <a:solidFill>
                  <a:srgbClr val="1F3863"/>
                </a:solidFill>
                <a:latin typeface="Calibri"/>
                <a:cs typeface="Calibri"/>
              </a:rPr>
              <a:t>(bir) </a:t>
            </a:r>
            <a:r>
              <a:rPr dirty="0" sz="1350">
                <a:solidFill>
                  <a:srgbClr val="1F3863"/>
                </a:solidFill>
                <a:latin typeface="Calibri"/>
                <a:cs typeface="Calibri"/>
              </a:rPr>
              <a:t>ay</a:t>
            </a:r>
            <a:r>
              <a:rPr dirty="0" sz="1350" spc="4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1350">
                <a:solidFill>
                  <a:srgbClr val="1F3863"/>
                </a:solidFill>
                <a:latin typeface="Calibri"/>
                <a:cs typeface="Calibri"/>
              </a:rPr>
              <a:t>süre</a:t>
            </a:r>
            <a:r>
              <a:rPr dirty="0" sz="1350" spc="55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1350" spc="-10">
                <a:solidFill>
                  <a:srgbClr val="1F3863"/>
                </a:solidFill>
                <a:latin typeface="Calibri"/>
                <a:cs typeface="Calibri"/>
              </a:rPr>
              <a:t>verilir.</a:t>
            </a:r>
            <a:endParaRPr sz="135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488435" y="4092968"/>
            <a:ext cx="2588260" cy="1555115"/>
          </a:xfrm>
          <a:prstGeom prst="rect">
            <a:avLst/>
          </a:prstGeom>
          <a:solidFill>
            <a:srgbClr val="DAE2F3"/>
          </a:solidFill>
          <a:ln w="12700">
            <a:solidFill>
              <a:srgbClr val="FFFFFF"/>
            </a:solidFill>
          </a:ln>
        </p:spPr>
        <p:txBody>
          <a:bodyPr wrap="square" lIns="0" tIns="81280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640"/>
              </a:spcBef>
            </a:pPr>
            <a:endParaRPr sz="1350">
              <a:latin typeface="Times New Roman"/>
              <a:cs typeface="Times New Roman"/>
            </a:endParaRPr>
          </a:p>
          <a:p>
            <a:pPr algn="ctr" marL="181610" marR="173355">
              <a:lnSpc>
                <a:spcPct val="95000"/>
              </a:lnSpc>
            </a:pPr>
            <a:r>
              <a:rPr dirty="0" sz="1350">
                <a:solidFill>
                  <a:srgbClr val="1F3863"/>
                </a:solidFill>
                <a:latin typeface="Calibri"/>
                <a:cs typeface="Calibri"/>
              </a:rPr>
              <a:t>Bu</a:t>
            </a:r>
            <a:r>
              <a:rPr dirty="0" sz="1350" spc="45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1350">
                <a:solidFill>
                  <a:srgbClr val="1F3863"/>
                </a:solidFill>
                <a:latin typeface="Calibri"/>
                <a:cs typeface="Calibri"/>
              </a:rPr>
              <a:t>süre</a:t>
            </a:r>
            <a:r>
              <a:rPr dirty="0" sz="1350" spc="2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1350">
                <a:solidFill>
                  <a:srgbClr val="1F3863"/>
                </a:solidFill>
                <a:latin typeface="Calibri"/>
                <a:cs typeface="Calibri"/>
              </a:rPr>
              <a:t>içerisinde</a:t>
            </a:r>
            <a:r>
              <a:rPr dirty="0" sz="1350" spc="16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1350">
                <a:solidFill>
                  <a:srgbClr val="1F3863"/>
                </a:solidFill>
                <a:latin typeface="Calibri"/>
                <a:cs typeface="Calibri"/>
              </a:rPr>
              <a:t>eksik bilgi</a:t>
            </a:r>
            <a:r>
              <a:rPr dirty="0" sz="1350" spc="165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1350" spc="-25">
                <a:solidFill>
                  <a:srgbClr val="1F3863"/>
                </a:solidFill>
                <a:latin typeface="Calibri"/>
                <a:cs typeface="Calibri"/>
              </a:rPr>
              <a:t>ve </a:t>
            </a:r>
            <a:r>
              <a:rPr dirty="0" sz="1350">
                <a:solidFill>
                  <a:srgbClr val="1F3863"/>
                </a:solidFill>
                <a:latin typeface="Calibri"/>
                <a:cs typeface="Calibri"/>
              </a:rPr>
              <a:t>belgelerin</a:t>
            </a:r>
            <a:r>
              <a:rPr dirty="0" sz="1350" spc="13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1350" spc="-10">
                <a:solidFill>
                  <a:srgbClr val="1F3863"/>
                </a:solidFill>
                <a:latin typeface="Calibri"/>
                <a:cs typeface="Calibri"/>
              </a:rPr>
              <a:t>tamamlanmaması </a:t>
            </a:r>
            <a:r>
              <a:rPr dirty="0" sz="1350">
                <a:solidFill>
                  <a:srgbClr val="1F3863"/>
                </a:solidFill>
                <a:latin typeface="Calibri"/>
                <a:cs typeface="Calibri"/>
              </a:rPr>
              <a:t>durumunda,</a:t>
            </a:r>
            <a:r>
              <a:rPr dirty="0" sz="1350" spc="15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1350">
                <a:solidFill>
                  <a:srgbClr val="1F3863"/>
                </a:solidFill>
                <a:latin typeface="Calibri"/>
                <a:cs typeface="Calibri"/>
              </a:rPr>
              <a:t>ihracat</a:t>
            </a:r>
            <a:r>
              <a:rPr dirty="0" sz="1350" spc="11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1350" spc="-10">
                <a:solidFill>
                  <a:srgbClr val="1F3863"/>
                </a:solidFill>
                <a:latin typeface="Calibri"/>
                <a:cs typeface="Calibri"/>
              </a:rPr>
              <a:t>taahhüdü </a:t>
            </a:r>
            <a:r>
              <a:rPr dirty="0" sz="1350">
                <a:solidFill>
                  <a:srgbClr val="1F3863"/>
                </a:solidFill>
                <a:latin typeface="Calibri"/>
                <a:cs typeface="Calibri"/>
              </a:rPr>
              <a:t>mevcut</a:t>
            </a:r>
            <a:r>
              <a:rPr dirty="0" sz="1350" spc="95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1350">
                <a:solidFill>
                  <a:srgbClr val="1F3863"/>
                </a:solidFill>
                <a:latin typeface="Calibri"/>
                <a:cs typeface="Calibri"/>
              </a:rPr>
              <a:t>bilgi</a:t>
            </a:r>
            <a:r>
              <a:rPr dirty="0" sz="1350" spc="10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1350">
                <a:solidFill>
                  <a:srgbClr val="1F3863"/>
                </a:solidFill>
                <a:latin typeface="Calibri"/>
                <a:cs typeface="Calibri"/>
              </a:rPr>
              <a:t>ve</a:t>
            </a:r>
            <a:r>
              <a:rPr dirty="0" sz="1350" spc="2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1350" spc="-10">
                <a:solidFill>
                  <a:srgbClr val="1F3863"/>
                </a:solidFill>
                <a:latin typeface="Calibri"/>
                <a:cs typeface="Calibri"/>
              </a:rPr>
              <a:t>belgelerle</a:t>
            </a:r>
            <a:endParaRPr sz="1350">
              <a:latin typeface="Calibri"/>
              <a:cs typeface="Calibri"/>
            </a:endParaRPr>
          </a:p>
          <a:p>
            <a:pPr algn="ctr">
              <a:lnSpc>
                <a:spcPts val="1585"/>
              </a:lnSpc>
            </a:pPr>
            <a:r>
              <a:rPr dirty="0" sz="1350">
                <a:solidFill>
                  <a:srgbClr val="1F3863"/>
                </a:solidFill>
                <a:latin typeface="Calibri"/>
                <a:cs typeface="Calibri"/>
              </a:rPr>
              <a:t>müeyyideli</a:t>
            </a:r>
            <a:r>
              <a:rPr dirty="0" sz="1350" spc="20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1350">
                <a:solidFill>
                  <a:srgbClr val="1F3863"/>
                </a:solidFill>
                <a:latin typeface="Calibri"/>
                <a:cs typeface="Calibri"/>
              </a:rPr>
              <a:t>olarak</a:t>
            </a:r>
            <a:r>
              <a:rPr dirty="0" sz="1350" spc="55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1350" spc="-10">
                <a:solidFill>
                  <a:srgbClr val="1F3863"/>
                </a:solidFill>
                <a:latin typeface="Calibri"/>
                <a:cs typeface="Calibri"/>
              </a:rPr>
              <a:t>kapatılır.</a:t>
            </a:r>
            <a:endParaRPr sz="135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6332220" y="4092968"/>
            <a:ext cx="2588260" cy="1555115"/>
          </a:xfrm>
          <a:prstGeom prst="rect">
            <a:avLst/>
          </a:prstGeom>
          <a:solidFill>
            <a:srgbClr val="1F3863"/>
          </a:solidFill>
          <a:ln w="12700">
            <a:solidFill>
              <a:srgbClr val="FFFFFF"/>
            </a:solidFill>
          </a:ln>
        </p:spPr>
        <p:txBody>
          <a:bodyPr wrap="square" lIns="0" tIns="80010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630"/>
              </a:spcBef>
            </a:pPr>
            <a:endParaRPr sz="1350">
              <a:latin typeface="Times New Roman"/>
              <a:cs typeface="Times New Roman"/>
            </a:endParaRPr>
          </a:p>
          <a:p>
            <a:pPr algn="just" marL="92710" marR="85090" indent="45720">
              <a:lnSpc>
                <a:spcPct val="95700"/>
              </a:lnSpc>
            </a:pPr>
            <a:r>
              <a:rPr dirty="0" sz="1350">
                <a:solidFill>
                  <a:srgbClr val="FFFFFF"/>
                </a:solidFill>
                <a:latin typeface="Calibri"/>
                <a:cs typeface="Calibri"/>
              </a:rPr>
              <a:t>Belge</a:t>
            </a:r>
            <a:r>
              <a:rPr dirty="0" sz="1350" spc="8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350">
                <a:solidFill>
                  <a:srgbClr val="FFFFFF"/>
                </a:solidFill>
                <a:latin typeface="Calibri"/>
                <a:cs typeface="Calibri"/>
              </a:rPr>
              <a:t>sahibi</a:t>
            </a:r>
            <a:r>
              <a:rPr dirty="0" sz="1350" spc="-3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350">
                <a:solidFill>
                  <a:srgbClr val="FFFFFF"/>
                </a:solidFill>
                <a:latin typeface="Calibri"/>
                <a:cs typeface="Calibri"/>
              </a:rPr>
              <a:t>firmalar,</a:t>
            </a:r>
            <a:r>
              <a:rPr dirty="0" sz="1350" spc="12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350" spc="-10">
                <a:solidFill>
                  <a:srgbClr val="FFFFFF"/>
                </a:solidFill>
                <a:latin typeface="Calibri"/>
                <a:cs typeface="Calibri"/>
              </a:rPr>
              <a:t>kendilerine </a:t>
            </a:r>
            <a:r>
              <a:rPr dirty="0" sz="1350">
                <a:solidFill>
                  <a:srgbClr val="FFFFFF"/>
                </a:solidFill>
                <a:latin typeface="Calibri"/>
                <a:cs typeface="Calibri"/>
              </a:rPr>
              <a:t>tebliğ</a:t>
            </a:r>
            <a:r>
              <a:rPr dirty="0" sz="1350" spc="11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350">
                <a:solidFill>
                  <a:srgbClr val="FFFFFF"/>
                </a:solidFill>
                <a:latin typeface="Calibri"/>
                <a:cs typeface="Calibri"/>
              </a:rPr>
              <a:t>edilen</a:t>
            </a:r>
            <a:r>
              <a:rPr dirty="0" sz="1350" spc="11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350">
                <a:solidFill>
                  <a:srgbClr val="FFFFFF"/>
                </a:solidFill>
                <a:latin typeface="Calibri"/>
                <a:cs typeface="Calibri"/>
              </a:rPr>
              <a:t>taahhüt</a:t>
            </a:r>
            <a:r>
              <a:rPr dirty="0" sz="1350" spc="3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350" spc="-10">
                <a:solidFill>
                  <a:srgbClr val="FFFFFF"/>
                </a:solidFill>
                <a:latin typeface="Calibri"/>
                <a:cs typeface="Calibri"/>
              </a:rPr>
              <a:t>hesabının </a:t>
            </a:r>
            <a:r>
              <a:rPr dirty="0" sz="1350">
                <a:solidFill>
                  <a:srgbClr val="FFFFFF"/>
                </a:solidFill>
                <a:latin typeface="Calibri"/>
                <a:cs typeface="Calibri"/>
              </a:rPr>
              <a:t>müeyyideli</a:t>
            </a:r>
            <a:r>
              <a:rPr dirty="0" sz="1350" spc="19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350">
                <a:solidFill>
                  <a:srgbClr val="FFFFFF"/>
                </a:solidFill>
                <a:latin typeface="Calibri"/>
                <a:cs typeface="Calibri"/>
              </a:rPr>
              <a:t>kapatılması</a:t>
            </a:r>
            <a:r>
              <a:rPr dirty="0" sz="1350" spc="13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350" spc="-10">
                <a:solidFill>
                  <a:srgbClr val="FFFFFF"/>
                </a:solidFill>
                <a:latin typeface="Calibri"/>
                <a:cs typeface="Calibri"/>
              </a:rPr>
              <a:t>işlemine </a:t>
            </a:r>
            <a:r>
              <a:rPr dirty="0" sz="1350">
                <a:solidFill>
                  <a:srgbClr val="FFFFFF"/>
                </a:solidFill>
                <a:latin typeface="Calibri"/>
                <a:cs typeface="Calibri"/>
              </a:rPr>
              <a:t>karşı</a:t>
            </a:r>
            <a:r>
              <a:rPr dirty="0" sz="1350" spc="-2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350">
                <a:solidFill>
                  <a:srgbClr val="FFFFFF"/>
                </a:solidFill>
                <a:latin typeface="Calibri"/>
                <a:cs typeface="Calibri"/>
              </a:rPr>
              <a:t>tebliğ</a:t>
            </a:r>
            <a:r>
              <a:rPr dirty="0" sz="1350" spc="6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350">
                <a:solidFill>
                  <a:srgbClr val="FFFFFF"/>
                </a:solidFill>
                <a:latin typeface="Calibri"/>
                <a:cs typeface="Calibri"/>
              </a:rPr>
              <a:t>tarihinden</a:t>
            </a:r>
            <a:r>
              <a:rPr dirty="0" sz="1350" spc="18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350">
                <a:solidFill>
                  <a:srgbClr val="FFFFFF"/>
                </a:solidFill>
                <a:latin typeface="Calibri"/>
                <a:cs typeface="Calibri"/>
              </a:rPr>
              <a:t>itibaren</a:t>
            </a:r>
            <a:r>
              <a:rPr dirty="0" sz="1350" spc="7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350" spc="-50">
                <a:solidFill>
                  <a:srgbClr val="FFFFFF"/>
                </a:solidFill>
                <a:latin typeface="Calibri"/>
                <a:cs typeface="Calibri"/>
              </a:rPr>
              <a:t>1 </a:t>
            </a:r>
            <a:r>
              <a:rPr dirty="0" sz="1350">
                <a:solidFill>
                  <a:srgbClr val="FFFFFF"/>
                </a:solidFill>
                <a:latin typeface="Calibri"/>
                <a:cs typeface="Calibri"/>
              </a:rPr>
              <a:t>(bir)</a:t>
            </a:r>
            <a:r>
              <a:rPr dirty="0" sz="1350" spc="4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350">
                <a:solidFill>
                  <a:srgbClr val="FFFFFF"/>
                </a:solidFill>
                <a:latin typeface="Calibri"/>
                <a:cs typeface="Calibri"/>
              </a:rPr>
              <a:t>ay</a:t>
            </a:r>
            <a:r>
              <a:rPr dirty="0" sz="1350" spc="-2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350">
                <a:solidFill>
                  <a:srgbClr val="FFFFFF"/>
                </a:solidFill>
                <a:latin typeface="Calibri"/>
                <a:cs typeface="Calibri"/>
              </a:rPr>
              <a:t>içerisinde</a:t>
            </a:r>
            <a:r>
              <a:rPr dirty="0" sz="1350" spc="13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350">
                <a:solidFill>
                  <a:srgbClr val="FFFFFF"/>
                </a:solidFill>
                <a:latin typeface="Calibri"/>
                <a:cs typeface="Calibri"/>
              </a:rPr>
              <a:t>itiraz</a:t>
            </a:r>
            <a:r>
              <a:rPr dirty="0" sz="1350" spc="6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350" spc="-20">
                <a:solidFill>
                  <a:srgbClr val="FFFFFF"/>
                </a:solidFill>
                <a:latin typeface="Calibri"/>
                <a:cs typeface="Calibri"/>
              </a:rPr>
              <a:t>edebilirler.</a:t>
            </a:r>
            <a:endParaRPr sz="135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4061714" y="567715"/>
            <a:ext cx="4598035" cy="813435"/>
          </a:xfrm>
          <a:prstGeom prst="rect"/>
        </p:spPr>
        <p:txBody>
          <a:bodyPr wrap="square" lIns="0" tIns="11430" rIns="0" bIns="0" rtlCol="0" vert="horz">
            <a:spAutoFit/>
          </a:bodyPr>
          <a:lstStyle/>
          <a:p>
            <a:pPr marL="12700" marR="5080" indent="1042669">
              <a:lnSpc>
                <a:spcPct val="110000"/>
              </a:lnSpc>
              <a:spcBef>
                <a:spcPts val="90"/>
              </a:spcBef>
            </a:pPr>
            <a:r>
              <a:rPr dirty="0" spc="-345">
                <a:solidFill>
                  <a:srgbClr val="1E305D"/>
                </a:solidFill>
              </a:rPr>
              <a:t>DİİB</a:t>
            </a:r>
            <a:r>
              <a:rPr dirty="0" spc="90">
                <a:solidFill>
                  <a:srgbClr val="1E305D"/>
                </a:solidFill>
              </a:rPr>
              <a:t> </a:t>
            </a:r>
            <a:r>
              <a:rPr dirty="0" spc="-10">
                <a:solidFill>
                  <a:srgbClr val="1E305D"/>
                </a:solidFill>
              </a:rPr>
              <a:t>KAPATMADA </a:t>
            </a:r>
            <a:r>
              <a:rPr dirty="0" spc="-55">
                <a:solidFill>
                  <a:srgbClr val="1E305D"/>
                </a:solidFill>
              </a:rPr>
              <a:t>BÖLGE</a:t>
            </a:r>
            <a:r>
              <a:rPr dirty="0" spc="-120">
                <a:solidFill>
                  <a:srgbClr val="1E305D"/>
                </a:solidFill>
              </a:rPr>
              <a:t> </a:t>
            </a:r>
            <a:r>
              <a:rPr dirty="0" spc="-229">
                <a:solidFill>
                  <a:srgbClr val="1E305D"/>
                </a:solidFill>
              </a:rPr>
              <a:t>MÜDÜRLÜKLERİNİN</a:t>
            </a:r>
            <a:r>
              <a:rPr dirty="0" spc="100">
                <a:solidFill>
                  <a:srgbClr val="1E305D"/>
                </a:solidFill>
              </a:rPr>
              <a:t> </a:t>
            </a:r>
            <a:r>
              <a:rPr dirty="0" spc="-120">
                <a:solidFill>
                  <a:srgbClr val="1E305D"/>
                </a:solidFill>
              </a:rPr>
              <a:t>ROLÜ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1900173" y="1443355"/>
            <a:ext cx="4182745" cy="1019175"/>
            <a:chOff x="1900173" y="1443355"/>
            <a:chExt cx="4182745" cy="1019175"/>
          </a:xfrm>
        </p:grpSpPr>
        <p:sp>
          <p:nvSpPr>
            <p:cNvPr id="4" name="object 4"/>
            <p:cNvSpPr/>
            <p:nvPr/>
          </p:nvSpPr>
          <p:spPr>
            <a:xfrm>
              <a:off x="1906523" y="1449705"/>
              <a:ext cx="4170045" cy="1006475"/>
            </a:xfrm>
            <a:custGeom>
              <a:avLst/>
              <a:gdLst/>
              <a:ahLst/>
              <a:cxnLst/>
              <a:rect l="l" t="t" r="r" b="b"/>
              <a:pathLst>
                <a:path w="4170045" h="1006475">
                  <a:moveTo>
                    <a:pt x="3666743" y="0"/>
                  </a:moveTo>
                  <a:lnTo>
                    <a:pt x="3666743" y="251460"/>
                  </a:lnTo>
                  <a:lnTo>
                    <a:pt x="0" y="251460"/>
                  </a:lnTo>
                  <a:lnTo>
                    <a:pt x="0" y="754507"/>
                  </a:lnTo>
                  <a:lnTo>
                    <a:pt x="3666743" y="754507"/>
                  </a:lnTo>
                  <a:lnTo>
                    <a:pt x="3666743" y="1006094"/>
                  </a:lnTo>
                  <a:lnTo>
                    <a:pt x="4169664" y="503047"/>
                  </a:lnTo>
                  <a:lnTo>
                    <a:pt x="3666743" y="0"/>
                  </a:lnTo>
                  <a:close/>
                </a:path>
              </a:pathLst>
            </a:custGeom>
            <a:solidFill>
              <a:srgbClr val="D9AC6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/>
            <p:cNvSpPr/>
            <p:nvPr/>
          </p:nvSpPr>
          <p:spPr>
            <a:xfrm>
              <a:off x="1906523" y="1449705"/>
              <a:ext cx="4170045" cy="1006475"/>
            </a:xfrm>
            <a:custGeom>
              <a:avLst/>
              <a:gdLst/>
              <a:ahLst/>
              <a:cxnLst/>
              <a:rect l="l" t="t" r="r" b="b"/>
              <a:pathLst>
                <a:path w="4170045" h="1006475">
                  <a:moveTo>
                    <a:pt x="0" y="251460"/>
                  </a:moveTo>
                  <a:lnTo>
                    <a:pt x="3666743" y="251460"/>
                  </a:lnTo>
                  <a:lnTo>
                    <a:pt x="3666743" y="0"/>
                  </a:lnTo>
                  <a:lnTo>
                    <a:pt x="4169664" y="503047"/>
                  </a:lnTo>
                  <a:lnTo>
                    <a:pt x="3666743" y="1006094"/>
                  </a:lnTo>
                  <a:lnTo>
                    <a:pt x="3666743" y="754507"/>
                  </a:lnTo>
                  <a:lnTo>
                    <a:pt x="0" y="754507"/>
                  </a:lnTo>
                  <a:lnTo>
                    <a:pt x="0" y="251460"/>
                  </a:lnTo>
                  <a:close/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6" name="object 6"/>
          <p:cNvSpPr txBox="1"/>
          <p:nvPr/>
        </p:nvSpPr>
        <p:spPr>
          <a:xfrm>
            <a:off x="4229100" y="2291207"/>
            <a:ext cx="1198245" cy="3082290"/>
          </a:xfrm>
          <a:prstGeom prst="rect">
            <a:avLst/>
          </a:prstGeom>
          <a:ln w="9525">
            <a:solidFill>
              <a:srgbClr val="163B74"/>
            </a:solidFill>
          </a:ln>
        </p:spPr>
        <p:txBody>
          <a:bodyPr wrap="square" lIns="0" tIns="163830" rIns="0" bIns="0" rtlCol="0" vert="horz">
            <a:spAutoFit/>
          </a:bodyPr>
          <a:lstStyle/>
          <a:p>
            <a:pPr marL="115570" marR="322580" indent="-119380">
              <a:lnSpc>
                <a:spcPts val="1370"/>
              </a:lnSpc>
              <a:spcBef>
                <a:spcPts val="1290"/>
              </a:spcBef>
              <a:buChar char="•"/>
              <a:tabLst>
                <a:tab pos="115570" algn="l"/>
              </a:tabLst>
            </a:pPr>
            <a:r>
              <a:rPr dirty="0" sz="1200">
                <a:latin typeface="Calibri"/>
                <a:cs typeface="Calibri"/>
              </a:rPr>
              <a:t>Belge</a:t>
            </a:r>
            <a:r>
              <a:rPr dirty="0" sz="1200" spc="-30">
                <a:latin typeface="Calibri"/>
                <a:cs typeface="Calibri"/>
              </a:rPr>
              <a:t> </a:t>
            </a:r>
            <a:r>
              <a:rPr dirty="0" sz="1200" spc="-10">
                <a:latin typeface="Calibri"/>
                <a:cs typeface="Calibri"/>
              </a:rPr>
              <a:t>aşımı, </a:t>
            </a:r>
            <a:r>
              <a:rPr dirty="0" sz="1200">
                <a:latin typeface="Calibri"/>
                <a:cs typeface="Calibri"/>
              </a:rPr>
              <a:t>ikincil</a:t>
            </a:r>
            <a:r>
              <a:rPr dirty="0" sz="1200" spc="15">
                <a:latin typeface="Calibri"/>
                <a:cs typeface="Calibri"/>
              </a:rPr>
              <a:t> </a:t>
            </a:r>
            <a:r>
              <a:rPr dirty="0" sz="1200" spc="-10">
                <a:latin typeface="Calibri"/>
                <a:cs typeface="Calibri"/>
              </a:rPr>
              <a:t>işlem</a:t>
            </a:r>
            <a:endParaRPr sz="1200">
              <a:latin typeface="Calibri"/>
              <a:cs typeface="Calibri"/>
            </a:endParaRPr>
          </a:p>
          <a:p>
            <a:pPr marL="115570">
              <a:lnSpc>
                <a:spcPts val="1195"/>
              </a:lnSpc>
            </a:pPr>
            <a:r>
              <a:rPr dirty="0" sz="1200">
                <a:latin typeface="Calibri"/>
                <a:cs typeface="Calibri"/>
              </a:rPr>
              <a:t>görmüş</a:t>
            </a:r>
            <a:r>
              <a:rPr dirty="0" sz="1200" spc="50">
                <a:latin typeface="Calibri"/>
                <a:cs typeface="Calibri"/>
              </a:rPr>
              <a:t> </a:t>
            </a:r>
            <a:r>
              <a:rPr dirty="0" sz="1200" spc="-10">
                <a:latin typeface="Calibri"/>
                <a:cs typeface="Calibri"/>
              </a:rPr>
              <a:t>ürün,</a:t>
            </a:r>
            <a:endParaRPr sz="1200">
              <a:latin typeface="Calibri"/>
              <a:cs typeface="Calibri"/>
            </a:endParaRPr>
          </a:p>
          <a:p>
            <a:pPr marL="115570">
              <a:lnSpc>
                <a:spcPct val="91800"/>
              </a:lnSpc>
              <a:spcBef>
                <a:spcPts val="50"/>
              </a:spcBef>
            </a:pPr>
            <a:r>
              <a:rPr dirty="0" sz="1200">
                <a:latin typeface="Calibri"/>
                <a:cs typeface="Calibri"/>
              </a:rPr>
              <a:t>yurt içi</a:t>
            </a:r>
            <a:r>
              <a:rPr dirty="0" sz="1200" spc="-10">
                <a:latin typeface="Calibri"/>
                <a:cs typeface="Calibri"/>
              </a:rPr>
              <a:t> alım, </a:t>
            </a:r>
            <a:r>
              <a:rPr dirty="0" sz="1200">
                <a:latin typeface="Calibri"/>
                <a:cs typeface="Calibri"/>
              </a:rPr>
              <a:t>serbest</a:t>
            </a:r>
            <a:r>
              <a:rPr dirty="0" sz="1200" spc="-20">
                <a:latin typeface="Calibri"/>
                <a:cs typeface="Calibri"/>
              </a:rPr>
              <a:t> </a:t>
            </a:r>
            <a:r>
              <a:rPr dirty="0" sz="1200" spc="-10">
                <a:latin typeface="Calibri"/>
                <a:cs typeface="Calibri"/>
              </a:rPr>
              <a:t>bölgelere </a:t>
            </a:r>
            <a:r>
              <a:rPr dirty="0" sz="1200">
                <a:latin typeface="Calibri"/>
                <a:cs typeface="Calibri"/>
              </a:rPr>
              <a:t>yapılan</a:t>
            </a:r>
            <a:r>
              <a:rPr dirty="0" sz="1200" spc="15">
                <a:latin typeface="Calibri"/>
                <a:cs typeface="Calibri"/>
              </a:rPr>
              <a:t> </a:t>
            </a:r>
            <a:r>
              <a:rPr dirty="0" sz="1200" spc="-10">
                <a:latin typeface="Calibri"/>
                <a:cs typeface="Calibri"/>
              </a:rPr>
              <a:t>ihracat, </a:t>
            </a:r>
            <a:r>
              <a:rPr dirty="0" sz="1200">
                <a:latin typeface="Calibri"/>
                <a:cs typeface="Calibri"/>
              </a:rPr>
              <a:t>döviz</a:t>
            </a:r>
            <a:r>
              <a:rPr dirty="0" sz="1200" spc="35">
                <a:latin typeface="Calibri"/>
                <a:cs typeface="Calibri"/>
              </a:rPr>
              <a:t> </a:t>
            </a:r>
            <a:r>
              <a:rPr dirty="0" sz="1200" spc="-10">
                <a:latin typeface="Calibri"/>
                <a:cs typeface="Calibri"/>
              </a:rPr>
              <a:t>kullanım</a:t>
            </a:r>
            <a:endParaRPr sz="1200">
              <a:latin typeface="Calibri"/>
              <a:cs typeface="Calibri"/>
            </a:endParaRPr>
          </a:p>
          <a:p>
            <a:pPr marL="115570" marR="99060">
              <a:lnSpc>
                <a:spcPct val="91400"/>
              </a:lnSpc>
              <a:spcBef>
                <a:spcPts val="55"/>
              </a:spcBef>
            </a:pPr>
            <a:r>
              <a:rPr dirty="0" sz="1200">
                <a:latin typeface="Calibri"/>
                <a:cs typeface="Calibri"/>
              </a:rPr>
              <a:t>oranı,</a:t>
            </a:r>
            <a:r>
              <a:rPr dirty="0" sz="1200" spc="-20">
                <a:latin typeface="Calibri"/>
                <a:cs typeface="Calibri"/>
              </a:rPr>
              <a:t> </a:t>
            </a:r>
            <a:r>
              <a:rPr dirty="0" sz="1200" spc="-10">
                <a:latin typeface="Calibri"/>
                <a:cs typeface="Calibri"/>
              </a:rPr>
              <a:t>işletme </a:t>
            </a:r>
            <a:r>
              <a:rPr dirty="0" sz="1200">
                <a:latin typeface="Calibri"/>
                <a:cs typeface="Calibri"/>
              </a:rPr>
              <a:t>malzemesi,</a:t>
            </a:r>
            <a:r>
              <a:rPr dirty="0" sz="1200" spc="-5">
                <a:latin typeface="Calibri"/>
                <a:cs typeface="Calibri"/>
              </a:rPr>
              <a:t> </a:t>
            </a:r>
            <a:r>
              <a:rPr dirty="0" sz="1200" spc="-25">
                <a:latin typeface="Calibri"/>
                <a:cs typeface="Calibri"/>
              </a:rPr>
              <a:t>TEV </a:t>
            </a:r>
            <a:r>
              <a:rPr dirty="0" sz="1200">
                <a:latin typeface="Calibri"/>
                <a:cs typeface="Calibri"/>
              </a:rPr>
              <a:t>ve</a:t>
            </a:r>
            <a:r>
              <a:rPr dirty="0" sz="1200" spc="-70">
                <a:latin typeface="Calibri"/>
                <a:cs typeface="Calibri"/>
              </a:rPr>
              <a:t> </a:t>
            </a:r>
            <a:r>
              <a:rPr dirty="0" sz="1200">
                <a:latin typeface="Calibri"/>
                <a:cs typeface="Calibri"/>
              </a:rPr>
              <a:t>özel</a:t>
            </a:r>
            <a:r>
              <a:rPr dirty="0" sz="1200" spc="-30">
                <a:latin typeface="Calibri"/>
                <a:cs typeface="Calibri"/>
              </a:rPr>
              <a:t> </a:t>
            </a:r>
            <a:r>
              <a:rPr dirty="0" sz="1200" spc="-10">
                <a:latin typeface="Calibri"/>
                <a:cs typeface="Calibri"/>
              </a:rPr>
              <a:t>şartlar hususlarına </a:t>
            </a:r>
            <a:r>
              <a:rPr dirty="0" sz="1200">
                <a:latin typeface="Calibri"/>
                <a:cs typeface="Calibri"/>
              </a:rPr>
              <a:t>dikkat</a:t>
            </a:r>
            <a:r>
              <a:rPr dirty="0" sz="1200" spc="30">
                <a:latin typeface="Calibri"/>
                <a:cs typeface="Calibri"/>
              </a:rPr>
              <a:t> </a:t>
            </a:r>
            <a:r>
              <a:rPr dirty="0" sz="1200" spc="-10">
                <a:latin typeface="Calibri"/>
                <a:cs typeface="Calibri"/>
              </a:rPr>
              <a:t>eder.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3" name="object 13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38100">
              <a:lnSpc>
                <a:spcPts val="980"/>
              </a:lnSpc>
            </a:pPr>
            <a:r>
              <a:rPr dirty="0" spc="-25"/>
              <a:t>51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1906523" y="2300351"/>
            <a:ext cx="2039620" cy="3073400"/>
          </a:xfrm>
          <a:prstGeom prst="rect">
            <a:avLst/>
          </a:prstGeom>
          <a:ln w="9525">
            <a:solidFill>
              <a:srgbClr val="163B74"/>
            </a:solidFill>
          </a:ln>
        </p:spPr>
        <p:txBody>
          <a:bodyPr wrap="square" lIns="0" tIns="13335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105"/>
              </a:spcBef>
            </a:pPr>
            <a:endParaRPr sz="1800">
              <a:latin typeface="Times New Roman"/>
              <a:cs typeface="Times New Roman"/>
            </a:endParaRPr>
          </a:p>
          <a:p>
            <a:pPr marL="168275" marR="123825" indent="-173990">
              <a:lnSpc>
                <a:spcPct val="91800"/>
              </a:lnSpc>
              <a:buChar char="•"/>
              <a:tabLst>
                <a:tab pos="168275" algn="l"/>
              </a:tabLst>
            </a:pPr>
            <a:r>
              <a:rPr dirty="0" sz="1800" spc="-10">
                <a:latin typeface="Calibri"/>
                <a:cs typeface="Calibri"/>
              </a:rPr>
              <a:t>Belgedeki</a:t>
            </a:r>
            <a:r>
              <a:rPr dirty="0" sz="1800" spc="-15">
                <a:latin typeface="Calibri"/>
                <a:cs typeface="Calibri"/>
              </a:rPr>
              <a:t> </a:t>
            </a:r>
            <a:r>
              <a:rPr dirty="0" sz="1800" spc="-10">
                <a:latin typeface="Calibri"/>
                <a:cs typeface="Calibri"/>
              </a:rPr>
              <a:t>şartlara </a:t>
            </a:r>
            <a:r>
              <a:rPr dirty="0" sz="1800">
                <a:latin typeface="Calibri"/>
                <a:cs typeface="Calibri"/>
              </a:rPr>
              <a:t>uygun</a:t>
            </a:r>
            <a:r>
              <a:rPr dirty="0" sz="1800" spc="-60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olarak</a:t>
            </a:r>
            <a:r>
              <a:rPr dirty="0" sz="1800" spc="-75">
                <a:latin typeface="Calibri"/>
                <a:cs typeface="Calibri"/>
              </a:rPr>
              <a:t> </a:t>
            </a:r>
            <a:r>
              <a:rPr dirty="0" sz="1800" spc="-20">
                <a:latin typeface="Calibri"/>
                <a:cs typeface="Calibri"/>
              </a:rPr>
              <a:t>ithal </a:t>
            </a:r>
            <a:r>
              <a:rPr dirty="0" sz="1800" spc="-10">
                <a:latin typeface="Calibri"/>
                <a:cs typeface="Calibri"/>
              </a:rPr>
              <a:t>eşyasının</a:t>
            </a:r>
            <a:r>
              <a:rPr dirty="0" sz="1800" spc="-30">
                <a:latin typeface="Calibri"/>
                <a:cs typeface="Calibri"/>
              </a:rPr>
              <a:t> </a:t>
            </a:r>
            <a:r>
              <a:rPr dirty="0" sz="1800" spc="-20">
                <a:latin typeface="Calibri"/>
                <a:cs typeface="Calibri"/>
              </a:rPr>
              <a:t>işlem </a:t>
            </a:r>
            <a:r>
              <a:rPr dirty="0" sz="1800">
                <a:latin typeface="Calibri"/>
                <a:cs typeface="Calibri"/>
              </a:rPr>
              <a:t>görmüş</a:t>
            </a:r>
            <a:r>
              <a:rPr dirty="0" sz="1800" spc="-80">
                <a:latin typeface="Calibri"/>
                <a:cs typeface="Calibri"/>
              </a:rPr>
              <a:t> </a:t>
            </a:r>
            <a:r>
              <a:rPr dirty="0" sz="1800" spc="-10">
                <a:latin typeface="Calibri"/>
                <a:cs typeface="Calibri"/>
              </a:rPr>
              <a:t>ürünün ihracatında kullanıldığını</a:t>
            </a:r>
            <a:r>
              <a:rPr dirty="0" sz="1800" spc="-15">
                <a:latin typeface="Calibri"/>
                <a:cs typeface="Calibri"/>
              </a:rPr>
              <a:t> </a:t>
            </a:r>
            <a:r>
              <a:rPr dirty="0" sz="1800" spc="-10">
                <a:latin typeface="Calibri"/>
                <a:cs typeface="Calibri"/>
              </a:rPr>
              <a:t>tespit eder.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814066" y="1834070"/>
            <a:ext cx="1382395" cy="234315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1350">
                <a:solidFill>
                  <a:srgbClr val="FFFFFF"/>
                </a:solidFill>
                <a:latin typeface="Calibri"/>
                <a:cs typeface="Calibri"/>
              </a:rPr>
              <a:t>Bölge</a:t>
            </a:r>
            <a:r>
              <a:rPr dirty="0" sz="1350" spc="6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350" spc="-10">
                <a:solidFill>
                  <a:srgbClr val="FFFFFF"/>
                </a:solidFill>
                <a:latin typeface="Calibri"/>
                <a:cs typeface="Calibri"/>
              </a:rPr>
              <a:t>Müdürlükleri</a:t>
            </a:r>
            <a:endParaRPr sz="135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6469379" y="1925307"/>
            <a:ext cx="1948180" cy="576580"/>
          </a:xfrm>
          <a:prstGeom prst="rect">
            <a:avLst/>
          </a:prstGeom>
          <a:solidFill>
            <a:srgbClr val="1F3863"/>
          </a:solidFill>
          <a:ln w="12700">
            <a:solidFill>
              <a:srgbClr val="4471C4"/>
            </a:solidFill>
          </a:ln>
        </p:spPr>
        <p:txBody>
          <a:bodyPr wrap="square" lIns="0" tIns="43180" rIns="0" bIns="0" rtlCol="0" vert="horz">
            <a:spAutoFit/>
          </a:bodyPr>
          <a:lstStyle/>
          <a:p>
            <a:pPr marL="421640" marR="147955" indent="-274320">
              <a:lnSpc>
                <a:spcPts val="1800"/>
              </a:lnSpc>
              <a:spcBef>
                <a:spcPts val="340"/>
              </a:spcBef>
            </a:pPr>
            <a:r>
              <a:rPr dirty="0" sz="1550">
                <a:solidFill>
                  <a:srgbClr val="FFFFFF"/>
                </a:solidFill>
                <a:latin typeface="Calibri"/>
                <a:cs typeface="Calibri"/>
              </a:rPr>
              <a:t>Belge</a:t>
            </a:r>
            <a:r>
              <a:rPr dirty="0" sz="1550" spc="22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550">
                <a:solidFill>
                  <a:srgbClr val="FFFFFF"/>
                </a:solidFill>
                <a:latin typeface="Calibri"/>
                <a:cs typeface="Calibri"/>
              </a:rPr>
              <a:t>şartları</a:t>
            </a:r>
            <a:r>
              <a:rPr dirty="0" sz="1550" spc="2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550" spc="-10">
                <a:solidFill>
                  <a:srgbClr val="FFFFFF"/>
                </a:solidFill>
                <a:latin typeface="Calibri"/>
                <a:cs typeface="Calibri"/>
              </a:rPr>
              <a:t>yerine </a:t>
            </a:r>
            <a:r>
              <a:rPr dirty="0" sz="1550">
                <a:solidFill>
                  <a:srgbClr val="FFFFFF"/>
                </a:solidFill>
                <a:latin typeface="Calibri"/>
                <a:cs typeface="Calibri"/>
              </a:rPr>
              <a:t>getirilmiş</a:t>
            </a:r>
            <a:r>
              <a:rPr dirty="0" sz="1550" spc="14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550" spc="-20">
                <a:solidFill>
                  <a:srgbClr val="FFFFFF"/>
                </a:solidFill>
                <a:latin typeface="Calibri"/>
                <a:cs typeface="Calibri"/>
              </a:rPr>
              <a:t>ise:</a:t>
            </a:r>
            <a:endParaRPr sz="155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6460235" y="2602102"/>
            <a:ext cx="1948180" cy="1335405"/>
          </a:xfrm>
          <a:prstGeom prst="rect">
            <a:avLst/>
          </a:prstGeom>
          <a:solidFill>
            <a:srgbClr val="DAE2F3">
              <a:alpha val="90194"/>
            </a:srgbClr>
          </a:solidFill>
          <a:ln w="12700">
            <a:solidFill>
              <a:srgbClr val="CFD4EA"/>
            </a:solidFill>
          </a:ln>
        </p:spPr>
        <p:txBody>
          <a:bodyPr wrap="square" lIns="0" tIns="67310" rIns="0" bIns="0" rtlCol="0" vert="horz">
            <a:spAutoFit/>
          </a:bodyPr>
          <a:lstStyle/>
          <a:p>
            <a:pPr marL="257810" marR="168275" indent="-174625">
              <a:lnSpc>
                <a:spcPct val="95700"/>
              </a:lnSpc>
              <a:spcBef>
                <a:spcPts val="530"/>
              </a:spcBef>
              <a:buChar char="•"/>
              <a:tabLst>
                <a:tab pos="257810" algn="l"/>
              </a:tabLst>
            </a:pPr>
            <a:r>
              <a:rPr dirty="0" sz="1550">
                <a:latin typeface="Calibri"/>
                <a:cs typeface="Calibri"/>
              </a:rPr>
              <a:t>Teminat iadesi</a:t>
            </a:r>
            <a:r>
              <a:rPr dirty="0" sz="1550" spc="130">
                <a:latin typeface="Calibri"/>
                <a:cs typeface="Calibri"/>
              </a:rPr>
              <a:t> </a:t>
            </a:r>
            <a:r>
              <a:rPr dirty="0" sz="1550" spc="-20">
                <a:latin typeface="Calibri"/>
                <a:cs typeface="Calibri"/>
              </a:rPr>
              <a:t>için </a:t>
            </a:r>
            <a:r>
              <a:rPr dirty="0" sz="1550">
                <a:latin typeface="Calibri"/>
                <a:cs typeface="Calibri"/>
              </a:rPr>
              <a:t>ilgili</a:t>
            </a:r>
            <a:r>
              <a:rPr dirty="0" sz="1550" spc="114">
                <a:latin typeface="Calibri"/>
                <a:cs typeface="Calibri"/>
              </a:rPr>
              <a:t> </a:t>
            </a:r>
            <a:r>
              <a:rPr dirty="0" sz="1550" spc="-10">
                <a:latin typeface="Calibri"/>
                <a:cs typeface="Calibri"/>
              </a:rPr>
              <a:t>gümrük </a:t>
            </a:r>
            <a:r>
              <a:rPr dirty="0" sz="1550" spc="10">
                <a:latin typeface="Calibri"/>
                <a:cs typeface="Calibri"/>
              </a:rPr>
              <a:t>idaresine </a:t>
            </a:r>
            <a:r>
              <a:rPr dirty="0" sz="1550" spc="-10">
                <a:latin typeface="Calibri"/>
                <a:cs typeface="Calibri"/>
              </a:rPr>
              <a:t>bildirim yapılır.</a:t>
            </a:r>
            <a:endParaRPr sz="155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8581643" y="1925307"/>
            <a:ext cx="1948180" cy="576580"/>
          </a:xfrm>
          <a:prstGeom prst="rect">
            <a:avLst/>
          </a:prstGeom>
          <a:solidFill>
            <a:srgbClr val="1F3863"/>
          </a:solidFill>
          <a:ln w="12700">
            <a:solidFill>
              <a:srgbClr val="4471C4"/>
            </a:solidFill>
          </a:ln>
        </p:spPr>
        <p:txBody>
          <a:bodyPr wrap="square" lIns="0" tIns="43180" rIns="0" bIns="0" rtlCol="0" vert="horz">
            <a:spAutoFit/>
          </a:bodyPr>
          <a:lstStyle/>
          <a:p>
            <a:pPr marL="298450" marR="143510" indent="-146685">
              <a:lnSpc>
                <a:spcPts val="1800"/>
              </a:lnSpc>
              <a:spcBef>
                <a:spcPts val="340"/>
              </a:spcBef>
            </a:pPr>
            <a:r>
              <a:rPr dirty="0" sz="1550">
                <a:solidFill>
                  <a:srgbClr val="FFFFFF"/>
                </a:solidFill>
                <a:latin typeface="Calibri"/>
                <a:cs typeface="Calibri"/>
              </a:rPr>
              <a:t>Belge</a:t>
            </a:r>
            <a:r>
              <a:rPr dirty="0" sz="1550" spc="22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550">
                <a:solidFill>
                  <a:srgbClr val="FFFFFF"/>
                </a:solidFill>
                <a:latin typeface="Calibri"/>
                <a:cs typeface="Calibri"/>
              </a:rPr>
              <a:t>şartları</a:t>
            </a:r>
            <a:r>
              <a:rPr dirty="0" sz="1550" spc="2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550" spc="-10">
                <a:solidFill>
                  <a:srgbClr val="FFFFFF"/>
                </a:solidFill>
                <a:latin typeface="Calibri"/>
                <a:cs typeface="Calibri"/>
              </a:rPr>
              <a:t>yerine </a:t>
            </a:r>
            <a:r>
              <a:rPr dirty="0" sz="1550">
                <a:solidFill>
                  <a:srgbClr val="FFFFFF"/>
                </a:solidFill>
                <a:latin typeface="Calibri"/>
                <a:cs typeface="Calibri"/>
              </a:rPr>
              <a:t>getirilmemiş</a:t>
            </a:r>
            <a:r>
              <a:rPr dirty="0" sz="1550" spc="21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550" spc="-20">
                <a:solidFill>
                  <a:srgbClr val="FFFFFF"/>
                </a:solidFill>
                <a:latin typeface="Calibri"/>
                <a:cs typeface="Calibri"/>
              </a:rPr>
              <a:t>ise:</a:t>
            </a:r>
            <a:endParaRPr sz="155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8581643" y="2638679"/>
            <a:ext cx="1948180" cy="1335405"/>
          </a:xfrm>
          <a:prstGeom prst="rect">
            <a:avLst/>
          </a:prstGeom>
          <a:solidFill>
            <a:srgbClr val="DAE2F3">
              <a:alpha val="90194"/>
            </a:srgbClr>
          </a:solidFill>
          <a:ln w="12700">
            <a:solidFill>
              <a:srgbClr val="CFD4EA"/>
            </a:solidFill>
          </a:ln>
        </p:spPr>
        <p:txBody>
          <a:bodyPr wrap="square" lIns="0" tIns="55880" rIns="0" bIns="0" rtlCol="0" vert="horz">
            <a:spAutoFit/>
          </a:bodyPr>
          <a:lstStyle/>
          <a:p>
            <a:pPr algn="just" marL="260350" indent="-173355">
              <a:lnSpc>
                <a:spcPts val="1830"/>
              </a:lnSpc>
              <a:spcBef>
                <a:spcPts val="440"/>
              </a:spcBef>
              <a:buChar char="•"/>
              <a:tabLst>
                <a:tab pos="260350" algn="l"/>
              </a:tabLst>
            </a:pPr>
            <a:r>
              <a:rPr dirty="0" sz="1550" spc="-10">
                <a:latin typeface="Calibri"/>
                <a:cs typeface="Calibri"/>
              </a:rPr>
              <a:t>Müeyyide</a:t>
            </a:r>
            <a:endParaRPr sz="1550">
              <a:latin typeface="Calibri"/>
              <a:cs typeface="Calibri"/>
            </a:endParaRPr>
          </a:p>
          <a:p>
            <a:pPr algn="just" marL="260350" marR="248285">
              <a:lnSpc>
                <a:spcPct val="94300"/>
              </a:lnSpc>
              <a:spcBef>
                <a:spcPts val="75"/>
              </a:spcBef>
            </a:pPr>
            <a:r>
              <a:rPr dirty="0" sz="1550" spc="10">
                <a:latin typeface="Calibri"/>
                <a:cs typeface="Calibri"/>
              </a:rPr>
              <a:t>uygulanması</a:t>
            </a:r>
            <a:r>
              <a:rPr dirty="0" sz="1550" spc="95">
                <a:latin typeface="Calibri"/>
                <a:cs typeface="Calibri"/>
              </a:rPr>
              <a:t> </a:t>
            </a:r>
            <a:r>
              <a:rPr dirty="0" sz="1550" spc="-20">
                <a:latin typeface="Calibri"/>
                <a:cs typeface="Calibri"/>
              </a:rPr>
              <a:t>için </a:t>
            </a:r>
            <a:r>
              <a:rPr dirty="0" sz="1550">
                <a:latin typeface="Calibri"/>
                <a:cs typeface="Calibri"/>
              </a:rPr>
              <a:t>yine</a:t>
            </a:r>
            <a:r>
              <a:rPr dirty="0" sz="1550" spc="45">
                <a:latin typeface="Calibri"/>
                <a:cs typeface="Calibri"/>
              </a:rPr>
              <a:t> </a:t>
            </a:r>
            <a:r>
              <a:rPr dirty="0" sz="1550">
                <a:latin typeface="Calibri"/>
                <a:cs typeface="Calibri"/>
              </a:rPr>
              <a:t>ilgili</a:t>
            </a:r>
            <a:r>
              <a:rPr dirty="0" sz="1550" spc="130">
                <a:latin typeface="Calibri"/>
                <a:cs typeface="Calibri"/>
              </a:rPr>
              <a:t> </a:t>
            </a:r>
            <a:r>
              <a:rPr dirty="0" sz="1550" spc="-10">
                <a:latin typeface="Calibri"/>
                <a:cs typeface="Calibri"/>
              </a:rPr>
              <a:t>gümrük </a:t>
            </a:r>
            <a:r>
              <a:rPr dirty="0" sz="1550">
                <a:latin typeface="Calibri"/>
                <a:cs typeface="Calibri"/>
              </a:rPr>
              <a:t>idaresine</a:t>
            </a:r>
            <a:r>
              <a:rPr dirty="0" sz="1550" spc="100">
                <a:latin typeface="Calibri"/>
                <a:cs typeface="Calibri"/>
              </a:rPr>
              <a:t> </a:t>
            </a:r>
            <a:r>
              <a:rPr dirty="0" sz="1550" spc="-10">
                <a:latin typeface="Calibri"/>
                <a:cs typeface="Calibri"/>
              </a:rPr>
              <a:t>bildirim yapılır.</a:t>
            </a:r>
            <a:endParaRPr sz="155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3179191" y="772477"/>
            <a:ext cx="5457825" cy="387985"/>
          </a:xfrm>
          <a:prstGeom prst="rect"/>
        </p:spPr>
        <p:txBody>
          <a:bodyPr wrap="square" lIns="0" tIns="158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dirty="0" spc="-180"/>
              <a:t>DAHİLDE</a:t>
            </a:r>
            <a:r>
              <a:rPr dirty="0" spc="55"/>
              <a:t> </a:t>
            </a:r>
            <a:r>
              <a:rPr dirty="0" spc="-250"/>
              <a:t>İŞLEME</a:t>
            </a:r>
            <a:r>
              <a:rPr dirty="0" spc="20"/>
              <a:t> </a:t>
            </a:r>
            <a:r>
              <a:rPr dirty="0" spc="-215"/>
              <a:t>REJİMİNDE</a:t>
            </a:r>
            <a:r>
              <a:rPr dirty="0" spc="110"/>
              <a:t> </a:t>
            </a:r>
            <a:r>
              <a:rPr dirty="0" spc="-155"/>
              <a:t>MÜEYYİDE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2796285" y="1498219"/>
            <a:ext cx="6221730" cy="589280"/>
            <a:chOff x="2796285" y="1498219"/>
            <a:chExt cx="6221730" cy="589280"/>
          </a:xfrm>
        </p:grpSpPr>
        <p:sp>
          <p:nvSpPr>
            <p:cNvPr id="4" name="object 4"/>
            <p:cNvSpPr/>
            <p:nvPr/>
          </p:nvSpPr>
          <p:spPr>
            <a:xfrm>
              <a:off x="2802635" y="1504569"/>
              <a:ext cx="6209030" cy="576580"/>
            </a:xfrm>
            <a:custGeom>
              <a:avLst/>
              <a:gdLst/>
              <a:ahLst/>
              <a:cxnLst/>
              <a:rect l="l" t="t" r="r" b="b"/>
              <a:pathLst>
                <a:path w="6209030" h="576580">
                  <a:moveTo>
                    <a:pt x="6208775" y="0"/>
                  </a:moveTo>
                  <a:lnTo>
                    <a:pt x="96012" y="0"/>
                  </a:lnTo>
                  <a:lnTo>
                    <a:pt x="58614" y="7554"/>
                  </a:lnTo>
                  <a:lnTo>
                    <a:pt x="28098" y="28146"/>
                  </a:lnTo>
                  <a:lnTo>
                    <a:pt x="7536" y="58668"/>
                  </a:lnTo>
                  <a:lnTo>
                    <a:pt x="0" y="96011"/>
                  </a:lnTo>
                  <a:lnTo>
                    <a:pt x="0" y="576198"/>
                  </a:lnTo>
                  <a:lnTo>
                    <a:pt x="6112764" y="576198"/>
                  </a:lnTo>
                  <a:lnTo>
                    <a:pt x="6150161" y="568662"/>
                  </a:lnTo>
                  <a:lnTo>
                    <a:pt x="6180677" y="548100"/>
                  </a:lnTo>
                  <a:lnTo>
                    <a:pt x="6201239" y="517584"/>
                  </a:lnTo>
                  <a:lnTo>
                    <a:pt x="6208775" y="480186"/>
                  </a:lnTo>
                  <a:lnTo>
                    <a:pt x="6208775" y="0"/>
                  </a:lnTo>
                  <a:close/>
                </a:path>
              </a:pathLst>
            </a:custGeom>
            <a:solidFill>
              <a:srgbClr val="1F386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/>
            <p:cNvSpPr/>
            <p:nvPr/>
          </p:nvSpPr>
          <p:spPr>
            <a:xfrm>
              <a:off x="2802635" y="1504569"/>
              <a:ext cx="6209030" cy="576580"/>
            </a:xfrm>
            <a:custGeom>
              <a:avLst/>
              <a:gdLst/>
              <a:ahLst/>
              <a:cxnLst/>
              <a:rect l="l" t="t" r="r" b="b"/>
              <a:pathLst>
                <a:path w="6209030" h="576580">
                  <a:moveTo>
                    <a:pt x="96012" y="0"/>
                  </a:moveTo>
                  <a:lnTo>
                    <a:pt x="6208775" y="0"/>
                  </a:lnTo>
                  <a:lnTo>
                    <a:pt x="6208775" y="480186"/>
                  </a:lnTo>
                  <a:lnTo>
                    <a:pt x="6201239" y="517584"/>
                  </a:lnTo>
                  <a:lnTo>
                    <a:pt x="6180677" y="548100"/>
                  </a:lnTo>
                  <a:lnTo>
                    <a:pt x="6150161" y="568662"/>
                  </a:lnTo>
                  <a:lnTo>
                    <a:pt x="6112764" y="576198"/>
                  </a:lnTo>
                  <a:lnTo>
                    <a:pt x="0" y="576198"/>
                  </a:lnTo>
                  <a:lnTo>
                    <a:pt x="0" y="96011"/>
                  </a:lnTo>
                  <a:lnTo>
                    <a:pt x="7536" y="58668"/>
                  </a:lnTo>
                  <a:lnTo>
                    <a:pt x="28098" y="28146"/>
                  </a:lnTo>
                  <a:lnTo>
                    <a:pt x="58614" y="7554"/>
                  </a:lnTo>
                  <a:lnTo>
                    <a:pt x="96012" y="0"/>
                  </a:lnTo>
                  <a:close/>
                </a:path>
              </a:pathLst>
            </a:custGeom>
            <a:ln w="12699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6" name="object 6"/>
          <p:cNvSpPr txBox="1"/>
          <p:nvPr/>
        </p:nvSpPr>
        <p:spPr>
          <a:xfrm>
            <a:off x="3220847" y="1610550"/>
            <a:ext cx="5372100" cy="333375"/>
          </a:xfrm>
          <a:prstGeom prst="rect">
            <a:avLst/>
          </a:prstGeom>
        </p:spPr>
        <p:txBody>
          <a:bodyPr wrap="square" lIns="0" tIns="14604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Rejime</a:t>
            </a:r>
            <a:r>
              <a:rPr dirty="0" sz="2000" spc="-11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ilişkin</a:t>
            </a:r>
            <a:r>
              <a:rPr dirty="0" sz="2000" spc="-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şartların</a:t>
            </a:r>
            <a:r>
              <a:rPr dirty="0" sz="2000" spc="-1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yerine</a:t>
            </a:r>
            <a:r>
              <a:rPr dirty="0" sz="2000" spc="-11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getirilmemesi</a:t>
            </a:r>
            <a:r>
              <a:rPr dirty="0" sz="2000" spc="1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 spc="-10">
                <a:solidFill>
                  <a:srgbClr val="FFFFFF"/>
                </a:solidFill>
                <a:latin typeface="Calibri"/>
                <a:cs typeface="Calibri"/>
              </a:rPr>
              <a:t>halinde;</a:t>
            </a:r>
            <a:endParaRPr sz="2000">
              <a:latin typeface="Calibri"/>
              <a:cs typeface="Calibri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1598422" y="2080767"/>
            <a:ext cx="6690359" cy="1250315"/>
            <a:chOff x="1598422" y="2080767"/>
            <a:chExt cx="6690359" cy="1250315"/>
          </a:xfrm>
        </p:grpSpPr>
        <p:sp>
          <p:nvSpPr>
            <p:cNvPr id="8" name="object 8"/>
            <p:cNvSpPr/>
            <p:nvPr/>
          </p:nvSpPr>
          <p:spPr>
            <a:xfrm>
              <a:off x="3322320" y="2080767"/>
              <a:ext cx="4966335" cy="448945"/>
            </a:xfrm>
            <a:custGeom>
              <a:avLst/>
              <a:gdLst/>
              <a:ahLst/>
              <a:cxnLst/>
              <a:rect l="l" t="t" r="r" b="b"/>
              <a:pathLst>
                <a:path w="4966334" h="448944">
                  <a:moveTo>
                    <a:pt x="4965954" y="372745"/>
                  </a:moveTo>
                  <a:lnTo>
                    <a:pt x="4931029" y="372745"/>
                  </a:lnTo>
                  <a:lnTo>
                    <a:pt x="4931029" y="227711"/>
                  </a:lnTo>
                  <a:lnTo>
                    <a:pt x="4931029" y="221361"/>
                  </a:lnTo>
                  <a:lnTo>
                    <a:pt x="2592451" y="221361"/>
                  </a:lnTo>
                  <a:lnTo>
                    <a:pt x="2592451" y="0"/>
                  </a:lnTo>
                  <a:lnTo>
                    <a:pt x="2591308" y="0"/>
                  </a:lnTo>
                  <a:lnTo>
                    <a:pt x="2586101" y="0"/>
                  </a:lnTo>
                  <a:lnTo>
                    <a:pt x="2584958" y="0"/>
                  </a:lnTo>
                  <a:lnTo>
                    <a:pt x="2584958" y="214630"/>
                  </a:lnTo>
                  <a:lnTo>
                    <a:pt x="34925" y="214630"/>
                  </a:lnTo>
                  <a:lnTo>
                    <a:pt x="34925" y="359410"/>
                  </a:lnTo>
                  <a:lnTo>
                    <a:pt x="0" y="359410"/>
                  </a:lnTo>
                  <a:lnTo>
                    <a:pt x="38100" y="435610"/>
                  </a:lnTo>
                  <a:lnTo>
                    <a:pt x="69850" y="372110"/>
                  </a:lnTo>
                  <a:lnTo>
                    <a:pt x="76200" y="359410"/>
                  </a:lnTo>
                  <a:lnTo>
                    <a:pt x="41275" y="359410"/>
                  </a:lnTo>
                  <a:lnTo>
                    <a:pt x="41275" y="220980"/>
                  </a:lnTo>
                  <a:lnTo>
                    <a:pt x="2586101" y="220980"/>
                  </a:lnTo>
                  <a:lnTo>
                    <a:pt x="2586101" y="227711"/>
                  </a:lnTo>
                  <a:lnTo>
                    <a:pt x="4924679" y="227711"/>
                  </a:lnTo>
                  <a:lnTo>
                    <a:pt x="4924679" y="372745"/>
                  </a:lnTo>
                  <a:lnTo>
                    <a:pt x="4889754" y="372745"/>
                  </a:lnTo>
                  <a:lnTo>
                    <a:pt x="4927854" y="448945"/>
                  </a:lnTo>
                  <a:lnTo>
                    <a:pt x="4959604" y="385445"/>
                  </a:lnTo>
                  <a:lnTo>
                    <a:pt x="4965954" y="372745"/>
                  </a:lnTo>
                  <a:close/>
                </a:path>
              </a:pathLst>
            </a:custGeom>
            <a:solidFill>
              <a:srgbClr val="1F386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" name="object 9"/>
            <p:cNvSpPr/>
            <p:nvPr/>
          </p:nvSpPr>
          <p:spPr>
            <a:xfrm>
              <a:off x="1604772" y="2519806"/>
              <a:ext cx="3511550" cy="805180"/>
            </a:xfrm>
            <a:custGeom>
              <a:avLst/>
              <a:gdLst/>
              <a:ahLst/>
              <a:cxnLst/>
              <a:rect l="l" t="t" r="r" b="b"/>
              <a:pathLst>
                <a:path w="3511550" h="805179">
                  <a:moveTo>
                    <a:pt x="3511295" y="0"/>
                  </a:moveTo>
                  <a:lnTo>
                    <a:pt x="134111" y="0"/>
                  </a:lnTo>
                  <a:lnTo>
                    <a:pt x="91732" y="6839"/>
                  </a:lnTo>
                  <a:lnTo>
                    <a:pt x="54918" y="25883"/>
                  </a:lnTo>
                  <a:lnTo>
                    <a:pt x="25883" y="54918"/>
                  </a:lnTo>
                  <a:lnTo>
                    <a:pt x="6839" y="91732"/>
                  </a:lnTo>
                  <a:lnTo>
                    <a:pt x="0" y="134112"/>
                  </a:lnTo>
                  <a:lnTo>
                    <a:pt x="0" y="804926"/>
                  </a:lnTo>
                  <a:lnTo>
                    <a:pt x="3377183" y="804926"/>
                  </a:lnTo>
                  <a:lnTo>
                    <a:pt x="3419563" y="798085"/>
                  </a:lnTo>
                  <a:lnTo>
                    <a:pt x="3456377" y="779034"/>
                  </a:lnTo>
                  <a:lnTo>
                    <a:pt x="3485412" y="749979"/>
                  </a:lnTo>
                  <a:lnTo>
                    <a:pt x="3504456" y="713128"/>
                  </a:lnTo>
                  <a:lnTo>
                    <a:pt x="3511295" y="670687"/>
                  </a:lnTo>
                  <a:lnTo>
                    <a:pt x="3511295" y="0"/>
                  </a:lnTo>
                  <a:close/>
                </a:path>
              </a:pathLst>
            </a:custGeom>
            <a:solidFill>
              <a:srgbClr val="2E549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" name="object 10"/>
            <p:cNvSpPr/>
            <p:nvPr/>
          </p:nvSpPr>
          <p:spPr>
            <a:xfrm>
              <a:off x="1604772" y="2519806"/>
              <a:ext cx="3511550" cy="805180"/>
            </a:xfrm>
            <a:custGeom>
              <a:avLst/>
              <a:gdLst/>
              <a:ahLst/>
              <a:cxnLst/>
              <a:rect l="l" t="t" r="r" b="b"/>
              <a:pathLst>
                <a:path w="3511550" h="805179">
                  <a:moveTo>
                    <a:pt x="134111" y="0"/>
                  </a:moveTo>
                  <a:lnTo>
                    <a:pt x="3511295" y="0"/>
                  </a:lnTo>
                  <a:lnTo>
                    <a:pt x="3511295" y="670687"/>
                  </a:lnTo>
                  <a:lnTo>
                    <a:pt x="3504456" y="713128"/>
                  </a:lnTo>
                  <a:lnTo>
                    <a:pt x="3485412" y="749979"/>
                  </a:lnTo>
                  <a:lnTo>
                    <a:pt x="3456377" y="779034"/>
                  </a:lnTo>
                  <a:lnTo>
                    <a:pt x="3419563" y="798085"/>
                  </a:lnTo>
                  <a:lnTo>
                    <a:pt x="3377183" y="804926"/>
                  </a:lnTo>
                  <a:lnTo>
                    <a:pt x="0" y="804926"/>
                  </a:lnTo>
                  <a:lnTo>
                    <a:pt x="0" y="134112"/>
                  </a:lnTo>
                  <a:lnTo>
                    <a:pt x="6839" y="91732"/>
                  </a:lnTo>
                  <a:lnTo>
                    <a:pt x="25883" y="54918"/>
                  </a:lnTo>
                  <a:lnTo>
                    <a:pt x="54918" y="25883"/>
                  </a:lnTo>
                  <a:lnTo>
                    <a:pt x="91732" y="6839"/>
                  </a:lnTo>
                  <a:lnTo>
                    <a:pt x="134111" y="0"/>
                  </a:lnTo>
                  <a:close/>
                </a:path>
              </a:pathLst>
            </a:custGeom>
            <a:ln w="12700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1" name="object 11"/>
          <p:cNvSpPr txBox="1"/>
          <p:nvPr/>
        </p:nvSpPr>
        <p:spPr>
          <a:xfrm>
            <a:off x="1992629" y="2657030"/>
            <a:ext cx="2710180" cy="505459"/>
          </a:xfrm>
          <a:prstGeom prst="rect">
            <a:avLst/>
          </a:prstGeom>
        </p:spPr>
        <p:txBody>
          <a:bodyPr wrap="square" lIns="0" tIns="17145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135"/>
              </a:spcBef>
            </a:pPr>
            <a:r>
              <a:rPr dirty="0" sz="1550" b="1">
                <a:solidFill>
                  <a:srgbClr val="FFFFFF"/>
                </a:solidFill>
                <a:latin typeface="Calibri"/>
                <a:cs typeface="Calibri"/>
              </a:rPr>
              <a:t>4458</a:t>
            </a:r>
            <a:r>
              <a:rPr dirty="0" sz="1550" spc="110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550" b="1">
                <a:solidFill>
                  <a:srgbClr val="FFFFFF"/>
                </a:solidFill>
                <a:latin typeface="Calibri"/>
                <a:cs typeface="Calibri"/>
              </a:rPr>
              <a:t>sayılı</a:t>
            </a:r>
            <a:r>
              <a:rPr dirty="0" sz="1550" spc="95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550" b="1">
                <a:solidFill>
                  <a:srgbClr val="FFFFFF"/>
                </a:solidFill>
                <a:latin typeface="Calibri"/>
                <a:cs typeface="Calibri"/>
              </a:rPr>
              <a:t>Gümrük</a:t>
            </a:r>
            <a:r>
              <a:rPr dirty="0" sz="1550" spc="80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550" spc="-10" b="1">
                <a:solidFill>
                  <a:srgbClr val="FFFFFF"/>
                </a:solidFill>
                <a:latin typeface="Calibri"/>
                <a:cs typeface="Calibri"/>
              </a:rPr>
              <a:t>Kanunu’nun</a:t>
            </a:r>
            <a:endParaRPr sz="1550">
              <a:latin typeface="Calibri"/>
              <a:cs typeface="Calibri"/>
            </a:endParaRPr>
          </a:p>
          <a:p>
            <a:pPr algn="ctr" marL="13970">
              <a:lnSpc>
                <a:spcPct val="100000"/>
              </a:lnSpc>
              <a:spcBef>
                <a:spcPts val="15"/>
              </a:spcBef>
            </a:pPr>
            <a:r>
              <a:rPr dirty="0" sz="1550" b="1">
                <a:solidFill>
                  <a:srgbClr val="FFFFFF"/>
                </a:solidFill>
                <a:latin typeface="Calibri"/>
                <a:cs typeface="Calibri"/>
              </a:rPr>
              <a:t>238</a:t>
            </a:r>
            <a:r>
              <a:rPr dirty="0" sz="1550" spc="120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550" b="1">
                <a:solidFill>
                  <a:srgbClr val="FFFFFF"/>
                </a:solidFill>
                <a:latin typeface="Calibri"/>
                <a:cs typeface="Calibri"/>
              </a:rPr>
              <a:t>inci</a:t>
            </a:r>
            <a:r>
              <a:rPr dirty="0" sz="1550" spc="100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550" b="1">
                <a:solidFill>
                  <a:srgbClr val="FFFFFF"/>
                </a:solidFill>
                <a:latin typeface="Calibri"/>
                <a:cs typeface="Calibri"/>
              </a:rPr>
              <a:t>maddesi</a:t>
            </a:r>
            <a:r>
              <a:rPr dirty="0" sz="1550" spc="50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550" spc="-10">
                <a:solidFill>
                  <a:srgbClr val="FFFFFF"/>
                </a:solidFill>
                <a:latin typeface="Calibri"/>
                <a:cs typeface="Calibri"/>
              </a:rPr>
              <a:t>uyarınca;</a:t>
            </a:r>
            <a:endParaRPr sz="1550">
              <a:latin typeface="Calibri"/>
              <a:cs typeface="Calibri"/>
            </a:endParaRPr>
          </a:p>
        </p:txBody>
      </p:sp>
      <p:grpSp>
        <p:nvGrpSpPr>
          <p:cNvPr id="12" name="object 12"/>
          <p:cNvGrpSpPr/>
          <p:nvPr/>
        </p:nvGrpSpPr>
        <p:grpSpPr>
          <a:xfrm>
            <a:off x="6481317" y="2531745"/>
            <a:ext cx="3524250" cy="817880"/>
            <a:chOff x="6481317" y="2531745"/>
            <a:chExt cx="3524250" cy="817880"/>
          </a:xfrm>
        </p:grpSpPr>
        <p:sp>
          <p:nvSpPr>
            <p:cNvPr id="13" name="object 13"/>
            <p:cNvSpPr/>
            <p:nvPr/>
          </p:nvSpPr>
          <p:spPr>
            <a:xfrm>
              <a:off x="6487667" y="2538095"/>
              <a:ext cx="3511550" cy="805180"/>
            </a:xfrm>
            <a:custGeom>
              <a:avLst/>
              <a:gdLst/>
              <a:ahLst/>
              <a:cxnLst/>
              <a:rect l="l" t="t" r="r" b="b"/>
              <a:pathLst>
                <a:path w="3511550" h="805179">
                  <a:moveTo>
                    <a:pt x="3511296" y="0"/>
                  </a:moveTo>
                  <a:lnTo>
                    <a:pt x="134112" y="0"/>
                  </a:lnTo>
                  <a:lnTo>
                    <a:pt x="91732" y="6839"/>
                  </a:lnTo>
                  <a:lnTo>
                    <a:pt x="54918" y="25883"/>
                  </a:lnTo>
                  <a:lnTo>
                    <a:pt x="25883" y="54918"/>
                  </a:lnTo>
                  <a:lnTo>
                    <a:pt x="6839" y="91732"/>
                  </a:lnTo>
                  <a:lnTo>
                    <a:pt x="0" y="134112"/>
                  </a:lnTo>
                  <a:lnTo>
                    <a:pt x="0" y="804926"/>
                  </a:lnTo>
                  <a:lnTo>
                    <a:pt x="3377184" y="804926"/>
                  </a:lnTo>
                  <a:lnTo>
                    <a:pt x="3419563" y="798085"/>
                  </a:lnTo>
                  <a:lnTo>
                    <a:pt x="3456377" y="779034"/>
                  </a:lnTo>
                  <a:lnTo>
                    <a:pt x="3485412" y="749979"/>
                  </a:lnTo>
                  <a:lnTo>
                    <a:pt x="3504456" y="713128"/>
                  </a:lnTo>
                  <a:lnTo>
                    <a:pt x="3511296" y="670687"/>
                  </a:lnTo>
                  <a:lnTo>
                    <a:pt x="3511296" y="0"/>
                  </a:lnTo>
                  <a:close/>
                </a:path>
              </a:pathLst>
            </a:custGeom>
            <a:solidFill>
              <a:srgbClr val="2E549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4" name="object 14"/>
            <p:cNvSpPr/>
            <p:nvPr/>
          </p:nvSpPr>
          <p:spPr>
            <a:xfrm>
              <a:off x="6487667" y="2538095"/>
              <a:ext cx="3511550" cy="805180"/>
            </a:xfrm>
            <a:custGeom>
              <a:avLst/>
              <a:gdLst/>
              <a:ahLst/>
              <a:cxnLst/>
              <a:rect l="l" t="t" r="r" b="b"/>
              <a:pathLst>
                <a:path w="3511550" h="805179">
                  <a:moveTo>
                    <a:pt x="134112" y="0"/>
                  </a:moveTo>
                  <a:lnTo>
                    <a:pt x="3511296" y="0"/>
                  </a:lnTo>
                  <a:lnTo>
                    <a:pt x="3511296" y="670687"/>
                  </a:lnTo>
                  <a:lnTo>
                    <a:pt x="3504456" y="713128"/>
                  </a:lnTo>
                  <a:lnTo>
                    <a:pt x="3485412" y="749979"/>
                  </a:lnTo>
                  <a:lnTo>
                    <a:pt x="3456377" y="779034"/>
                  </a:lnTo>
                  <a:lnTo>
                    <a:pt x="3419563" y="798085"/>
                  </a:lnTo>
                  <a:lnTo>
                    <a:pt x="3377184" y="804926"/>
                  </a:lnTo>
                  <a:lnTo>
                    <a:pt x="0" y="804926"/>
                  </a:lnTo>
                  <a:lnTo>
                    <a:pt x="0" y="134112"/>
                  </a:lnTo>
                  <a:lnTo>
                    <a:pt x="6839" y="91732"/>
                  </a:lnTo>
                  <a:lnTo>
                    <a:pt x="25883" y="54918"/>
                  </a:lnTo>
                  <a:lnTo>
                    <a:pt x="54918" y="25883"/>
                  </a:lnTo>
                  <a:lnTo>
                    <a:pt x="91732" y="6839"/>
                  </a:lnTo>
                  <a:lnTo>
                    <a:pt x="134112" y="0"/>
                  </a:lnTo>
                  <a:close/>
                </a:path>
              </a:pathLst>
            </a:custGeom>
            <a:ln w="12700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5" name="object 15"/>
          <p:cNvSpPr txBox="1"/>
          <p:nvPr/>
        </p:nvSpPr>
        <p:spPr>
          <a:xfrm>
            <a:off x="6693027" y="2792666"/>
            <a:ext cx="3108960" cy="267335"/>
          </a:xfrm>
          <a:prstGeom prst="rect">
            <a:avLst/>
          </a:prstGeom>
        </p:spPr>
        <p:txBody>
          <a:bodyPr wrap="square" lIns="0" tIns="1714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dirty="0" sz="1550" b="1">
                <a:solidFill>
                  <a:srgbClr val="FFFFFF"/>
                </a:solidFill>
                <a:latin typeface="Calibri"/>
                <a:cs typeface="Calibri"/>
              </a:rPr>
              <a:t>2005/8391</a:t>
            </a:r>
            <a:r>
              <a:rPr dirty="0" sz="1550" spc="260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550" b="1">
                <a:solidFill>
                  <a:srgbClr val="FFFFFF"/>
                </a:solidFill>
                <a:latin typeface="Calibri"/>
                <a:cs typeface="Calibri"/>
              </a:rPr>
              <a:t>sayılı</a:t>
            </a:r>
            <a:r>
              <a:rPr dirty="0" sz="1550" spc="85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550" b="1">
                <a:solidFill>
                  <a:srgbClr val="FFFFFF"/>
                </a:solidFill>
                <a:latin typeface="Calibri"/>
                <a:cs typeface="Calibri"/>
              </a:rPr>
              <a:t>DİR</a:t>
            </a:r>
            <a:r>
              <a:rPr dirty="0" sz="1550" spc="85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550" b="1">
                <a:solidFill>
                  <a:srgbClr val="FFFFFF"/>
                </a:solidFill>
                <a:latin typeface="Calibri"/>
                <a:cs typeface="Calibri"/>
              </a:rPr>
              <a:t>Kararı</a:t>
            </a:r>
            <a:r>
              <a:rPr dirty="0" sz="1550" spc="-30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550" spc="-10">
                <a:solidFill>
                  <a:srgbClr val="FFFFFF"/>
                </a:solidFill>
                <a:latin typeface="Calibri"/>
                <a:cs typeface="Calibri"/>
              </a:rPr>
              <a:t>uyarınca;</a:t>
            </a:r>
            <a:endParaRPr sz="1550">
              <a:latin typeface="Calibri"/>
              <a:cs typeface="Calibri"/>
            </a:endParaRPr>
          </a:p>
        </p:txBody>
      </p:sp>
      <p:grpSp>
        <p:nvGrpSpPr>
          <p:cNvPr id="16" name="object 16"/>
          <p:cNvGrpSpPr/>
          <p:nvPr/>
        </p:nvGrpSpPr>
        <p:grpSpPr>
          <a:xfrm>
            <a:off x="1939925" y="3324733"/>
            <a:ext cx="3685540" cy="1953260"/>
            <a:chOff x="1939925" y="3324733"/>
            <a:chExt cx="3685540" cy="1953260"/>
          </a:xfrm>
        </p:grpSpPr>
        <p:sp>
          <p:nvSpPr>
            <p:cNvPr id="17" name="object 17"/>
            <p:cNvSpPr/>
            <p:nvPr/>
          </p:nvSpPr>
          <p:spPr>
            <a:xfrm>
              <a:off x="1939925" y="3324732"/>
              <a:ext cx="667385" cy="1953260"/>
            </a:xfrm>
            <a:custGeom>
              <a:avLst/>
              <a:gdLst/>
              <a:ahLst/>
              <a:cxnLst/>
              <a:rect l="l" t="t" r="r" b="b"/>
              <a:pathLst>
                <a:path w="667385" h="1953260">
                  <a:moveTo>
                    <a:pt x="633730" y="548767"/>
                  </a:moveTo>
                  <a:lnTo>
                    <a:pt x="627380" y="545592"/>
                  </a:lnTo>
                  <a:lnTo>
                    <a:pt x="557530" y="510667"/>
                  </a:lnTo>
                  <a:lnTo>
                    <a:pt x="557530" y="545592"/>
                  </a:lnTo>
                  <a:lnTo>
                    <a:pt x="12319" y="545592"/>
                  </a:lnTo>
                  <a:lnTo>
                    <a:pt x="12319" y="551942"/>
                  </a:lnTo>
                  <a:lnTo>
                    <a:pt x="557530" y="551942"/>
                  </a:lnTo>
                  <a:lnTo>
                    <a:pt x="557530" y="586867"/>
                  </a:lnTo>
                  <a:lnTo>
                    <a:pt x="627380" y="551942"/>
                  </a:lnTo>
                  <a:lnTo>
                    <a:pt x="633730" y="548767"/>
                  </a:lnTo>
                  <a:close/>
                </a:path>
                <a:path w="667385" h="1953260">
                  <a:moveTo>
                    <a:pt x="667385" y="1914779"/>
                  </a:moveTo>
                  <a:lnTo>
                    <a:pt x="661035" y="1911604"/>
                  </a:lnTo>
                  <a:lnTo>
                    <a:pt x="591185" y="1876679"/>
                  </a:lnTo>
                  <a:lnTo>
                    <a:pt x="591185" y="1911604"/>
                  </a:lnTo>
                  <a:lnTo>
                    <a:pt x="6350" y="1911604"/>
                  </a:lnTo>
                  <a:lnTo>
                    <a:pt x="6350" y="0"/>
                  </a:lnTo>
                  <a:lnTo>
                    <a:pt x="0" y="0"/>
                  </a:lnTo>
                  <a:lnTo>
                    <a:pt x="0" y="1917954"/>
                  </a:lnTo>
                  <a:lnTo>
                    <a:pt x="591185" y="1917954"/>
                  </a:lnTo>
                  <a:lnTo>
                    <a:pt x="591185" y="1952879"/>
                  </a:lnTo>
                  <a:lnTo>
                    <a:pt x="661035" y="1917954"/>
                  </a:lnTo>
                  <a:lnTo>
                    <a:pt x="667385" y="1914779"/>
                  </a:lnTo>
                  <a:close/>
                </a:path>
              </a:pathLst>
            </a:custGeom>
            <a:solidFill>
              <a:srgbClr val="1F386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8" name="object 18"/>
            <p:cNvSpPr/>
            <p:nvPr/>
          </p:nvSpPr>
          <p:spPr>
            <a:xfrm>
              <a:off x="2619755" y="3727069"/>
              <a:ext cx="2999740" cy="896619"/>
            </a:xfrm>
            <a:custGeom>
              <a:avLst/>
              <a:gdLst/>
              <a:ahLst/>
              <a:cxnLst/>
              <a:rect l="l" t="t" r="r" b="b"/>
              <a:pathLst>
                <a:path w="2999740" h="896620">
                  <a:moveTo>
                    <a:pt x="2999232" y="0"/>
                  </a:moveTo>
                  <a:lnTo>
                    <a:pt x="149351" y="0"/>
                  </a:lnTo>
                  <a:lnTo>
                    <a:pt x="102168" y="7621"/>
                  </a:lnTo>
                  <a:lnTo>
                    <a:pt x="61173" y="28842"/>
                  </a:lnTo>
                  <a:lnTo>
                    <a:pt x="28834" y="61200"/>
                  </a:lnTo>
                  <a:lnTo>
                    <a:pt x="7619" y="102233"/>
                  </a:lnTo>
                  <a:lnTo>
                    <a:pt x="0" y="149478"/>
                  </a:lnTo>
                  <a:lnTo>
                    <a:pt x="0" y="896365"/>
                  </a:lnTo>
                  <a:lnTo>
                    <a:pt x="2849880" y="896365"/>
                  </a:lnTo>
                  <a:lnTo>
                    <a:pt x="2897063" y="888745"/>
                  </a:lnTo>
                  <a:lnTo>
                    <a:pt x="2938058" y="867531"/>
                  </a:lnTo>
                  <a:lnTo>
                    <a:pt x="2970397" y="835192"/>
                  </a:lnTo>
                  <a:lnTo>
                    <a:pt x="2991611" y="794197"/>
                  </a:lnTo>
                  <a:lnTo>
                    <a:pt x="2999232" y="747013"/>
                  </a:lnTo>
                  <a:lnTo>
                    <a:pt x="299923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9" name="object 19"/>
            <p:cNvSpPr/>
            <p:nvPr/>
          </p:nvSpPr>
          <p:spPr>
            <a:xfrm>
              <a:off x="2619755" y="3727069"/>
              <a:ext cx="2999740" cy="896619"/>
            </a:xfrm>
            <a:custGeom>
              <a:avLst/>
              <a:gdLst/>
              <a:ahLst/>
              <a:cxnLst/>
              <a:rect l="l" t="t" r="r" b="b"/>
              <a:pathLst>
                <a:path w="2999740" h="896620">
                  <a:moveTo>
                    <a:pt x="149351" y="0"/>
                  </a:moveTo>
                  <a:lnTo>
                    <a:pt x="2999232" y="0"/>
                  </a:lnTo>
                  <a:lnTo>
                    <a:pt x="2999232" y="747013"/>
                  </a:lnTo>
                  <a:lnTo>
                    <a:pt x="2991611" y="794197"/>
                  </a:lnTo>
                  <a:lnTo>
                    <a:pt x="2970397" y="835192"/>
                  </a:lnTo>
                  <a:lnTo>
                    <a:pt x="2938058" y="867531"/>
                  </a:lnTo>
                  <a:lnTo>
                    <a:pt x="2897063" y="888745"/>
                  </a:lnTo>
                  <a:lnTo>
                    <a:pt x="2849880" y="896365"/>
                  </a:lnTo>
                  <a:lnTo>
                    <a:pt x="0" y="896365"/>
                  </a:lnTo>
                  <a:lnTo>
                    <a:pt x="0" y="149478"/>
                  </a:lnTo>
                  <a:lnTo>
                    <a:pt x="7619" y="102233"/>
                  </a:lnTo>
                  <a:lnTo>
                    <a:pt x="28834" y="61200"/>
                  </a:lnTo>
                  <a:lnTo>
                    <a:pt x="61173" y="28842"/>
                  </a:lnTo>
                  <a:lnTo>
                    <a:pt x="102168" y="7621"/>
                  </a:lnTo>
                  <a:lnTo>
                    <a:pt x="149351" y="0"/>
                  </a:lnTo>
                  <a:close/>
                </a:path>
              </a:pathLst>
            </a:custGeom>
            <a:ln w="12700">
              <a:solidFill>
                <a:srgbClr val="4471C4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20" name="object 20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752344" y="4242816"/>
              <a:ext cx="2839211" cy="425195"/>
            </a:xfrm>
            <a:prstGeom prst="rect">
              <a:avLst/>
            </a:prstGeom>
          </p:spPr>
        </p:pic>
      </p:grpSp>
      <p:sp>
        <p:nvSpPr>
          <p:cNvPr id="21" name="object 21"/>
          <p:cNvSpPr txBox="1"/>
          <p:nvPr/>
        </p:nvSpPr>
        <p:spPr>
          <a:xfrm>
            <a:off x="2866135" y="4300156"/>
            <a:ext cx="2487930" cy="234315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1350">
                <a:latin typeface="Calibri"/>
                <a:cs typeface="Calibri"/>
              </a:rPr>
              <a:t>Gümrük</a:t>
            </a:r>
            <a:r>
              <a:rPr dirty="0" sz="1350" spc="-50">
                <a:latin typeface="Calibri"/>
                <a:cs typeface="Calibri"/>
              </a:rPr>
              <a:t> </a:t>
            </a:r>
            <a:r>
              <a:rPr dirty="0" sz="1350" spc="-10">
                <a:latin typeface="Calibri"/>
                <a:cs typeface="Calibri"/>
              </a:rPr>
              <a:t>Vergileri</a:t>
            </a:r>
            <a:r>
              <a:rPr dirty="0" sz="1350" spc="-20">
                <a:latin typeface="Calibri"/>
                <a:cs typeface="Calibri"/>
              </a:rPr>
              <a:t> </a:t>
            </a:r>
            <a:r>
              <a:rPr dirty="0" sz="1350">
                <a:latin typeface="Calibri"/>
                <a:cs typeface="Calibri"/>
              </a:rPr>
              <a:t>+</a:t>
            </a:r>
            <a:r>
              <a:rPr dirty="0" sz="1350" spc="40">
                <a:latin typeface="Calibri"/>
                <a:cs typeface="Calibri"/>
              </a:rPr>
              <a:t> </a:t>
            </a:r>
            <a:r>
              <a:rPr dirty="0" sz="1350" spc="-10">
                <a:latin typeface="Calibri"/>
                <a:cs typeface="Calibri"/>
              </a:rPr>
              <a:t>Gecikme</a:t>
            </a:r>
            <a:r>
              <a:rPr dirty="0" sz="1350" spc="-35">
                <a:latin typeface="Calibri"/>
                <a:cs typeface="Calibri"/>
              </a:rPr>
              <a:t> </a:t>
            </a:r>
            <a:r>
              <a:rPr dirty="0" sz="1350" spc="-20">
                <a:latin typeface="Calibri"/>
                <a:cs typeface="Calibri"/>
              </a:rPr>
              <a:t>Zammı</a:t>
            </a:r>
            <a:endParaRPr sz="1350">
              <a:latin typeface="Calibri"/>
              <a:cs typeface="Calibri"/>
            </a:endParaRPr>
          </a:p>
        </p:txBody>
      </p:sp>
      <p:grpSp>
        <p:nvGrpSpPr>
          <p:cNvPr id="22" name="object 22"/>
          <p:cNvGrpSpPr/>
          <p:nvPr/>
        </p:nvGrpSpPr>
        <p:grpSpPr>
          <a:xfrm>
            <a:off x="3107182" y="3364103"/>
            <a:ext cx="2527300" cy="817880"/>
            <a:chOff x="3107182" y="3364103"/>
            <a:chExt cx="2527300" cy="817880"/>
          </a:xfrm>
        </p:grpSpPr>
        <p:sp>
          <p:nvSpPr>
            <p:cNvPr id="23" name="object 23"/>
            <p:cNvSpPr/>
            <p:nvPr/>
          </p:nvSpPr>
          <p:spPr>
            <a:xfrm>
              <a:off x="3113532" y="3370453"/>
              <a:ext cx="2514600" cy="805180"/>
            </a:xfrm>
            <a:custGeom>
              <a:avLst/>
              <a:gdLst/>
              <a:ahLst/>
              <a:cxnLst/>
              <a:rect l="l" t="t" r="r" b="b"/>
              <a:pathLst>
                <a:path w="2514600" h="805179">
                  <a:moveTo>
                    <a:pt x="2514600" y="0"/>
                  </a:moveTo>
                  <a:lnTo>
                    <a:pt x="134112" y="0"/>
                  </a:lnTo>
                  <a:lnTo>
                    <a:pt x="91732" y="6839"/>
                  </a:lnTo>
                  <a:lnTo>
                    <a:pt x="54918" y="25883"/>
                  </a:lnTo>
                  <a:lnTo>
                    <a:pt x="25883" y="54918"/>
                  </a:lnTo>
                  <a:lnTo>
                    <a:pt x="6839" y="91732"/>
                  </a:lnTo>
                  <a:lnTo>
                    <a:pt x="0" y="134112"/>
                  </a:lnTo>
                  <a:lnTo>
                    <a:pt x="0" y="804799"/>
                  </a:lnTo>
                  <a:lnTo>
                    <a:pt x="2380488" y="804799"/>
                  </a:lnTo>
                  <a:lnTo>
                    <a:pt x="2422867" y="797959"/>
                  </a:lnTo>
                  <a:lnTo>
                    <a:pt x="2459681" y="778915"/>
                  </a:lnTo>
                  <a:lnTo>
                    <a:pt x="2488716" y="749880"/>
                  </a:lnTo>
                  <a:lnTo>
                    <a:pt x="2507760" y="713066"/>
                  </a:lnTo>
                  <a:lnTo>
                    <a:pt x="2514600" y="670687"/>
                  </a:lnTo>
                  <a:lnTo>
                    <a:pt x="2514600" y="0"/>
                  </a:lnTo>
                  <a:close/>
                </a:path>
              </a:pathLst>
            </a:custGeom>
            <a:solidFill>
              <a:srgbClr val="B4C6E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4" name="object 24"/>
            <p:cNvSpPr/>
            <p:nvPr/>
          </p:nvSpPr>
          <p:spPr>
            <a:xfrm>
              <a:off x="3113532" y="3370453"/>
              <a:ext cx="2514600" cy="805180"/>
            </a:xfrm>
            <a:custGeom>
              <a:avLst/>
              <a:gdLst/>
              <a:ahLst/>
              <a:cxnLst/>
              <a:rect l="l" t="t" r="r" b="b"/>
              <a:pathLst>
                <a:path w="2514600" h="805179">
                  <a:moveTo>
                    <a:pt x="134112" y="0"/>
                  </a:moveTo>
                  <a:lnTo>
                    <a:pt x="2514600" y="0"/>
                  </a:lnTo>
                  <a:lnTo>
                    <a:pt x="2514600" y="670687"/>
                  </a:lnTo>
                  <a:lnTo>
                    <a:pt x="2507760" y="713066"/>
                  </a:lnTo>
                  <a:lnTo>
                    <a:pt x="2488716" y="749880"/>
                  </a:lnTo>
                  <a:lnTo>
                    <a:pt x="2459681" y="778915"/>
                  </a:lnTo>
                  <a:lnTo>
                    <a:pt x="2422867" y="797959"/>
                  </a:lnTo>
                  <a:lnTo>
                    <a:pt x="2380488" y="804799"/>
                  </a:lnTo>
                  <a:lnTo>
                    <a:pt x="0" y="804799"/>
                  </a:lnTo>
                  <a:lnTo>
                    <a:pt x="0" y="134112"/>
                  </a:lnTo>
                  <a:lnTo>
                    <a:pt x="6839" y="91732"/>
                  </a:lnTo>
                  <a:lnTo>
                    <a:pt x="25883" y="54918"/>
                  </a:lnTo>
                  <a:lnTo>
                    <a:pt x="54918" y="25883"/>
                  </a:lnTo>
                  <a:lnTo>
                    <a:pt x="91732" y="6839"/>
                  </a:lnTo>
                  <a:lnTo>
                    <a:pt x="134112" y="0"/>
                  </a:lnTo>
                  <a:close/>
                </a:path>
              </a:pathLst>
            </a:custGeom>
            <a:ln w="12700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25" name="object 25"/>
          <p:cNvSpPr txBox="1"/>
          <p:nvPr/>
        </p:nvSpPr>
        <p:spPr>
          <a:xfrm>
            <a:off x="3226180" y="3480879"/>
            <a:ext cx="2274570" cy="579120"/>
          </a:xfrm>
          <a:prstGeom prst="rect">
            <a:avLst/>
          </a:prstGeom>
        </p:spPr>
        <p:txBody>
          <a:bodyPr wrap="square" lIns="0" tIns="15875" rIns="0" bIns="0" rtlCol="0" vert="horz">
            <a:spAutoFit/>
          </a:bodyPr>
          <a:lstStyle/>
          <a:p>
            <a:pPr algn="just" marL="12700" marR="5080">
              <a:lnSpc>
                <a:spcPct val="100000"/>
              </a:lnSpc>
              <a:spcBef>
                <a:spcPts val="125"/>
              </a:spcBef>
            </a:pPr>
            <a:r>
              <a:rPr dirty="0" sz="1200">
                <a:solidFill>
                  <a:srgbClr val="1F3863"/>
                </a:solidFill>
                <a:latin typeface="Calibri"/>
                <a:cs typeface="Calibri"/>
              </a:rPr>
              <a:t>Rejim</a:t>
            </a:r>
            <a:r>
              <a:rPr dirty="0" sz="1200" spc="4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1200">
                <a:solidFill>
                  <a:srgbClr val="1F3863"/>
                </a:solidFill>
                <a:latin typeface="Calibri"/>
                <a:cs typeface="Calibri"/>
              </a:rPr>
              <a:t>kapsamındaki</a:t>
            </a:r>
            <a:r>
              <a:rPr dirty="0" sz="1200" spc="15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1200">
                <a:solidFill>
                  <a:srgbClr val="1F3863"/>
                </a:solidFill>
                <a:latin typeface="Calibri"/>
                <a:cs typeface="Calibri"/>
              </a:rPr>
              <a:t>ürünün</a:t>
            </a:r>
            <a:r>
              <a:rPr dirty="0" sz="1200" spc="5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1200" spc="-10">
                <a:solidFill>
                  <a:srgbClr val="1F3863"/>
                </a:solidFill>
                <a:latin typeface="Calibri"/>
                <a:cs typeface="Calibri"/>
              </a:rPr>
              <a:t>mevcut </a:t>
            </a:r>
            <a:r>
              <a:rPr dirty="0" sz="1200">
                <a:solidFill>
                  <a:srgbClr val="1F3863"/>
                </a:solidFill>
                <a:latin typeface="Calibri"/>
                <a:cs typeface="Calibri"/>
              </a:rPr>
              <a:t>statüsünü</a:t>
            </a:r>
            <a:r>
              <a:rPr dirty="0" sz="1200" spc="-7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1200">
                <a:solidFill>
                  <a:srgbClr val="1F3863"/>
                </a:solidFill>
                <a:latin typeface="Calibri"/>
                <a:cs typeface="Calibri"/>
              </a:rPr>
              <a:t>korumakla</a:t>
            </a:r>
            <a:r>
              <a:rPr dirty="0" sz="1200" spc="15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1200">
                <a:solidFill>
                  <a:srgbClr val="1F3863"/>
                </a:solidFill>
                <a:latin typeface="Calibri"/>
                <a:cs typeface="Calibri"/>
              </a:rPr>
              <a:t>birlikte</a:t>
            </a:r>
            <a:r>
              <a:rPr dirty="0" sz="1200" spc="-2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1200" spc="-10">
                <a:solidFill>
                  <a:srgbClr val="1F3863"/>
                </a:solidFill>
                <a:latin typeface="Calibri"/>
                <a:cs typeface="Calibri"/>
              </a:rPr>
              <a:t>ihracat </a:t>
            </a:r>
            <a:r>
              <a:rPr dirty="0" sz="1200">
                <a:solidFill>
                  <a:srgbClr val="1F3863"/>
                </a:solidFill>
                <a:latin typeface="Calibri"/>
                <a:cs typeface="Calibri"/>
              </a:rPr>
              <a:t>taahhüdünün</a:t>
            </a:r>
            <a:r>
              <a:rPr dirty="0" sz="1200" spc="75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1200" spc="-10">
                <a:solidFill>
                  <a:srgbClr val="1F3863"/>
                </a:solidFill>
                <a:latin typeface="Calibri"/>
                <a:cs typeface="Calibri"/>
              </a:rPr>
              <a:t>yerine</a:t>
            </a:r>
            <a:r>
              <a:rPr dirty="0" sz="1200" spc="2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1200" spc="-10">
                <a:solidFill>
                  <a:srgbClr val="1F3863"/>
                </a:solidFill>
                <a:latin typeface="Calibri"/>
                <a:cs typeface="Calibri"/>
              </a:rPr>
              <a:t>getirilmemesi</a:t>
            </a:r>
            <a:endParaRPr sz="1200">
              <a:latin typeface="Calibri"/>
              <a:cs typeface="Calibri"/>
            </a:endParaRPr>
          </a:p>
        </p:txBody>
      </p:sp>
      <p:grpSp>
        <p:nvGrpSpPr>
          <p:cNvPr id="26" name="object 26"/>
          <p:cNvGrpSpPr/>
          <p:nvPr/>
        </p:nvGrpSpPr>
        <p:grpSpPr>
          <a:xfrm>
            <a:off x="2613405" y="5120132"/>
            <a:ext cx="3012440" cy="1239520"/>
            <a:chOff x="2613405" y="5120132"/>
            <a:chExt cx="3012440" cy="1239520"/>
          </a:xfrm>
        </p:grpSpPr>
        <p:sp>
          <p:nvSpPr>
            <p:cNvPr id="27" name="object 27"/>
            <p:cNvSpPr/>
            <p:nvPr/>
          </p:nvSpPr>
          <p:spPr>
            <a:xfrm>
              <a:off x="2619755" y="5126482"/>
              <a:ext cx="2999740" cy="1207770"/>
            </a:xfrm>
            <a:custGeom>
              <a:avLst/>
              <a:gdLst/>
              <a:ahLst/>
              <a:cxnLst/>
              <a:rect l="l" t="t" r="r" b="b"/>
              <a:pathLst>
                <a:path w="2999740" h="1207770">
                  <a:moveTo>
                    <a:pt x="2999232" y="0"/>
                  </a:moveTo>
                  <a:lnTo>
                    <a:pt x="201168" y="0"/>
                  </a:lnTo>
                  <a:lnTo>
                    <a:pt x="155034" y="5312"/>
                  </a:lnTo>
                  <a:lnTo>
                    <a:pt x="112689" y="20445"/>
                  </a:lnTo>
                  <a:lnTo>
                    <a:pt x="75338" y="44197"/>
                  </a:lnTo>
                  <a:lnTo>
                    <a:pt x="44187" y="75361"/>
                  </a:lnTo>
                  <a:lnTo>
                    <a:pt x="20442" y="112735"/>
                  </a:lnTo>
                  <a:lnTo>
                    <a:pt x="5311" y="155114"/>
                  </a:lnTo>
                  <a:lnTo>
                    <a:pt x="0" y="201295"/>
                  </a:lnTo>
                  <a:lnTo>
                    <a:pt x="0" y="1207325"/>
                  </a:lnTo>
                  <a:lnTo>
                    <a:pt x="2798064" y="1207325"/>
                  </a:lnTo>
                  <a:lnTo>
                    <a:pt x="2844197" y="1202010"/>
                  </a:lnTo>
                  <a:lnTo>
                    <a:pt x="2886542" y="1186872"/>
                  </a:lnTo>
                  <a:lnTo>
                    <a:pt x="2923893" y="1163117"/>
                  </a:lnTo>
                  <a:lnTo>
                    <a:pt x="2955044" y="1131954"/>
                  </a:lnTo>
                  <a:lnTo>
                    <a:pt x="2978789" y="1094590"/>
                  </a:lnTo>
                  <a:lnTo>
                    <a:pt x="2993920" y="1052234"/>
                  </a:lnTo>
                  <a:lnTo>
                    <a:pt x="2999232" y="1006094"/>
                  </a:lnTo>
                  <a:lnTo>
                    <a:pt x="299923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8" name="object 28"/>
            <p:cNvSpPr/>
            <p:nvPr/>
          </p:nvSpPr>
          <p:spPr>
            <a:xfrm>
              <a:off x="2619755" y="5126482"/>
              <a:ext cx="2999740" cy="1207770"/>
            </a:xfrm>
            <a:custGeom>
              <a:avLst/>
              <a:gdLst/>
              <a:ahLst/>
              <a:cxnLst/>
              <a:rect l="l" t="t" r="r" b="b"/>
              <a:pathLst>
                <a:path w="2999740" h="1207770">
                  <a:moveTo>
                    <a:pt x="201168" y="0"/>
                  </a:moveTo>
                  <a:lnTo>
                    <a:pt x="2999232" y="0"/>
                  </a:lnTo>
                  <a:lnTo>
                    <a:pt x="2999232" y="1006094"/>
                  </a:lnTo>
                  <a:lnTo>
                    <a:pt x="2993920" y="1052234"/>
                  </a:lnTo>
                  <a:lnTo>
                    <a:pt x="2978789" y="1094590"/>
                  </a:lnTo>
                  <a:lnTo>
                    <a:pt x="2955044" y="1131954"/>
                  </a:lnTo>
                  <a:lnTo>
                    <a:pt x="2923893" y="1163117"/>
                  </a:lnTo>
                  <a:lnTo>
                    <a:pt x="2886542" y="1186872"/>
                  </a:lnTo>
                  <a:lnTo>
                    <a:pt x="2844197" y="1202010"/>
                  </a:lnTo>
                  <a:lnTo>
                    <a:pt x="2798064" y="1207325"/>
                  </a:lnTo>
                  <a:lnTo>
                    <a:pt x="0" y="1207325"/>
                  </a:lnTo>
                  <a:lnTo>
                    <a:pt x="0" y="201295"/>
                  </a:lnTo>
                  <a:lnTo>
                    <a:pt x="5311" y="155114"/>
                  </a:lnTo>
                  <a:lnTo>
                    <a:pt x="20442" y="112735"/>
                  </a:lnTo>
                  <a:lnTo>
                    <a:pt x="44187" y="75361"/>
                  </a:lnTo>
                  <a:lnTo>
                    <a:pt x="75338" y="44197"/>
                  </a:lnTo>
                  <a:lnTo>
                    <a:pt x="112689" y="20445"/>
                  </a:lnTo>
                  <a:lnTo>
                    <a:pt x="155034" y="5312"/>
                  </a:lnTo>
                  <a:lnTo>
                    <a:pt x="201168" y="0"/>
                  </a:lnTo>
                  <a:close/>
                </a:path>
              </a:pathLst>
            </a:custGeom>
            <a:ln w="12700">
              <a:solidFill>
                <a:srgbClr val="4471C4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29" name="object 2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871215" y="5742432"/>
              <a:ext cx="2528316" cy="416052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429000" y="5943600"/>
              <a:ext cx="1495044" cy="416052"/>
            </a:xfrm>
            <a:prstGeom prst="rect">
              <a:avLst/>
            </a:prstGeom>
          </p:spPr>
        </p:pic>
      </p:grpSp>
      <p:sp>
        <p:nvSpPr>
          <p:cNvPr id="31" name="object 31"/>
          <p:cNvSpPr txBox="1"/>
          <p:nvPr/>
        </p:nvSpPr>
        <p:spPr>
          <a:xfrm>
            <a:off x="2981832" y="5794362"/>
            <a:ext cx="2260600" cy="436245"/>
          </a:xfrm>
          <a:prstGeom prst="rect">
            <a:avLst/>
          </a:prstGeom>
        </p:spPr>
        <p:txBody>
          <a:bodyPr wrap="square" lIns="0" tIns="24765" rIns="0" bIns="0" rtlCol="0" vert="horz">
            <a:spAutoFit/>
          </a:bodyPr>
          <a:lstStyle/>
          <a:p>
            <a:pPr marL="570230" marR="5080" indent="-558165">
              <a:lnSpc>
                <a:spcPts val="1590"/>
              </a:lnSpc>
              <a:spcBef>
                <a:spcPts val="195"/>
              </a:spcBef>
            </a:pPr>
            <a:r>
              <a:rPr dirty="0" sz="1350">
                <a:latin typeface="Calibri"/>
                <a:cs typeface="Calibri"/>
              </a:rPr>
              <a:t>Gümrüklenmiş</a:t>
            </a:r>
            <a:r>
              <a:rPr dirty="0" sz="1350" spc="-30">
                <a:latin typeface="Calibri"/>
                <a:cs typeface="Calibri"/>
              </a:rPr>
              <a:t> </a:t>
            </a:r>
            <a:r>
              <a:rPr dirty="0" sz="1350">
                <a:latin typeface="Calibri"/>
                <a:cs typeface="Calibri"/>
              </a:rPr>
              <a:t>Değerin İki</a:t>
            </a:r>
            <a:r>
              <a:rPr dirty="0" sz="1350" spc="-105">
                <a:latin typeface="Calibri"/>
                <a:cs typeface="Calibri"/>
              </a:rPr>
              <a:t> </a:t>
            </a:r>
            <a:r>
              <a:rPr dirty="0" sz="1350">
                <a:latin typeface="Calibri"/>
                <a:cs typeface="Calibri"/>
              </a:rPr>
              <a:t>Katı</a:t>
            </a:r>
            <a:r>
              <a:rPr dirty="0" sz="1350" spc="-25">
                <a:latin typeface="Calibri"/>
                <a:cs typeface="Calibri"/>
              </a:rPr>
              <a:t> </a:t>
            </a:r>
            <a:r>
              <a:rPr dirty="0" sz="1350" spc="-50">
                <a:latin typeface="Calibri"/>
                <a:cs typeface="Calibri"/>
              </a:rPr>
              <a:t>+ </a:t>
            </a:r>
            <a:r>
              <a:rPr dirty="0" sz="1350" spc="-10">
                <a:latin typeface="Calibri"/>
                <a:cs typeface="Calibri"/>
              </a:rPr>
              <a:t>Gecikme</a:t>
            </a:r>
            <a:r>
              <a:rPr dirty="0" sz="1350" spc="-15">
                <a:latin typeface="Calibri"/>
                <a:cs typeface="Calibri"/>
              </a:rPr>
              <a:t> </a:t>
            </a:r>
            <a:r>
              <a:rPr dirty="0" sz="1350" spc="-10">
                <a:latin typeface="Calibri"/>
                <a:cs typeface="Calibri"/>
              </a:rPr>
              <a:t>Zammı</a:t>
            </a:r>
            <a:endParaRPr sz="1350">
              <a:latin typeface="Calibri"/>
              <a:cs typeface="Calibri"/>
            </a:endParaRPr>
          </a:p>
        </p:txBody>
      </p:sp>
      <p:grpSp>
        <p:nvGrpSpPr>
          <p:cNvPr id="32" name="object 32"/>
          <p:cNvGrpSpPr/>
          <p:nvPr/>
        </p:nvGrpSpPr>
        <p:grpSpPr>
          <a:xfrm>
            <a:off x="3107182" y="4763389"/>
            <a:ext cx="2527300" cy="808990"/>
            <a:chOff x="3107182" y="4763389"/>
            <a:chExt cx="2527300" cy="808990"/>
          </a:xfrm>
        </p:grpSpPr>
        <p:sp>
          <p:nvSpPr>
            <p:cNvPr id="33" name="object 33"/>
            <p:cNvSpPr/>
            <p:nvPr/>
          </p:nvSpPr>
          <p:spPr>
            <a:xfrm>
              <a:off x="3113532" y="4769739"/>
              <a:ext cx="2514600" cy="796290"/>
            </a:xfrm>
            <a:custGeom>
              <a:avLst/>
              <a:gdLst/>
              <a:ahLst/>
              <a:cxnLst/>
              <a:rect l="l" t="t" r="r" b="b"/>
              <a:pathLst>
                <a:path w="2514600" h="796289">
                  <a:moveTo>
                    <a:pt x="2514600" y="0"/>
                  </a:moveTo>
                  <a:lnTo>
                    <a:pt x="132587" y="0"/>
                  </a:lnTo>
                  <a:lnTo>
                    <a:pt x="90659" y="6767"/>
                  </a:lnTo>
                  <a:lnTo>
                    <a:pt x="54260" y="25611"/>
                  </a:lnTo>
                  <a:lnTo>
                    <a:pt x="25566" y="54342"/>
                  </a:lnTo>
                  <a:lnTo>
                    <a:pt x="6754" y="90773"/>
                  </a:lnTo>
                  <a:lnTo>
                    <a:pt x="0" y="132715"/>
                  </a:lnTo>
                  <a:lnTo>
                    <a:pt x="0" y="795782"/>
                  </a:lnTo>
                  <a:lnTo>
                    <a:pt x="2382012" y="795782"/>
                  </a:lnTo>
                  <a:lnTo>
                    <a:pt x="2423940" y="789015"/>
                  </a:lnTo>
                  <a:lnTo>
                    <a:pt x="2460339" y="770178"/>
                  </a:lnTo>
                  <a:lnTo>
                    <a:pt x="2489033" y="741466"/>
                  </a:lnTo>
                  <a:lnTo>
                    <a:pt x="2507845" y="705073"/>
                  </a:lnTo>
                  <a:lnTo>
                    <a:pt x="2514600" y="663194"/>
                  </a:lnTo>
                  <a:lnTo>
                    <a:pt x="2514600" y="0"/>
                  </a:lnTo>
                  <a:close/>
                </a:path>
              </a:pathLst>
            </a:custGeom>
            <a:solidFill>
              <a:srgbClr val="B4C6E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4" name="object 34"/>
            <p:cNvSpPr/>
            <p:nvPr/>
          </p:nvSpPr>
          <p:spPr>
            <a:xfrm>
              <a:off x="3113532" y="4769739"/>
              <a:ext cx="2514600" cy="796290"/>
            </a:xfrm>
            <a:custGeom>
              <a:avLst/>
              <a:gdLst/>
              <a:ahLst/>
              <a:cxnLst/>
              <a:rect l="l" t="t" r="r" b="b"/>
              <a:pathLst>
                <a:path w="2514600" h="796289">
                  <a:moveTo>
                    <a:pt x="132587" y="0"/>
                  </a:moveTo>
                  <a:lnTo>
                    <a:pt x="2514600" y="0"/>
                  </a:lnTo>
                  <a:lnTo>
                    <a:pt x="2514600" y="663194"/>
                  </a:lnTo>
                  <a:lnTo>
                    <a:pt x="2507845" y="705073"/>
                  </a:lnTo>
                  <a:lnTo>
                    <a:pt x="2489033" y="741466"/>
                  </a:lnTo>
                  <a:lnTo>
                    <a:pt x="2460339" y="770178"/>
                  </a:lnTo>
                  <a:lnTo>
                    <a:pt x="2423940" y="789015"/>
                  </a:lnTo>
                  <a:lnTo>
                    <a:pt x="2382012" y="795782"/>
                  </a:lnTo>
                  <a:lnTo>
                    <a:pt x="0" y="795782"/>
                  </a:lnTo>
                  <a:lnTo>
                    <a:pt x="0" y="132715"/>
                  </a:lnTo>
                  <a:lnTo>
                    <a:pt x="6754" y="90773"/>
                  </a:lnTo>
                  <a:lnTo>
                    <a:pt x="25566" y="54342"/>
                  </a:lnTo>
                  <a:lnTo>
                    <a:pt x="54260" y="25611"/>
                  </a:lnTo>
                  <a:lnTo>
                    <a:pt x="90659" y="6767"/>
                  </a:lnTo>
                  <a:lnTo>
                    <a:pt x="132587" y="0"/>
                  </a:lnTo>
                  <a:close/>
                </a:path>
              </a:pathLst>
            </a:custGeom>
            <a:ln w="12700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35" name="object 35"/>
          <p:cNvSpPr txBox="1"/>
          <p:nvPr/>
        </p:nvSpPr>
        <p:spPr>
          <a:xfrm>
            <a:off x="3464178" y="4903914"/>
            <a:ext cx="1798320" cy="505459"/>
          </a:xfrm>
          <a:prstGeom prst="rect">
            <a:avLst/>
          </a:prstGeom>
        </p:spPr>
        <p:txBody>
          <a:bodyPr wrap="square" lIns="0" tIns="17145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135"/>
              </a:spcBef>
            </a:pPr>
            <a:r>
              <a:rPr dirty="0" sz="1550">
                <a:solidFill>
                  <a:srgbClr val="1F3863"/>
                </a:solidFill>
                <a:latin typeface="Calibri"/>
                <a:cs typeface="Calibri"/>
              </a:rPr>
              <a:t>Dahilde</a:t>
            </a:r>
            <a:r>
              <a:rPr dirty="0" sz="1550" spc="125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1550">
                <a:solidFill>
                  <a:srgbClr val="1F3863"/>
                </a:solidFill>
                <a:latin typeface="Calibri"/>
                <a:cs typeface="Calibri"/>
              </a:rPr>
              <a:t>İşleme</a:t>
            </a:r>
            <a:r>
              <a:rPr dirty="0" sz="1550" spc="125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1550" spc="-10">
                <a:solidFill>
                  <a:srgbClr val="1F3863"/>
                </a:solidFill>
                <a:latin typeface="Calibri"/>
                <a:cs typeface="Calibri"/>
              </a:rPr>
              <a:t>Rejimi</a:t>
            </a:r>
            <a:endParaRPr sz="155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  <a:spcBef>
                <a:spcPts val="15"/>
              </a:spcBef>
            </a:pPr>
            <a:r>
              <a:rPr dirty="0" sz="1550" spc="10">
                <a:solidFill>
                  <a:srgbClr val="1F3863"/>
                </a:solidFill>
                <a:latin typeface="Calibri"/>
                <a:cs typeface="Calibri"/>
              </a:rPr>
              <a:t>hükümlerinin</a:t>
            </a:r>
            <a:r>
              <a:rPr dirty="0" sz="1550" spc="8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1550" spc="-10">
                <a:solidFill>
                  <a:srgbClr val="1F3863"/>
                </a:solidFill>
                <a:latin typeface="Calibri"/>
                <a:cs typeface="Calibri"/>
              </a:rPr>
              <a:t>ihlali</a:t>
            </a:r>
            <a:endParaRPr sz="1550">
              <a:latin typeface="Calibri"/>
              <a:cs typeface="Calibri"/>
            </a:endParaRPr>
          </a:p>
        </p:txBody>
      </p:sp>
      <p:grpSp>
        <p:nvGrpSpPr>
          <p:cNvPr id="36" name="object 36"/>
          <p:cNvGrpSpPr/>
          <p:nvPr/>
        </p:nvGrpSpPr>
        <p:grpSpPr>
          <a:xfrm>
            <a:off x="6771131" y="3343021"/>
            <a:ext cx="3819525" cy="2846705"/>
            <a:chOff x="6771131" y="3343021"/>
            <a:chExt cx="3819525" cy="2846705"/>
          </a:xfrm>
        </p:grpSpPr>
        <p:sp>
          <p:nvSpPr>
            <p:cNvPr id="37" name="object 37"/>
            <p:cNvSpPr/>
            <p:nvPr/>
          </p:nvSpPr>
          <p:spPr>
            <a:xfrm>
              <a:off x="6771131" y="3343020"/>
              <a:ext cx="666115" cy="2846705"/>
            </a:xfrm>
            <a:custGeom>
              <a:avLst/>
              <a:gdLst/>
              <a:ahLst/>
              <a:cxnLst/>
              <a:rect l="l" t="t" r="r" b="b"/>
              <a:pathLst>
                <a:path w="666115" h="2846704">
                  <a:moveTo>
                    <a:pt x="665861" y="2808008"/>
                  </a:moveTo>
                  <a:lnTo>
                    <a:pt x="659511" y="2804833"/>
                  </a:lnTo>
                  <a:lnTo>
                    <a:pt x="589661" y="2769908"/>
                  </a:lnTo>
                  <a:lnTo>
                    <a:pt x="589661" y="2804833"/>
                  </a:lnTo>
                  <a:lnTo>
                    <a:pt x="12319" y="2804833"/>
                  </a:lnTo>
                  <a:lnTo>
                    <a:pt x="12319" y="506222"/>
                  </a:lnTo>
                  <a:lnTo>
                    <a:pt x="545211" y="506222"/>
                  </a:lnTo>
                  <a:lnTo>
                    <a:pt x="545211" y="541147"/>
                  </a:lnTo>
                  <a:lnTo>
                    <a:pt x="615061" y="506222"/>
                  </a:lnTo>
                  <a:lnTo>
                    <a:pt x="621411" y="503047"/>
                  </a:lnTo>
                  <a:lnTo>
                    <a:pt x="615061" y="499872"/>
                  </a:lnTo>
                  <a:lnTo>
                    <a:pt x="545211" y="464947"/>
                  </a:lnTo>
                  <a:lnTo>
                    <a:pt x="545211" y="499872"/>
                  </a:lnTo>
                  <a:lnTo>
                    <a:pt x="12319" y="499872"/>
                  </a:lnTo>
                  <a:lnTo>
                    <a:pt x="12319" y="0"/>
                  </a:lnTo>
                  <a:lnTo>
                    <a:pt x="5969" y="0"/>
                  </a:lnTo>
                  <a:lnTo>
                    <a:pt x="5969" y="499872"/>
                  </a:lnTo>
                  <a:lnTo>
                    <a:pt x="0" y="499872"/>
                  </a:lnTo>
                  <a:lnTo>
                    <a:pt x="0" y="506222"/>
                  </a:lnTo>
                  <a:lnTo>
                    <a:pt x="5969" y="506222"/>
                  </a:lnTo>
                  <a:lnTo>
                    <a:pt x="5969" y="2811183"/>
                  </a:lnTo>
                  <a:lnTo>
                    <a:pt x="589661" y="2811183"/>
                  </a:lnTo>
                  <a:lnTo>
                    <a:pt x="589661" y="2846108"/>
                  </a:lnTo>
                  <a:lnTo>
                    <a:pt x="659511" y="2811183"/>
                  </a:lnTo>
                  <a:lnTo>
                    <a:pt x="665861" y="2808008"/>
                  </a:lnTo>
                  <a:close/>
                </a:path>
              </a:pathLst>
            </a:custGeom>
            <a:solidFill>
              <a:srgbClr val="1F386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8" name="object 38"/>
            <p:cNvSpPr/>
            <p:nvPr/>
          </p:nvSpPr>
          <p:spPr>
            <a:xfrm>
              <a:off x="7438643" y="3727069"/>
              <a:ext cx="3145790" cy="640715"/>
            </a:xfrm>
            <a:custGeom>
              <a:avLst/>
              <a:gdLst/>
              <a:ahLst/>
              <a:cxnLst/>
              <a:rect l="l" t="t" r="r" b="b"/>
              <a:pathLst>
                <a:path w="3145790" h="640714">
                  <a:moveTo>
                    <a:pt x="3145535" y="0"/>
                  </a:moveTo>
                  <a:lnTo>
                    <a:pt x="106679" y="0"/>
                  </a:lnTo>
                  <a:lnTo>
                    <a:pt x="65150" y="8401"/>
                  </a:lnTo>
                  <a:lnTo>
                    <a:pt x="31241" y="31305"/>
                  </a:lnTo>
                  <a:lnTo>
                    <a:pt x="8381" y="65258"/>
                  </a:lnTo>
                  <a:lnTo>
                    <a:pt x="0" y="106806"/>
                  </a:lnTo>
                  <a:lnTo>
                    <a:pt x="0" y="640333"/>
                  </a:lnTo>
                  <a:lnTo>
                    <a:pt x="3038855" y="640333"/>
                  </a:lnTo>
                  <a:lnTo>
                    <a:pt x="3080385" y="631932"/>
                  </a:lnTo>
                  <a:lnTo>
                    <a:pt x="3114294" y="609028"/>
                  </a:lnTo>
                  <a:lnTo>
                    <a:pt x="3137154" y="575075"/>
                  </a:lnTo>
                  <a:lnTo>
                    <a:pt x="3145535" y="533526"/>
                  </a:lnTo>
                  <a:lnTo>
                    <a:pt x="314553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9" name="object 39"/>
            <p:cNvSpPr/>
            <p:nvPr/>
          </p:nvSpPr>
          <p:spPr>
            <a:xfrm>
              <a:off x="7438643" y="3727069"/>
              <a:ext cx="3145790" cy="640715"/>
            </a:xfrm>
            <a:custGeom>
              <a:avLst/>
              <a:gdLst/>
              <a:ahLst/>
              <a:cxnLst/>
              <a:rect l="l" t="t" r="r" b="b"/>
              <a:pathLst>
                <a:path w="3145790" h="640714">
                  <a:moveTo>
                    <a:pt x="106679" y="0"/>
                  </a:moveTo>
                  <a:lnTo>
                    <a:pt x="3145535" y="0"/>
                  </a:lnTo>
                  <a:lnTo>
                    <a:pt x="3145535" y="533526"/>
                  </a:lnTo>
                  <a:lnTo>
                    <a:pt x="3137154" y="575075"/>
                  </a:lnTo>
                  <a:lnTo>
                    <a:pt x="3114294" y="609028"/>
                  </a:lnTo>
                  <a:lnTo>
                    <a:pt x="3080385" y="631932"/>
                  </a:lnTo>
                  <a:lnTo>
                    <a:pt x="3038855" y="640333"/>
                  </a:lnTo>
                  <a:lnTo>
                    <a:pt x="0" y="640333"/>
                  </a:lnTo>
                  <a:lnTo>
                    <a:pt x="0" y="106806"/>
                  </a:lnTo>
                  <a:lnTo>
                    <a:pt x="8381" y="65258"/>
                  </a:lnTo>
                  <a:lnTo>
                    <a:pt x="31241" y="31305"/>
                  </a:lnTo>
                  <a:lnTo>
                    <a:pt x="65150" y="8401"/>
                  </a:lnTo>
                  <a:lnTo>
                    <a:pt x="106679" y="0"/>
                  </a:lnTo>
                  <a:close/>
                </a:path>
              </a:pathLst>
            </a:custGeom>
            <a:ln w="12700">
              <a:solidFill>
                <a:srgbClr val="4471C4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40" name="object 4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479791" y="3730752"/>
              <a:ext cx="2253996" cy="342900"/>
            </a:xfrm>
            <a:prstGeom prst="rect">
              <a:avLst/>
            </a:prstGeom>
          </p:spPr>
        </p:pic>
        <p:pic>
          <p:nvPicPr>
            <p:cNvPr id="41" name="object 41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9518903" y="3730752"/>
              <a:ext cx="434340" cy="342900"/>
            </a:xfrm>
            <a:prstGeom prst="rect">
              <a:avLst/>
            </a:prstGeom>
          </p:spPr>
        </p:pic>
        <p:pic>
          <p:nvPicPr>
            <p:cNvPr id="42" name="object 42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9738359" y="3730752"/>
              <a:ext cx="818388" cy="342900"/>
            </a:xfrm>
            <a:prstGeom prst="rect">
              <a:avLst/>
            </a:prstGeom>
          </p:spPr>
        </p:pic>
        <p:pic>
          <p:nvPicPr>
            <p:cNvPr id="43" name="object 43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7516367" y="3886200"/>
              <a:ext cx="3012948" cy="342900"/>
            </a:xfrm>
            <a:prstGeom prst="rect">
              <a:avLst/>
            </a:prstGeom>
          </p:spPr>
        </p:pic>
        <p:pic>
          <p:nvPicPr>
            <p:cNvPr id="44" name="object 44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7580375" y="4050792"/>
              <a:ext cx="2857500" cy="342900"/>
            </a:xfrm>
            <a:prstGeom prst="rect">
              <a:avLst/>
            </a:prstGeom>
          </p:spPr>
        </p:pic>
      </p:grpSp>
      <p:sp>
        <p:nvSpPr>
          <p:cNvPr id="45" name="object 45"/>
          <p:cNvSpPr txBox="1"/>
          <p:nvPr/>
        </p:nvSpPr>
        <p:spPr>
          <a:xfrm>
            <a:off x="7573009" y="3777932"/>
            <a:ext cx="2870200" cy="511175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algn="just" marL="48895" marR="5080" indent="-36830">
              <a:lnSpc>
                <a:spcPct val="100200"/>
              </a:lnSpc>
              <a:spcBef>
                <a:spcPts val="130"/>
              </a:spcBef>
            </a:pPr>
            <a:r>
              <a:rPr dirty="0" sz="1050">
                <a:latin typeface="Calibri"/>
                <a:cs typeface="Calibri"/>
              </a:rPr>
              <a:t>6</a:t>
            </a:r>
            <a:r>
              <a:rPr dirty="0" sz="1050" spc="125">
                <a:latin typeface="Calibri"/>
                <a:cs typeface="Calibri"/>
              </a:rPr>
              <a:t> </a:t>
            </a:r>
            <a:r>
              <a:rPr dirty="0" sz="1050">
                <a:latin typeface="Calibri"/>
                <a:cs typeface="Calibri"/>
              </a:rPr>
              <a:t>ay</a:t>
            </a:r>
            <a:r>
              <a:rPr dirty="0" sz="1050" spc="110">
                <a:latin typeface="Calibri"/>
                <a:cs typeface="Calibri"/>
              </a:rPr>
              <a:t> </a:t>
            </a:r>
            <a:r>
              <a:rPr dirty="0" sz="1050">
                <a:latin typeface="Calibri"/>
                <a:cs typeface="Calibri"/>
              </a:rPr>
              <a:t>indirimli</a:t>
            </a:r>
            <a:r>
              <a:rPr dirty="0" sz="1050" spc="-60">
                <a:latin typeface="Calibri"/>
                <a:cs typeface="Calibri"/>
              </a:rPr>
              <a:t> </a:t>
            </a:r>
            <a:r>
              <a:rPr dirty="0" sz="1050">
                <a:latin typeface="Calibri"/>
                <a:cs typeface="Calibri"/>
              </a:rPr>
              <a:t>teminattan</a:t>
            </a:r>
            <a:r>
              <a:rPr dirty="0" sz="1050" spc="-10">
                <a:latin typeface="Calibri"/>
                <a:cs typeface="Calibri"/>
              </a:rPr>
              <a:t> yararlandırılmaz.</a:t>
            </a:r>
            <a:r>
              <a:rPr dirty="0" sz="1050" spc="10">
                <a:latin typeface="Calibri"/>
                <a:cs typeface="Calibri"/>
              </a:rPr>
              <a:t> </a:t>
            </a:r>
            <a:r>
              <a:rPr dirty="0" sz="1050" spc="-10">
                <a:latin typeface="Calibri"/>
                <a:cs typeface="Calibri"/>
              </a:rPr>
              <a:t>Müteakip </a:t>
            </a:r>
            <a:r>
              <a:rPr dirty="0" sz="1050">
                <a:latin typeface="Calibri"/>
                <a:cs typeface="Calibri"/>
              </a:rPr>
              <a:t>ihlalde</a:t>
            </a:r>
            <a:r>
              <a:rPr dirty="0" sz="1050" spc="10">
                <a:latin typeface="Calibri"/>
                <a:cs typeface="Calibri"/>
              </a:rPr>
              <a:t> </a:t>
            </a:r>
            <a:r>
              <a:rPr dirty="0" sz="1050" spc="-10">
                <a:latin typeface="Calibri"/>
                <a:cs typeface="Calibri"/>
              </a:rPr>
              <a:t>teminat</a:t>
            </a:r>
            <a:r>
              <a:rPr dirty="0" sz="1050" spc="-30">
                <a:latin typeface="Calibri"/>
                <a:cs typeface="Calibri"/>
              </a:rPr>
              <a:t> </a:t>
            </a:r>
            <a:r>
              <a:rPr dirty="0" sz="1050" spc="-10">
                <a:latin typeface="Calibri"/>
                <a:cs typeface="Calibri"/>
              </a:rPr>
              <a:t>oranı</a:t>
            </a:r>
            <a:r>
              <a:rPr dirty="0" sz="1050" spc="-50">
                <a:latin typeface="Calibri"/>
                <a:cs typeface="Calibri"/>
              </a:rPr>
              <a:t> </a:t>
            </a:r>
            <a:r>
              <a:rPr dirty="0" sz="1050">
                <a:latin typeface="Calibri"/>
                <a:cs typeface="Calibri"/>
              </a:rPr>
              <a:t>6</a:t>
            </a:r>
            <a:r>
              <a:rPr dirty="0" sz="1050" spc="20">
                <a:latin typeface="Calibri"/>
                <a:cs typeface="Calibri"/>
              </a:rPr>
              <a:t> </a:t>
            </a:r>
            <a:r>
              <a:rPr dirty="0" sz="1050">
                <a:latin typeface="Calibri"/>
                <a:cs typeface="Calibri"/>
              </a:rPr>
              <a:t>(altı)</a:t>
            </a:r>
            <a:r>
              <a:rPr dirty="0" sz="1050" spc="20">
                <a:latin typeface="Calibri"/>
                <a:cs typeface="Calibri"/>
              </a:rPr>
              <a:t> </a:t>
            </a:r>
            <a:r>
              <a:rPr dirty="0" sz="1050">
                <a:latin typeface="Calibri"/>
                <a:cs typeface="Calibri"/>
              </a:rPr>
              <a:t>aylık</a:t>
            </a:r>
            <a:r>
              <a:rPr dirty="0" sz="1050" spc="-5">
                <a:latin typeface="Calibri"/>
                <a:cs typeface="Calibri"/>
              </a:rPr>
              <a:t> </a:t>
            </a:r>
            <a:r>
              <a:rPr dirty="0" sz="1050">
                <a:latin typeface="Calibri"/>
                <a:cs typeface="Calibri"/>
              </a:rPr>
              <a:t>süre</a:t>
            </a:r>
            <a:r>
              <a:rPr dirty="0" sz="1050" spc="40">
                <a:latin typeface="Calibri"/>
                <a:cs typeface="Calibri"/>
              </a:rPr>
              <a:t> </a:t>
            </a:r>
            <a:r>
              <a:rPr dirty="0" sz="1050">
                <a:latin typeface="Calibri"/>
                <a:cs typeface="Calibri"/>
              </a:rPr>
              <a:t>ile</a:t>
            </a:r>
            <a:r>
              <a:rPr dirty="0" sz="1050" spc="35">
                <a:latin typeface="Calibri"/>
                <a:cs typeface="Calibri"/>
              </a:rPr>
              <a:t> </a:t>
            </a:r>
            <a:r>
              <a:rPr dirty="0" sz="1050" spc="-10">
                <a:latin typeface="Calibri"/>
                <a:cs typeface="Calibri"/>
              </a:rPr>
              <a:t>ithalattan </a:t>
            </a:r>
            <a:r>
              <a:rPr dirty="0" sz="1050" spc="10">
                <a:latin typeface="Calibri"/>
                <a:cs typeface="Calibri"/>
              </a:rPr>
              <a:t>doğan</a:t>
            </a:r>
            <a:r>
              <a:rPr dirty="0" sz="1050" spc="-50">
                <a:latin typeface="Calibri"/>
                <a:cs typeface="Calibri"/>
              </a:rPr>
              <a:t> </a:t>
            </a:r>
            <a:r>
              <a:rPr dirty="0" sz="1050" spc="10">
                <a:latin typeface="Calibri"/>
                <a:cs typeface="Calibri"/>
              </a:rPr>
              <a:t>vergi</a:t>
            </a:r>
            <a:r>
              <a:rPr dirty="0" sz="1050" spc="-15">
                <a:latin typeface="Calibri"/>
                <a:cs typeface="Calibri"/>
              </a:rPr>
              <a:t> </a:t>
            </a:r>
            <a:r>
              <a:rPr dirty="0" sz="1050">
                <a:latin typeface="Calibri"/>
                <a:cs typeface="Calibri"/>
              </a:rPr>
              <a:t>tutarının</a:t>
            </a:r>
            <a:r>
              <a:rPr dirty="0" sz="1050" spc="-50">
                <a:latin typeface="Calibri"/>
                <a:cs typeface="Calibri"/>
              </a:rPr>
              <a:t> </a:t>
            </a:r>
            <a:r>
              <a:rPr dirty="0" sz="1050" spc="10">
                <a:latin typeface="Calibri"/>
                <a:cs typeface="Calibri"/>
              </a:rPr>
              <a:t>2</a:t>
            </a:r>
            <a:r>
              <a:rPr dirty="0" sz="1050" spc="65">
                <a:latin typeface="Calibri"/>
                <a:cs typeface="Calibri"/>
              </a:rPr>
              <a:t> </a:t>
            </a:r>
            <a:r>
              <a:rPr dirty="0" sz="1050" spc="10">
                <a:latin typeface="Calibri"/>
                <a:cs typeface="Calibri"/>
              </a:rPr>
              <a:t>(iki)</a:t>
            </a:r>
            <a:r>
              <a:rPr dirty="0" sz="1050" spc="-20">
                <a:latin typeface="Calibri"/>
                <a:cs typeface="Calibri"/>
              </a:rPr>
              <a:t> </a:t>
            </a:r>
            <a:r>
              <a:rPr dirty="0" sz="1050">
                <a:latin typeface="Calibri"/>
                <a:cs typeface="Calibri"/>
              </a:rPr>
              <a:t>katına</a:t>
            </a:r>
            <a:r>
              <a:rPr dirty="0" sz="1050" spc="-75">
                <a:latin typeface="Calibri"/>
                <a:cs typeface="Calibri"/>
              </a:rPr>
              <a:t> </a:t>
            </a:r>
            <a:r>
              <a:rPr dirty="0" sz="1050" spc="10">
                <a:latin typeface="Calibri"/>
                <a:cs typeface="Calibri"/>
              </a:rPr>
              <a:t>kadar</a:t>
            </a:r>
            <a:r>
              <a:rPr dirty="0" sz="1050" spc="-80">
                <a:latin typeface="Calibri"/>
                <a:cs typeface="Calibri"/>
              </a:rPr>
              <a:t> </a:t>
            </a:r>
            <a:r>
              <a:rPr dirty="0" sz="1050" spc="-10">
                <a:latin typeface="Calibri"/>
                <a:cs typeface="Calibri"/>
              </a:rPr>
              <a:t>arttırılır.</a:t>
            </a:r>
            <a:endParaRPr sz="1050">
              <a:latin typeface="Calibri"/>
              <a:cs typeface="Calibri"/>
            </a:endParaRPr>
          </a:p>
        </p:txBody>
      </p:sp>
      <p:grpSp>
        <p:nvGrpSpPr>
          <p:cNvPr id="46" name="object 46"/>
          <p:cNvGrpSpPr/>
          <p:nvPr/>
        </p:nvGrpSpPr>
        <p:grpSpPr>
          <a:xfrm>
            <a:off x="7944357" y="3373246"/>
            <a:ext cx="2655570" cy="387985"/>
            <a:chOff x="7944357" y="3373246"/>
            <a:chExt cx="2655570" cy="387985"/>
          </a:xfrm>
        </p:grpSpPr>
        <p:sp>
          <p:nvSpPr>
            <p:cNvPr id="47" name="object 47"/>
            <p:cNvSpPr/>
            <p:nvPr/>
          </p:nvSpPr>
          <p:spPr>
            <a:xfrm>
              <a:off x="7950707" y="3379596"/>
              <a:ext cx="2642870" cy="375285"/>
            </a:xfrm>
            <a:custGeom>
              <a:avLst/>
              <a:gdLst/>
              <a:ahLst/>
              <a:cxnLst/>
              <a:rect l="l" t="t" r="r" b="b"/>
              <a:pathLst>
                <a:path w="2642870" h="375285">
                  <a:moveTo>
                    <a:pt x="2642616" y="0"/>
                  </a:moveTo>
                  <a:lnTo>
                    <a:pt x="62484" y="0"/>
                  </a:lnTo>
                  <a:lnTo>
                    <a:pt x="38147" y="4905"/>
                  </a:lnTo>
                  <a:lnTo>
                    <a:pt x="18288" y="18287"/>
                  </a:lnTo>
                  <a:lnTo>
                    <a:pt x="4905" y="38147"/>
                  </a:lnTo>
                  <a:lnTo>
                    <a:pt x="0" y="62483"/>
                  </a:lnTo>
                  <a:lnTo>
                    <a:pt x="0" y="374903"/>
                  </a:lnTo>
                  <a:lnTo>
                    <a:pt x="2580132" y="374903"/>
                  </a:lnTo>
                  <a:lnTo>
                    <a:pt x="2604468" y="369998"/>
                  </a:lnTo>
                  <a:lnTo>
                    <a:pt x="2624328" y="356615"/>
                  </a:lnTo>
                  <a:lnTo>
                    <a:pt x="2637710" y="336756"/>
                  </a:lnTo>
                  <a:lnTo>
                    <a:pt x="2642616" y="312419"/>
                  </a:lnTo>
                  <a:lnTo>
                    <a:pt x="2642616" y="0"/>
                  </a:lnTo>
                  <a:close/>
                </a:path>
              </a:pathLst>
            </a:custGeom>
            <a:solidFill>
              <a:srgbClr val="B4C6E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8" name="object 48"/>
            <p:cNvSpPr/>
            <p:nvPr/>
          </p:nvSpPr>
          <p:spPr>
            <a:xfrm>
              <a:off x="7950707" y="3379596"/>
              <a:ext cx="2642870" cy="375285"/>
            </a:xfrm>
            <a:custGeom>
              <a:avLst/>
              <a:gdLst/>
              <a:ahLst/>
              <a:cxnLst/>
              <a:rect l="l" t="t" r="r" b="b"/>
              <a:pathLst>
                <a:path w="2642870" h="375285">
                  <a:moveTo>
                    <a:pt x="62484" y="0"/>
                  </a:moveTo>
                  <a:lnTo>
                    <a:pt x="2642616" y="0"/>
                  </a:lnTo>
                  <a:lnTo>
                    <a:pt x="2642616" y="312419"/>
                  </a:lnTo>
                  <a:lnTo>
                    <a:pt x="2637710" y="336756"/>
                  </a:lnTo>
                  <a:lnTo>
                    <a:pt x="2624328" y="356615"/>
                  </a:lnTo>
                  <a:lnTo>
                    <a:pt x="2604468" y="369998"/>
                  </a:lnTo>
                  <a:lnTo>
                    <a:pt x="2580132" y="374903"/>
                  </a:lnTo>
                  <a:lnTo>
                    <a:pt x="0" y="374903"/>
                  </a:lnTo>
                  <a:lnTo>
                    <a:pt x="0" y="62483"/>
                  </a:lnTo>
                  <a:lnTo>
                    <a:pt x="4905" y="38147"/>
                  </a:lnTo>
                  <a:lnTo>
                    <a:pt x="18288" y="18287"/>
                  </a:lnTo>
                  <a:lnTo>
                    <a:pt x="38147" y="4905"/>
                  </a:lnTo>
                  <a:lnTo>
                    <a:pt x="62484" y="0"/>
                  </a:lnTo>
                  <a:close/>
                </a:path>
              </a:pathLst>
            </a:custGeom>
            <a:ln w="12700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49" name="object 49"/>
          <p:cNvSpPr txBox="1"/>
          <p:nvPr/>
        </p:nvSpPr>
        <p:spPr>
          <a:xfrm>
            <a:off x="7959511" y="3425126"/>
            <a:ext cx="2609215" cy="267335"/>
          </a:xfrm>
          <a:prstGeom prst="rect">
            <a:avLst/>
          </a:prstGeom>
        </p:spPr>
        <p:txBody>
          <a:bodyPr wrap="square" lIns="0" tIns="17145" rIns="0" bIns="0" rtlCol="0" vert="horz">
            <a:spAutoFit/>
          </a:bodyPr>
          <a:lstStyle/>
          <a:p>
            <a:pPr marL="323850">
              <a:lnSpc>
                <a:spcPct val="100000"/>
              </a:lnSpc>
              <a:spcBef>
                <a:spcPts val="135"/>
              </a:spcBef>
            </a:pPr>
            <a:r>
              <a:rPr dirty="0" sz="1550">
                <a:solidFill>
                  <a:srgbClr val="1F3863"/>
                </a:solidFill>
                <a:latin typeface="Calibri"/>
                <a:cs typeface="Calibri"/>
              </a:rPr>
              <a:t>Özel</a:t>
            </a:r>
            <a:r>
              <a:rPr dirty="0" sz="1550" spc="65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1550">
                <a:solidFill>
                  <a:srgbClr val="1F3863"/>
                </a:solidFill>
                <a:latin typeface="Calibri"/>
                <a:cs typeface="Calibri"/>
              </a:rPr>
              <a:t>şart</a:t>
            </a:r>
            <a:r>
              <a:rPr dirty="0" sz="1550" spc="35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1550">
                <a:solidFill>
                  <a:srgbClr val="1F3863"/>
                </a:solidFill>
                <a:latin typeface="Calibri"/>
                <a:cs typeface="Calibri"/>
              </a:rPr>
              <a:t>veya</a:t>
            </a:r>
            <a:r>
              <a:rPr dirty="0" sz="1550" spc="25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1550">
                <a:solidFill>
                  <a:srgbClr val="1F3863"/>
                </a:solidFill>
                <a:latin typeface="Calibri"/>
                <a:cs typeface="Calibri"/>
              </a:rPr>
              <a:t>DKO</a:t>
            </a:r>
            <a:r>
              <a:rPr dirty="0" sz="1550" spc="10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1550" spc="-10">
                <a:solidFill>
                  <a:srgbClr val="1F3863"/>
                </a:solidFill>
                <a:latin typeface="Calibri"/>
                <a:cs typeface="Calibri"/>
              </a:rPr>
              <a:t>ihlali</a:t>
            </a:r>
            <a:endParaRPr sz="1550">
              <a:latin typeface="Calibri"/>
              <a:cs typeface="Calibri"/>
            </a:endParaRPr>
          </a:p>
        </p:txBody>
      </p:sp>
      <p:grpSp>
        <p:nvGrpSpPr>
          <p:cNvPr id="50" name="object 50"/>
          <p:cNvGrpSpPr/>
          <p:nvPr/>
        </p:nvGrpSpPr>
        <p:grpSpPr>
          <a:xfrm>
            <a:off x="7432293" y="5742089"/>
            <a:ext cx="3158490" cy="837565"/>
            <a:chOff x="7432293" y="5742089"/>
            <a:chExt cx="3158490" cy="837565"/>
          </a:xfrm>
        </p:grpSpPr>
        <p:sp>
          <p:nvSpPr>
            <p:cNvPr id="51" name="object 51"/>
            <p:cNvSpPr/>
            <p:nvPr/>
          </p:nvSpPr>
          <p:spPr>
            <a:xfrm>
              <a:off x="7438643" y="5748439"/>
              <a:ext cx="3145790" cy="796290"/>
            </a:xfrm>
            <a:custGeom>
              <a:avLst/>
              <a:gdLst/>
              <a:ahLst/>
              <a:cxnLst/>
              <a:rect l="l" t="t" r="r" b="b"/>
              <a:pathLst>
                <a:path w="3145790" h="796290">
                  <a:moveTo>
                    <a:pt x="3145535" y="0"/>
                  </a:moveTo>
                  <a:lnTo>
                    <a:pt x="132587" y="0"/>
                  </a:lnTo>
                  <a:lnTo>
                    <a:pt x="90659" y="6761"/>
                  </a:lnTo>
                  <a:lnTo>
                    <a:pt x="54260" y="25591"/>
                  </a:lnTo>
                  <a:lnTo>
                    <a:pt x="25566" y="54301"/>
                  </a:lnTo>
                  <a:lnTo>
                    <a:pt x="6754" y="90708"/>
                  </a:lnTo>
                  <a:lnTo>
                    <a:pt x="0" y="132626"/>
                  </a:lnTo>
                  <a:lnTo>
                    <a:pt x="0" y="795731"/>
                  </a:lnTo>
                  <a:lnTo>
                    <a:pt x="3012948" y="795731"/>
                  </a:lnTo>
                  <a:lnTo>
                    <a:pt x="3054876" y="788969"/>
                  </a:lnTo>
                  <a:lnTo>
                    <a:pt x="3091275" y="770140"/>
                  </a:lnTo>
                  <a:lnTo>
                    <a:pt x="3119969" y="741429"/>
                  </a:lnTo>
                  <a:lnTo>
                    <a:pt x="3138781" y="705022"/>
                  </a:lnTo>
                  <a:lnTo>
                    <a:pt x="3145535" y="663105"/>
                  </a:lnTo>
                  <a:lnTo>
                    <a:pt x="314553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2" name="object 52"/>
            <p:cNvSpPr/>
            <p:nvPr/>
          </p:nvSpPr>
          <p:spPr>
            <a:xfrm>
              <a:off x="7438643" y="5748439"/>
              <a:ext cx="3145790" cy="796290"/>
            </a:xfrm>
            <a:custGeom>
              <a:avLst/>
              <a:gdLst/>
              <a:ahLst/>
              <a:cxnLst/>
              <a:rect l="l" t="t" r="r" b="b"/>
              <a:pathLst>
                <a:path w="3145790" h="796290">
                  <a:moveTo>
                    <a:pt x="132587" y="0"/>
                  </a:moveTo>
                  <a:lnTo>
                    <a:pt x="3145535" y="0"/>
                  </a:lnTo>
                  <a:lnTo>
                    <a:pt x="3145535" y="663105"/>
                  </a:lnTo>
                  <a:lnTo>
                    <a:pt x="3138781" y="705022"/>
                  </a:lnTo>
                  <a:lnTo>
                    <a:pt x="3119969" y="741429"/>
                  </a:lnTo>
                  <a:lnTo>
                    <a:pt x="3091275" y="770140"/>
                  </a:lnTo>
                  <a:lnTo>
                    <a:pt x="3054876" y="788969"/>
                  </a:lnTo>
                  <a:lnTo>
                    <a:pt x="3012948" y="795731"/>
                  </a:lnTo>
                  <a:lnTo>
                    <a:pt x="0" y="795731"/>
                  </a:lnTo>
                  <a:lnTo>
                    <a:pt x="0" y="132626"/>
                  </a:lnTo>
                  <a:lnTo>
                    <a:pt x="6754" y="90708"/>
                  </a:lnTo>
                  <a:lnTo>
                    <a:pt x="25566" y="54301"/>
                  </a:lnTo>
                  <a:lnTo>
                    <a:pt x="54260" y="25591"/>
                  </a:lnTo>
                  <a:lnTo>
                    <a:pt x="90659" y="6761"/>
                  </a:lnTo>
                  <a:lnTo>
                    <a:pt x="132587" y="0"/>
                  </a:lnTo>
                  <a:close/>
                </a:path>
              </a:pathLst>
            </a:custGeom>
            <a:ln w="12700">
              <a:solidFill>
                <a:srgbClr val="4471C4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53" name="object 53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7534655" y="5843015"/>
              <a:ext cx="269748" cy="370332"/>
            </a:xfrm>
            <a:prstGeom prst="rect">
              <a:avLst/>
            </a:prstGeom>
          </p:spPr>
        </p:pic>
        <p:pic>
          <p:nvPicPr>
            <p:cNvPr id="54" name="object 54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7571231" y="5843015"/>
              <a:ext cx="2948939" cy="370332"/>
            </a:xfrm>
            <a:prstGeom prst="rect">
              <a:avLst/>
            </a:prstGeom>
          </p:spPr>
        </p:pic>
        <p:pic>
          <p:nvPicPr>
            <p:cNvPr id="55" name="object 55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7516367" y="6025895"/>
              <a:ext cx="3022092" cy="370331"/>
            </a:xfrm>
            <a:prstGeom prst="rect">
              <a:avLst/>
            </a:prstGeom>
          </p:spPr>
        </p:pic>
        <p:pic>
          <p:nvPicPr>
            <p:cNvPr id="56" name="object 56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7644383" y="6208775"/>
              <a:ext cx="2729483" cy="370332"/>
            </a:xfrm>
            <a:prstGeom prst="rect">
              <a:avLst/>
            </a:prstGeom>
          </p:spPr>
        </p:pic>
      </p:grpSp>
      <p:sp>
        <p:nvSpPr>
          <p:cNvPr id="57" name="object 57"/>
          <p:cNvSpPr txBox="1"/>
          <p:nvPr/>
        </p:nvSpPr>
        <p:spPr>
          <a:xfrm>
            <a:off x="7617841" y="5888011"/>
            <a:ext cx="2780665" cy="579120"/>
          </a:xfrm>
          <a:prstGeom prst="rect">
            <a:avLst/>
          </a:prstGeom>
        </p:spPr>
        <p:txBody>
          <a:bodyPr wrap="square" lIns="0" tIns="15875" rIns="0" bIns="0" rtlCol="0" vert="horz">
            <a:spAutoFit/>
          </a:bodyPr>
          <a:lstStyle/>
          <a:p>
            <a:pPr algn="ctr" marL="12065" marR="5080" indent="1905">
              <a:lnSpc>
                <a:spcPct val="100000"/>
              </a:lnSpc>
              <a:spcBef>
                <a:spcPts val="125"/>
              </a:spcBef>
            </a:pPr>
            <a:r>
              <a:rPr dirty="0" sz="1200">
                <a:latin typeface="Calibri"/>
                <a:cs typeface="Calibri"/>
              </a:rPr>
              <a:t>İlk</a:t>
            </a:r>
            <a:r>
              <a:rPr dirty="0" sz="1200" spc="-10">
                <a:latin typeface="Calibri"/>
                <a:cs typeface="Calibri"/>
              </a:rPr>
              <a:t> </a:t>
            </a:r>
            <a:r>
              <a:rPr dirty="0" sz="1200">
                <a:latin typeface="Calibri"/>
                <a:cs typeface="Calibri"/>
              </a:rPr>
              <a:t>ihlalde</a:t>
            </a:r>
            <a:r>
              <a:rPr dirty="0" sz="1200" spc="-65">
                <a:latin typeface="Calibri"/>
                <a:cs typeface="Calibri"/>
              </a:rPr>
              <a:t> </a:t>
            </a:r>
            <a:r>
              <a:rPr dirty="0" sz="1200">
                <a:latin typeface="Calibri"/>
                <a:cs typeface="Calibri"/>
              </a:rPr>
              <a:t>3</a:t>
            </a:r>
            <a:r>
              <a:rPr dirty="0" sz="1200" spc="85">
                <a:latin typeface="Calibri"/>
                <a:cs typeface="Calibri"/>
              </a:rPr>
              <a:t> </a:t>
            </a:r>
            <a:r>
              <a:rPr dirty="0" sz="1200">
                <a:latin typeface="Calibri"/>
                <a:cs typeface="Calibri"/>
              </a:rPr>
              <a:t>(üç)</a:t>
            </a:r>
            <a:r>
              <a:rPr dirty="0" sz="1200" spc="-40">
                <a:latin typeface="Calibri"/>
                <a:cs typeface="Calibri"/>
              </a:rPr>
              <a:t> </a:t>
            </a:r>
            <a:r>
              <a:rPr dirty="0" sz="1200">
                <a:latin typeface="Calibri"/>
                <a:cs typeface="Calibri"/>
              </a:rPr>
              <a:t>ay</a:t>
            </a:r>
            <a:r>
              <a:rPr dirty="0" sz="1200" spc="-10">
                <a:latin typeface="Calibri"/>
                <a:cs typeface="Calibri"/>
              </a:rPr>
              <a:t> </a:t>
            </a:r>
            <a:r>
              <a:rPr dirty="0" sz="1200">
                <a:latin typeface="Calibri"/>
                <a:cs typeface="Calibri"/>
              </a:rPr>
              <a:t>süreyle,</a:t>
            </a:r>
            <a:r>
              <a:rPr dirty="0" sz="1200" spc="-45">
                <a:latin typeface="Calibri"/>
                <a:cs typeface="Calibri"/>
              </a:rPr>
              <a:t> </a:t>
            </a:r>
            <a:r>
              <a:rPr dirty="0" sz="1200">
                <a:latin typeface="Calibri"/>
                <a:cs typeface="Calibri"/>
              </a:rPr>
              <a:t>2 (iki)</a:t>
            </a:r>
            <a:r>
              <a:rPr dirty="0" sz="1200" spc="-45">
                <a:latin typeface="Calibri"/>
                <a:cs typeface="Calibri"/>
              </a:rPr>
              <a:t> </a:t>
            </a:r>
            <a:r>
              <a:rPr dirty="0" sz="1200">
                <a:latin typeface="Calibri"/>
                <a:cs typeface="Calibri"/>
              </a:rPr>
              <a:t>takvim</a:t>
            </a:r>
            <a:r>
              <a:rPr dirty="0" sz="1200" spc="5">
                <a:latin typeface="Calibri"/>
                <a:cs typeface="Calibri"/>
              </a:rPr>
              <a:t> </a:t>
            </a:r>
            <a:r>
              <a:rPr dirty="0" sz="1200" spc="-20">
                <a:latin typeface="Calibri"/>
                <a:cs typeface="Calibri"/>
              </a:rPr>
              <a:t>yılı </a:t>
            </a:r>
            <a:r>
              <a:rPr dirty="0" sz="1200">
                <a:latin typeface="Calibri"/>
                <a:cs typeface="Calibri"/>
              </a:rPr>
              <a:t>içerisinde</a:t>
            </a:r>
            <a:r>
              <a:rPr dirty="0" sz="1200" spc="-30">
                <a:latin typeface="Calibri"/>
                <a:cs typeface="Calibri"/>
              </a:rPr>
              <a:t> </a:t>
            </a:r>
            <a:r>
              <a:rPr dirty="0" sz="1200" spc="-10">
                <a:latin typeface="Calibri"/>
                <a:cs typeface="Calibri"/>
              </a:rPr>
              <a:t>gerçekleşen</a:t>
            </a:r>
            <a:r>
              <a:rPr dirty="0" sz="1200" spc="25">
                <a:latin typeface="Calibri"/>
                <a:cs typeface="Calibri"/>
              </a:rPr>
              <a:t> </a:t>
            </a:r>
            <a:r>
              <a:rPr dirty="0" sz="1200">
                <a:latin typeface="Calibri"/>
                <a:cs typeface="Calibri"/>
              </a:rPr>
              <a:t>müteakip</a:t>
            </a:r>
            <a:r>
              <a:rPr dirty="0" sz="1200" spc="20">
                <a:latin typeface="Calibri"/>
                <a:cs typeface="Calibri"/>
              </a:rPr>
              <a:t> </a:t>
            </a:r>
            <a:r>
              <a:rPr dirty="0" sz="1200">
                <a:latin typeface="Calibri"/>
                <a:cs typeface="Calibri"/>
              </a:rPr>
              <a:t>ihlalde</a:t>
            </a:r>
            <a:r>
              <a:rPr dirty="0" sz="1200" spc="-25">
                <a:latin typeface="Calibri"/>
                <a:cs typeface="Calibri"/>
              </a:rPr>
              <a:t> </a:t>
            </a:r>
            <a:r>
              <a:rPr dirty="0" sz="1200">
                <a:latin typeface="Calibri"/>
                <a:cs typeface="Calibri"/>
              </a:rPr>
              <a:t>ise</a:t>
            </a:r>
            <a:r>
              <a:rPr dirty="0" sz="1200" spc="-25">
                <a:latin typeface="Calibri"/>
                <a:cs typeface="Calibri"/>
              </a:rPr>
              <a:t> </a:t>
            </a:r>
            <a:r>
              <a:rPr dirty="0" sz="1200" spc="-50">
                <a:latin typeface="Calibri"/>
                <a:cs typeface="Calibri"/>
              </a:rPr>
              <a:t>6 </a:t>
            </a:r>
            <a:r>
              <a:rPr dirty="0" sz="1200">
                <a:latin typeface="Calibri"/>
                <a:cs typeface="Calibri"/>
              </a:rPr>
              <a:t>(altı)</a:t>
            </a:r>
            <a:r>
              <a:rPr dirty="0" sz="1200" spc="-25">
                <a:latin typeface="Calibri"/>
                <a:cs typeface="Calibri"/>
              </a:rPr>
              <a:t> </a:t>
            </a:r>
            <a:r>
              <a:rPr dirty="0" sz="1200">
                <a:latin typeface="Calibri"/>
                <a:cs typeface="Calibri"/>
              </a:rPr>
              <a:t>ay</a:t>
            </a:r>
            <a:r>
              <a:rPr dirty="0" sz="1200" spc="20">
                <a:latin typeface="Calibri"/>
                <a:cs typeface="Calibri"/>
              </a:rPr>
              <a:t> </a:t>
            </a:r>
            <a:r>
              <a:rPr dirty="0" sz="1200">
                <a:latin typeface="Calibri"/>
                <a:cs typeface="Calibri"/>
              </a:rPr>
              <a:t>süreyle</a:t>
            </a:r>
            <a:r>
              <a:rPr dirty="0" sz="1200" spc="-45">
                <a:latin typeface="Calibri"/>
                <a:cs typeface="Calibri"/>
              </a:rPr>
              <a:t> </a:t>
            </a:r>
            <a:r>
              <a:rPr dirty="0" sz="1200">
                <a:latin typeface="Calibri"/>
                <a:cs typeface="Calibri"/>
              </a:rPr>
              <a:t>belge/izin</a:t>
            </a:r>
            <a:r>
              <a:rPr dirty="0" sz="1200" spc="-5">
                <a:latin typeface="Calibri"/>
                <a:cs typeface="Calibri"/>
              </a:rPr>
              <a:t> </a:t>
            </a:r>
            <a:r>
              <a:rPr dirty="0" sz="1200" spc="-10">
                <a:latin typeface="Calibri"/>
                <a:cs typeface="Calibri"/>
              </a:rPr>
              <a:t>düzenlenmez.</a:t>
            </a:r>
            <a:endParaRPr sz="1200">
              <a:latin typeface="Calibri"/>
              <a:cs typeface="Calibri"/>
            </a:endParaRPr>
          </a:p>
        </p:txBody>
      </p:sp>
      <p:grpSp>
        <p:nvGrpSpPr>
          <p:cNvPr id="58" name="object 58"/>
          <p:cNvGrpSpPr/>
          <p:nvPr/>
        </p:nvGrpSpPr>
        <p:grpSpPr>
          <a:xfrm>
            <a:off x="7944357" y="5321300"/>
            <a:ext cx="2655570" cy="506730"/>
            <a:chOff x="7944357" y="5321300"/>
            <a:chExt cx="2655570" cy="506730"/>
          </a:xfrm>
        </p:grpSpPr>
        <p:sp>
          <p:nvSpPr>
            <p:cNvPr id="59" name="object 59"/>
            <p:cNvSpPr/>
            <p:nvPr/>
          </p:nvSpPr>
          <p:spPr>
            <a:xfrm>
              <a:off x="7950707" y="5327650"/>
              <a:ext cx="2642870" cy="494030"/>
            </a:xfrm>
            <a:custGeom>
              <a:avLst/>
              <a:gdLst/>
              <a:ahLst/>
              <a:cxnLst/>
              <a:rect l="l" t="t" r="r" b="b"/>
              <a:pathLst>
                <a:path w="2642870" h="494029">
                  <a:moveTo>
                    <a:pt x="2642616" y="0"/>
                  </a:moveTo>
                  <a:lnTo>
                    <a:pt x="82296" y="0"/>
                  </a:lnTo>
                  <a:lnTo>
                    <a:pt x="50256" y="6484"/>
                  </a:lnTo>
                  <a:lnTo>
                    <a:pt x="24098" y="24161"/>
                  </a:lnTo>
                  <a:lnTo>
                    <a:pt x="6465" y="50363"/>
                  </a:lnTo>
                  <a:lnTo>
                    <a:pt x="0" y="82422"/>
                  </a:lnTo>
                  <a:lnTo>
                    <a:pt x="0" y="493966"/>
                  </a:lnTo>
                  <a:lnTo>
                    <a:pt x="2560320" y="493966"/>
                  </a:lnTo>
                  <a:lnTo>
                    <a:pt x="2592359" y="487497"/>
                  </a:lnTo>
                  <a:lnTo>
                    <a:pt x="2618517" y="469855"/>
                  </a:lnTo>
                  <a:lnTo>
                    <a:pt x="2636150" y="443688"/>
                  </a:lnTo>
                  <a:lnTo>
                    <a:pt x="2642616" y="411645"/>
                  </a:lnTo>
                  <a:lnTo>
                    <a:pt x="2642616" y="0"/>
                  </a:lnTo>
                  <a:close/>
                </a:path>
              </a:pathLst>
            </a:custGeom>
            <a:solidFill>
              <a:srgbClr val="B4C6E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0" name="object 60"/>
            <p:cNvSpPr/>
            <p:nvPr/>
          </p:nvSpPr>
          <p:spPr>
            <a:xfrm>
              <a:off x="7950707" y="5327650"/>
              <a:ext cx="2642870" cy="494030"/>
            </a:xfrm>
            <a:custGeom>
              <a:avLst/>
              <a:gdLst/>
              <a:ahLst/>
              <a:cxnLst/>
              <a:rect l="l" t="t" r="r" b="b"/>
              <a:pathLst>
                <a:path w="2642870" h="494029">
                  <a:moveTo>
                    <a:pt x="82296" y="0"/>
                  </a:moveTo>
                  <a:lnTo>
                    <a:pt x="2642616" y="0"/>
                  </a:lnTo>
                  <a:lnTo>
                    <a:pt x="2642616" y="411645"/>
                  </a:lnTo>
                  <a:lnTo>
                    <a:pt x="2636150" y="443688"/>
                  </a:lnTo>
                  <a:lnTo>
                    <a:pt x="2618517" y="469855"/>
                  </a:lnTo>
                  <a:lnTo>
                    <a:pt x="2592359" y="487497"/>
                  </a:lnTo>
                  <a:lnTo>
                    <a:pt x="2560320" y="493966"/>
                  </a:lnTo>
                  <a:lnTo>
                    <a:pt x="0" y="493966"/>
                  </a:lnTo>
                  <a:lnTo>
                    <a:pt x="0" y="82422"/>
                  </a:lnTo>
                  <a:lnTo>
                    <a:pt x="6465" y="50363"/>
                  </a:lnTo>
                  <a:lnTo>
                    <a:pt x="24098" y="24161"/>
                  </a:lnTo>
                  <a:lnTo>
                    <a:pt x="50256" y="6484"/>
                  </a:lnTo>
                  <a:lnTo>
                    <a:pt x="82296" y="0"/>
                  </a:lnTo>
                  <a:close/>
                </a:path>
              </a:pathLst>
            </a:custGeom>
            <a:ln w="12700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61" name="object 61"/>
          <p:cNvSpPr txBox="1"/>
          <p:nvPr/>
        </p:nvSpPr>
        <p:spPr>
          <a:xfrm>
            <a:off x="8212835" y="5372861"/>
            <a:ext cx="2115820" cy="395605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 marR="5080" indent="27305">
              <a:lnSpc>
                <a:spcPct val="100000"/>
              </a:lnSpc>
              <a:spcBef>
                <a:spcPts val="120"/>
              </a:spcBef>
            </a:pPr>
            <a:r>
              <a:rPr dirty="0" sz="1200">
                <a:solidFill>
                  <a:srgbClr val="1F3863"/>
                </a:solidFill>
                <a:latin typeface="Calibri"/>
                <a:cs typeface="Calibri"/>
              </a:rPr>
              <a:t>İç</a:t>
            </a:r>
            <a:r>
              <a:rPr dirty="0" sz="1200" spc="25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1200">
                <a:solidFill>
                  <a:srgbClr val="1F3863"/>
                </a:solidFill>
                <a:latin typeface="Calibri"/>
                <a:cs typeface="Calibri"/>
              </a:rPr>
              <a:t>piyasa</a:t>
            </a:r>
            <a:r>
              <a:rPr dirty="0" sz="1200" spc="-45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1200">
                <a:solidFill>
                  <a:srgbClr val="1F3863"/>
                </a:solidFill>
                <a:latin typeface="Calibri"/>
                <a:cs typeface="Calibri"/>
              </a:rPr>
              <a:t>dengelerinin</a:t>
            </a:r>
            <a:r>
              <a:rPr dirty="0" sz="1200" spc="-35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1200" spc="-10">
                <a:solidFill>
                  <a:srgbClr val="1F3863"/>
                </a:solidFill>
                <a:latin typeface="Calibri"/>
                <a:cs typeface="Calibri"/>
              </a:rPr>
              <a:t>korunması </a:t>
            </a:r>
            <a:r>
              <a:rPr dirty="0" sz="1200">
                <a:solidFill>
                  <a:srgbClr val="1F3863"/>
                </a:solidFill>
                <a:latin typeface="Calibri"/>
                <a:cs typeface="Calibri"/>
              </a:rPr>
              <a:t>amacıyla</a:t>
            </a:r>
            <a:r>
              <a:rPr dirty="0" sz="1200" spc="-35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1200">
                <a:solidFill>
                  <a:srgbClr val="1F3863"/>
                </a:solidFill>
                <a:latin typeface="Calibri"/>
                <a:cs typeface="Calibri"/>
              </a:rPr>
              <a:t>konulan</a:t>
            </a:r>
            <a:r>
              <a:rPr dirty="0" sz="1200" spc="-1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1200">
                <a:solidFill>
                  <a:srgbClr val="1F3863"/>
                </a:solidFill>
                <a:latin typeface="Calibri"/>
                <a:cs typeface="Calibri"/>
              </a:rPr>
              <a:t>özel</a:t>
            </a:r>
            <a:r>
              <a:rPr dirty="0" sz="1200" spc="-1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1200">
                <a:solidFill>
                  <a:srgbClr val="1F3863"/>
                </a:solidFill>
                <a:latin typeface="Calibri"/>
                <a:cs typeface="Calibri"/>
              </a:rPr>
              <a:t>şartın</a:t>
            </a:r>
            <a:r>
              <a:rPr dirty="0" sz="1200" spc="-15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1200" spc="-10">
                <a:solidFill>
                  <a:srgbClr val="1F3863"/>
                </a:solidFill>
                <a:latin typeface="Calibri"/>
                <a:cs typeface="Calibri"/>
              </a:rPr>
              <a:t>ihlali</a:t>
            </a:r>
            <a:endParaRPr sz="1200">
              <a:latin typeface="Calibri"/>
              <a:cs typeface="Calibri"/>
            </a:endParaRPr>
          </a:p>
        </p:txBody>
      </p:sp>
      <p:grpSp>
        <p:nvGrpSpPr>
          <p:cNvPr id="62" name="object 62"/>
          <p:cNvGrpSpPr/>
          <p:nvPr/>
        </p:nvGrpSpPr>
        <p:grpSpPr>
          <a:xfrm>
            <a:off x="6771131" y="4763389"/>
            <a:ext cx="3819525" cy="535940"/>
            <a:chOff x="6771131" y="4763389"/>
            <a:chExt cx="3819525" cy="535940"/>
          </a:xfrm>
        </p:grpSpPr>
        <p:sp>
          <p:nvSpPr>
            <p:cNvPr id="63" name="object 63"/>
            <p:cNvSpPr/>
            <p:nvPr/>
          </p:nvSpPr>
          <p:spPr>
            <a:xfrm>
              <a:off x="6771131" y="4896358"/>
              <a:ext cx="621665" cy="76200"/>
            </a:xfrm>
            <a:custGeom>
              <a:avLst/>
              <a:gdLst/>
              <a:ahLst/>
              <a:cxnLst/>
              <a:rect l="l" t="t" r="r" b="b"/>
              <a:pathLst>
                <a:path w="621665" h="76200">
                  <a:moveTo>
                    <a:pt x="545211" y="0"/>
                  </a:moveTo>
                  <a:lnTo>
                    <a:pt x="545211" y="76200"/>
                  </a:lnTo>
                  <a:lnTo>
                    <a:pt x="615061" y="41275"/>
                  </a:lnTo>
                  <a:lnTo>
                    <a:pt x="557911" y="41275"/>
                  </a:lnTo>
                  <a:lnTo>
                    <a:pt x="557911" y="34925"/>
                  </a:lnTo>
                  <a:lnTo>
                    <a:pt x="615061" y="34925"/>
                  </a:lnTo>
                  <a:lnTo>
                    <a:pt x="545211" y="0"/>
                  </a:lnTo>
                  <a:close/>
                </a:path>
                <a:path w="621665" h="76200">
                  <a:moveTo>
                    <a:pt x="545211" y="34925"/>
                  </a:moveTo>
                  <a:lnTo>
                    <a:pt x="0" y="34925"/>
                  </a:lnTo>
                  <a:lnTo>
                    <a:pt x="0" y="41275"/>
                  </a:lnTo>
                  <a:lnTo>
                    <a:pt x="545211" y="41275"/>
                  </a:lnTo>
                  <a:lnTo>
                    <a:pt x="545211" y="34925"/>
                  </a:lnTo>
                  <a:close/>
                </a:path>
                <a:path w="621665" h="76200">
                  <a:moveTo>
                    <a:pt x="615061" y="34925"/>
                  </a:moveTo>
                  <a:lnTo>
                    <a:pt x="557911" y="34925"/>
                  </a:lnTo>
                  <a:lnTo>
                    <a:pt x="557911" y="41275"/>
                  </a:lnTo>
                  <a:lnTo>
                    <a:pt x="615061" y="41275"/>
                  </a:lnTo>
                  <a:lnTo>
                    <a:pt x="621411" y="38100"/>
                  </a:lnTo>
                  <a:lnTo>
                    <a:pt x="615061" y="34925"/>
                  </a:lnTo>
                  <a:close/>
                </a:path>
              </a:pathLst>
            </a:custGeom>
            <a:solidFill>
              <a:srgbClr val="1F386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4" name="object 64"/>
            <p:cNvSpPr/>
            <p:nvPr/>
          </p:nvSpPr>
          <p:spPr>
            <a:xfrm>
              <a:off x="7438643" y="4769739"/>
              <a:ext cx="3145790" cy="494030"/>
            </a:xfrm>
            <a:custGeom>
              <a:avLst/>
              <a:gdLst/>
              <a:ahLst/>
              <a:cxnLst/>
              <a:rect l="l" t="t" r="r" b="b"/>
              <a:pathLst>
                <a:path w="3145790" h="494029">
                  <a:moveTo>
                    <a:pt x="3145535" y="0"/>
                  </a:moveTo>
                  <a:lnTo>
                    <a:pt x="82296" y="0"/>
                  </a:lnTo>
                  <a:lnTo>
                    <a:pt x="50256" y="6484"/>
                  </a:lnTo>
                  <a:lnTo>
                    <a:pt x="24098" y="24161"/>
                  </a:lnTo>
                  <a:lnTo>
                    <a:pt x="6465" y="50363"/>
                  </a:lnTo>
                  <a:lnTo>
                    <a:pt x="0" y="82423"/>
                  </a:lnTo>
                  <a:lnTo>
                    <a:pt x="0" y="493903"/>
                  </a:lnTo>
                  <a:lnTo>
                    <a:pt x="3063239" y="493903"/>
                  </a:lnTo>
                  <a:lnTo>
                    <a:pt x="3095279" y="487437"/>
                  </a:lnTo>
                  <a:lnTo>
                    <a:pt x="3121437" y="469804"/>
                  </a:lnTo>
                  <a:lnTo>
                    <a:pt x="3139070" y="443646"/>
                  </a:lnTo>
                  <a:lnTo>
                    <a:pt x="3145535" y="411606"/>
                  </a:lnTo>
                  <a:lnTo>
                    <a:pt x="314553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5" name="object 65"/>
            <p:cNvSpPr/>
            <p:nvPr/>
          </p:nvSpPr>
          <p:spPr>
            <a:xfrm>
              <a:off x="7438643" y="4769739"/>
              <a:ext cx="3145790" cy="494030"/>
            </a:xfrm>
            <a:custGeom>
              <a:avLst/>
              <a:gdLst/>
              <a:ahLst/>
              <a:cxnLst/>
              <a:rect l="l" t="t" r="r" b="b"/>
              <a:pathLst>
                <a:path w="3145790" h="494029">
                  <a:moveTo>
                    <a:pt x="82296" y="0"/>
                  </a:moveTo>
                  <a:lnTo>
                    <a:pt x="3145535" y="0"/>
                  </a:lnTo>
                  <a:lnTo>
                    <a:pt x="3145535" y="411606"/>
                  </a:lnTo>
                  <a:lnTo>
                    <a:pt x="3139070" y="443646"/>
                  </a:lnTo>
                  <a:lnTo>
                    <a:pt x="3121437" y="469804"/>
                  </a:lnTo>
                  <a:lnTo>
                    <a:pt x="3095279" y="487437"/>
                  </a:lnTo>
                  <a:lnTo>
                    <a:pt x="3063239" y="493903"/>
                  </a:lnTo>
                  <a:lnTo>
                    <a:pt x="0" y="493903"/>
                  </a:lnTo>
                  <a:lnTo>
                    <a:pt x="0" y="82423"/>
                  </a:lnTo>
                  <a:lnTo>
                    <a:pt x="6465" y="50363"/>
                  </a:lnTo>
                  <a:lnTo>
                    <a:pt x="24098" y="24161"/>
                  </a:lnTo>
                  <a:lnTo>
                    <a:pt x="50256" y="6484"/>
                  </a:lnTo>
                  <a:lnTo>
                    <a:pt x="82296" y="0"/>
                  </a:lnTo>
                  <a:close/>
                </a:path>
              </a:pathLst>
            </a:custGeom>
            <a:ln w="12700">
              <a:solidFill>
                <a:srgbClr val="4471C4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66" name="object 66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7452359" y="4974336"/>
              <a:ext cx="269748" cy="324611"/>
            </a:xfrm>
            <a:prstGeom prst="rect">
              <a:avLst/>
            </a:prstGeom>
          </p:spPr>
        </p:pic>
        <p:pic>
          <p:nvPicPr>
            <p:cNvPr id="67" name="object 67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7516367" y="4974336"/>
              <a:ext cx="3049524" cy="324611"/>
            </a:xfrm>
            <a:prstGeom prst="rect">
              <a:avLst/>
            </a:prstGeom>
          </p:spPr>
        </p:pic>
      </p:grpSp>
      <p:sp>
        <p:nvSpPr>
          <p:cNvPr id="68" name="object 68"/>
          <p:cNvSpPr txBox="1"/>
          <p:nvPr/>
        </p:nvSpPr>
        <p:spPr>
          <a:xfrm>
            <a:off x="7539355" y="5020246"/>
            <a:ext cx="2929255" cy="179705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1000">
                <a:latin typeface="Calibri"/>
                <a:cs typeface="Calibri"/>
              </a:rPr>
              <a:t>Ek</a:t>
            </a:r>
            <a:r>
              <a:rPr dirty="0" sz="1000" spc="-35">
                <a:latin typeface="Calibri"/>
                <a:cs typeface="Calibri"/>
              </a:rPr>
              <a:t> </a:t>
            </a:r>
            <a:r>
              <a:rPr dirty="0" sz="1000" spc="-10">
                <a:latin typeface="Calibri"/>
                <a:cs typeface="Calibri"/>
              </a:rPr>
              <a:t>süre</a:t>
            </a:r>
            <a:r>
              <a:rPr dirty="0" sz="1000" spc="-5">
                <a:latin typeface="Calibri"/>
                <a:cs typeface="Calibri"/>
              </a:rPr>
              <a:t> </a:t>
            </a:r>
            <a:r>
              <a:rPr dirty="0" sz="1000">
                <a:latin typeface="Calibri"/>
                <a:cs typeface="Calibri"/>
              </a:rPr>
              <a:t>ve </a:t>
            </a:r>
            <a:r>
              <a:rPr dirty="0" sz="1000" spc="-10">
                <a:latin typeface="Calibri"/>
                <a:cs typeface="Calibri"/>
              </a:rPr>
              <a:t>indirimli</a:t>
            </a:r>
            <a:r>
              <a:rPr dirty="0" sz="1000" spc="-25">
                <a:latin typeface="Calibri"/>
                <a:cs typeface="Calibri"/>
              </a:rPr>
              <a:t> </a:t>
            </a:r>
            <a:r>
              <a:rPr dirty="0" sz="1000" spc="-10">
                <a:latin typeface="Calibri"/>
                <a:cs typeface="Calibri"/>
              </a:rPr>
              <a:t>teminat</a:t>
            </a:r>
            <a:r>
              <a:rPr dirty="0" sz="1000" spc="-60">
                <a:latin typeface="Calibri"/>
                <a:cs typeface="Calibri"/>
              </a:rPr>
              <a:t> </a:t>
            </a:r>
            <a:r>
              <a:rPr dirty="0" sz="1000" spc="-10">
                <a:latin typeface="Calibri"/>
                <a:cs typeface="Calibri"/>
              </a:rPr>
              <a:t>imkanından</a:t>
            </a:r>
            <a:r>
              <a:rPr dirty="0" sz="1000" spc="-105">
                <a:latin typeface="Calibri"/>
                <a:cs typeface="Calibri"/>
              </a:rPr>
              <a:t> </a:t>
            </a:r>
            <a:r>
              <a:rPr dirty="0" sz="1000" spc="-10">
                <a:latin typeface="Calibri"/>
                <a:cs typeface="Calibri"/>
              </a:rPr>
              <a:t>faydalandırılmaz.</a:t>
            </a:r>
            <a:endParaRPr sz="1000">
              <a:latin typeface="Calibri"/>
              <a:cs typeface="Calibri"/>
            </a:endParaRPr>
          </a:p>
        </p:txBody>
      </p:sp>
      <p:grpSp>
        <p:nvGrpSpPr>
          <p:cNvPr id="69" name="object 69"/>
          <p:cNvGrpSpPr/>
          <p:nvPr/>
        </p:nvGrpSpPr>
        <p:grpSpPr>
          <a:xfrm>
            <a:off x="7944357" y="4434204"/>
            <a:ext cx="2655570" cy="433705"/>
            <a:chOff x="7944357" y="4434204"/>
            <a:chExt cx="2655570" cy="433705"/>
          </a:xfrm>
        </p:grpSpPr>
        <p:sp>
          <p:nvSpPr>
            <p:cNvPr id="70" name="object 70"/>
            <p:cNvSpPr/>
            <p:nvPr/>
          </p:nvSpPr>
          <p:spPr>
            <a:xfrm>
              <a:off x="7950707" y="4440554"/>
              <a:ext cx="2642870" cy="421005"/>
            </a:xfrm>
            <a:custGeom>
              <a:avLst/>
              <a:gdLst/>
              <a:ahLst/>
              <a:cxnLst/>
              <a:rect l="l" t="t" r="r" b="b"/>
              <a:pathLst>
                <a:path w="2642870" h="421004">
                  <a:moveTo>
                    <a:pt x="2642616" y="0"/>
                  </a:moveTo>
                  <a:lnTo>
                    <a:pt x="70103" y="0"/>
                  </a:lnTo>
                  <a:lnTo>
                    <a:pt x="42808" y="5506"/>
                  </a:lnTo>
                  <a:lnTo>
                    <a:pt x="20526" y="20526"/>
                  </a:lnTo>
                  <a:lnTo>
                    <a:pt x="5506" y="42808"/>
                  </a:lnTo>
                  <a:lnTo>
                    <a:pt x="0" y="70104"/>
                  </a:lnTo>
                  <a:lnTo>
                    <a:pt x="0" y="420751"/>
                  </a:lnTo>
                  <a:lnTo>
                    <a:pt x="2572512" y="420751"/>
                  </a:lnTo>
                  <a:lnTo>
                    <a:pt x="2599807" y="415224"/>
                  </a:lnTo>
                  <a:lnTo>
                    <a:pt x="2622089" y="400161"/>
                  </a:lnTo>
                  <a:lnTo>
                    <a:pt x="2637109" y="377834"/>
                  </a:lnTo>
                  <a:lnTo>
                    <a:pt x="2642616" y="350520"/>
                  </a:lnTo>
                  <a:lnTo>
                    <a:pt x="2642616" y="0"/>
                  </a:lnTo>
                  <a:close/>
                </a:path>
              </a:pathLst>
            </a:custGeom>
            <a:solidFill>
              <a:srgbClr val="B4C6E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1" name="object 71"/>
            <p:cNvSpPr/>
            <p:nvPr/>
          </p:nvSpPr>
          <p:spPr>
            <a:xfrm>
              <a:off x="7950707" y="4440554"/>
              <a:ext cx="2642870" cy="421005"/>
            </a:xfrm>
            <a:custGeom>
              <a:avLst/>
              <a:gdLst/>
              <a:ahLst/>
              <a:cxnLst/>
              <a:rect l="l" t="t" r="r" b="b"/>
              <a:pathLst>
                <a:path w="2642870" h="421004">
                  <a:moveTo>
                    <a:pt x="70103" y="0"/>
                  </a:moveTo>
                  <a:lnTo>
                    <a:pt x="2642616" y="0"/>
                  </a:lnTo>
                  <a:lnTo>
                    <a:pt x="2642616" y="350520"/>
                  </a:lnTo>
                  <a:lnTo>
                    <a:pt x="2637109" y="377834"/>
                  </a:lnTo>
                  <a:lnTo>
                    <a:pt x="2622089" y="400161"/>
                  </a:lnTo>
                  <a:lnTo>
                    <a:pt x="2599807" y="415224"/>
                  </a:lnTo>
                  <a:lnTo>
                    <a:pt x="2572512" y="420751"/>
                  </a:lnTo>
                  <a:lnTo>
                    <a:pt x="0" y="420751"/>
                  </a:lnTo>
                  <a:lnTo>
                    <a:pt x="0" y="70104"/>
                  </a:lnTo>
                  <a:lnTo>
                    <a:pt x="5506" y="42808"/>
                  </a:lnTo>
                  <a:lnTo>
                    <a:pt x="20526" y="20526"/>
                  </a:lnTo>
                  <a:lnTo>
                    <a:pt x="42808" y="5506"/>
                  </a:lnTo>
                  <a:lnTo>
                    <a:pt x="70103" y="0"/>
                  </a:lnTo>
                  <a:close/>
                </a:path>
              </a:pathLst>
            </a:custGeom>
            <a:ln w="12700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72" name="object 72"/>
          <p:cNvSpPr txBox="1"/>
          <p:nvPr/>
        </p:nvSpPr>
        <p:spPr>
          <a:xfrm>
            <a:off x="8209660" y="4508182"/>
            <a:ext cx="2118360" cy="267335"/>
          </a:xfrm>
          <a:prstGeom prst="rect">
            <a:avLst/>
          </a:prstGeom>
        </p:spPr>
        <p:txBody>
          <a:bodyPr wrap="square" lIns="0" tIns="1714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dirty="0" sz="1550">
                <a:solidFill>
                  <a:srgbClr val="1F3863"/>
                </a:solidFill>
                <a:latin typeface="Calibri"/>
                <a:cs typeface="Calibri"/>
              </a:rPr>
              <a:t>Hakların</a:t>
            </a:r>
            <a:r>
              <a:rPr dirty="0" sz="1550" spc="8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1550">
                <a:solidFill>
                  <a:srgbClr val="1F3863"/>
                </a:solidFill>
                <a:latin typeface="Calibri"/>
                <a:cs typeface="Calibri"/>
              </a:rPr>
              <a:t>kötüye</a:t>
            </a:r>
            <a:r>
              <a:rPr dirty="0" sz="1550" spc="135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1550" spc="-10">
                <a:solidFill>
                  <a:srgbClr val="1F3863"/>
                </a:solidFill>
                <a:latin typeface="Calibri"/>
                <a:cs typeface="Calibri"/>
              </a:rPr>
              <a:t>kullanımı</a:t>
            </a:r>
            <a:endParaRPr sz="1550">
              <a:latin typeface="Calibri"/>
              <a:cs typeface="Calibri"/>
            </a:endParaRPr>
          </a:p>
        </p:txBody>
      </p:sp>
      <p:sp>
        <p:nvSpPr>
          <p:cNvPr id="73" name="object 73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38100">
              <a:lnSpc>
                <a:spcPts val="980"/>
              </a:lnSpc>
            </a:pPr>
            <a:r>
              <a:rPr dirty="0" spc="-25"/>
              <a:t>52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293471" rIns="0" bIns="0" rtlCol="0" vert="horz">
            <a:spAutoFit/>
          </a:bodyPr>
          <a:lstStyle/>
          <a:p>
            <a:pPr marL="1414145">
              <a:lnSpc>
                <a:spcPct val="100000"/>
              </a:lnSpc>
              <a:spcBef>
                <a:spcPts val="130"/>
              </a:spcBef>
            </a:pPr>
            <a:r>
              <a:rPr dirty="0" spc="-220"/>
              <a:t>TİCARET</a:t>
            </a:r>
            <a:r>
              <a:rPr dirty="0" spc="100"/>
              <a:t> </a:t>
            </a:r>
            <a:r>
              <a:rPr dirty="0" spc="-265"/>
              <a:t>POLİTİKASI</a:t>
            </a:r>
            <a:r>
              <a:rPr dirty="0" spc="215"/>
              <a:t> </a:t>
            </a:r>
            <a:r>
              <a:rPr dirty="0" spc="-165"/>
              <a:t>ÖNLEMLERİ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2439670" y="2010410"/>
            <a:ext cx="7096125" cy="1846580"/>
            <a:chOff x="2439670" y="2010410"/>
            <a:chExt cx="7096125" cy="1846580"/>
          </a:xfrm>
        </p:grpSpPr>
        <p:sp>
          <p:nvSpPr>
            <p:cNvPr id="4" name="object 4"/>
            <p:cNvSpPr/>
            <p:nvPr/>
          </p:nvSpPr>
          <p:spPr>
            <a:xfrm>
              <a:off x="6030467" y="3480181"/>
              <a:ext cx="3498850" cy="370840"/>
            </a:xfrm>
            <a:custGeom>
              <a:avLst/>
              <a:gdLst/>
              <a:ahLst/>
              <a:cxnLst/>
              <a:rect l="l" t="t" r="r" b="b"/>
              <a:pathLst>
                <a:path w="3498850" h="370839">
                  <a:moveTo>
                    <a:pt x="0" y="0"/>
                  </a:moveTo>
                  <a:lnTo>
                    <a:pt x="0" y="252349"/>
                  </a:lnTo>
                  <a:lnTo>
                    <a:pt x="3498850" y="252349"/>
                  </a:lnTo>
                  <a:lnTo>
                    <a:pt x="3498850" y="370332"/>
                  </a:lnTo>
                </a:path>
                <a:path w="3498850" h="370839">
                  <a:moveTo>
                    <a:pt x="0" y="0"/>
                  </a:moveTo>
                  <a:lnTo>
                    <a:pt x="0" y="252349"/>
                  </a:lnTo>
                  <a:lnTo>
                    <a:pt x="1688084" y="252349"/>
                  </a:lnTo>
                  <a:lnTo>
                    <a:pt x="1688084" y="370332"/>
                  </a:lnTo>
                </a:path>
              </a:pathLst>
            </a:custGeom>
            <a:ln w="12700">
              <a:solidFill>
                <a:srgbClr val="1F3863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/>
            <p:cNvSpPr/>
            <p:nvPr/>
          </p:nvSpPr>
          <p:spPr>
            <a:xfrm>
              <a:off x="4183380" y="3480181"/>
              <a:ext cx="1847214" cy="370840"/>
            </a:xfrm>
            <a:custGeom>
              <a:avLst/>
              <a:gdLst/>
              <a:ahLst/>
              <a:cxnLst/>
              <a:rect l="l" t="t" r="r" b="b"/>
              <a:pathLst>
                <a:path w="1847214" h="370839">
                  <a:moveTo>
                    <a:pt x="1844167" y="0"/>
                  </a:moveTo>
                  <a:lnTo>
                    <a:pt x="1844167" y="252349"/>
                  </a:lnTo>
                  <a:lnTo>
                    <a:pt x="1764792" y="252349"/>
                  </a:lnTo>
                  <a:lnTo>
                    <a:pt x="1764792" y="370332"/>
                  </a:lnTo>
                </a:path>
                <a:path w="1847214" h="370839">
                  <a:moveTo>
                    <a:pt x="1846834" y="0"/>
                  </a:moveTo>
                  <a:lnTo>
                    <a:pt x="1846834" y="252349"/>
                  </a:lnTo>
                  <a:lnTo>
                    <a:pt x="0" y="252349"/>
                  </a:lnTo>
                  <a:lnTo>
                    <a:pt x="0" y="370332"/>
                  </a:lnTo>
                </a:path>
              </a:pathLst>
            </a:custGeom>
            <a:ln w="12700">
              <a:solidFill>
                <a:srgbClr val="34589C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/>
            <p:cNvSpPr/>
            <p:nvPr/>
          </p:nvSpPr>
          <p:spPr>
            <a:xfrm>
              <a:off x="2446020" y="3480181"/>
              <a:ext cx="3578225" cy="370840"/>
            </a:xfrm>
            <a:custGeom>
              <a:avLst/>
              <a:gdLst/>
              <a:ahLst/>
              <a:cxnLst/>
              <a:rect l="l" t="t" r="r" b="b"/>
              <a:pathLst>
                <a:path w="3578225" h="370839">
                  <a:moveTo>
                    <a:pt x="3578225" y="0"/>
                  </a:moveTo>
                  <a:lnTo>
                    <a:pt x="3578225" y="252349"/>
                  </a:lnTo>
                  <a:lnTo>
                    <a:pt x="0" y="252349"/>
                  </a:lnTo>
                  <a:lnTo>
                    <a:pt x="0" y="370332"/>
                  </a:lnTo>
                </a:path>
              </a:pathLst>
            </a:custGeom>
            <a:ln w="12699">
              <a:solidFill>
                <a:srgbClr val="1F3863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7" name="object 7"/>
            <p:cNvSpPr/>
            <p:nvPr/>
          </p:nvSpPr>
          <p:spPr>
            <a:xfrm>
              <a:off x="5180076" y="2016760"/>
              <a:ext cx="1701164" cy="1463675"/>
            </a:xfrm>
            <a:custGeom>
              <a:avLst/>
              <a:gdLst/>
              <a:ahLst/>
              <a:cxnLst/>
              <a:rect l="l" t="t" r="r" b="b"/>
              <a:pathLst>
                <a:path w="1701165" h="1463675">
                  <a:moveTo>
                    <a:pt x="1554479" y="0"/>
                  </a:moveTo>
                  <a:lnTo>
                    <a:pt x="146303" y="0"/>
                  </a:lnTo>
                  <a:lnTo>
                    <a:pt x="100071" y="7461"/>
                  </a:lnTo>
                  <a:lnTo>
                    <a:pt x="59911" y="28236"/>
                  </a:lnTo>
                  <a:lnTo>
                    <a:pt x="28236" y="59911"/>
                  </a:lnTo>
                  <a:lnTo>
                    <a:pt x="7461" y="100071"/>
                  </a:lnTo>
                  <a:lnTo>
                    <a:pt x="0" y="146303"/>
                  </a:lnTo>
                  <a:lnTo>
                    <a:pt x="0" y="1317116"/>
                  </a:lnTo>
                  <a:lnTo>
                    <a:pt x="7461" y="1363349"/>
                  </a:lnTo>
                  <a:lnTo>
                    <a:pt x="28236" y="1403509"/>
                  </a:lnTo>
                  <a:lnTo>
                    <a:pt x="59911" y="1435184"/>
                  </a:lnTo>
                  <a:lnTo>
                    <a:pt x="100071" y="1455959"/>
                  </a:lnTo>
                  <a:lnTo>
                    <a:pt x="146303" y="1463420"/>
                  </a:lnTo>
                  <a:lnTo>
                    <a:pt x="1554479" y="1463420"/>
                  </a:lnTo>
                  <a:lnTo>
                    <a:pt x="1600712" y="1455959"/>
                  </a:lnTo>
                  <a:lnTo>
                    <a:pt x="1640872" y="1435184"/>
                  </a:lnTo>
                  <a:lnTo>
                    <a:pt x="1672547" y="1403509"/>
                  </a:lnTo>
                  <a:lnTo>
                    <a:pt x="1693322" y="1363349"/>
                  </a:lnTo>
                  <a:lnTo>
                    <a:pt x="1700783" y="1317116"/>
                  </a:lnTo>
                  <a:lnTo>
                    <a:pt x="1700783" y="146303"/>
                  </a:lnTo>
                  <a:lnTo>
                    <a:pt x="1693322" y="100071"/>
                  </a:lnTo>
                  <a:lnTo>
                    <a:pt x="1672547" y="59911"/>
                  </a:lnTo>
                  <a:lnTo>
                    <a:pt x="1640872" y="28236"/>
                  </a:lnTo>
                  <a:lnTo>
                    <a:pt x="1600712" y="7461"/>
                  </a:lnTo>
                  <a:lnTo>
                    <a:pt x="1554479" y="0"/>
                  </a:lnTo>
                  <a:close/>
                </a:path>
              </a:pathLst>
            </a:custGeom>
            <a:solidFill>
              <a:srgbClr val="1F386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" name="object 8"/>
            <p:cNvSpPr/>
            <p:nvPr/>
          </p:nvSpPr>
          <p:spPr>
            <a:xfrm>
              <a:off x="5180076" y="2016760"/>
              <a:ext cx="1701164" cy="1463675"/>
            </a:xfrm>
            <a:custGeom>
              <a:avLst/>
              <a:gdLst/>
              <a:ahLst/>
              <a:cxnLst/>
              <a:rect l="l" t="t" r="r" b="b"/>
              <a:pathLst>
                <a:path w="1701165" h="1463675">
                  <a:moveTo>
                    <a:pt x="0" y="146303"/>
                  </a:moveTo>
                  <a:lnTo>
                    <a:pt x="7461" y="100071"/>
                  </a:lnTo>
                  <a:lnTo>
                    <a:pt x="28236" y="59911"/>
                  </a:lnTo>
                  <a:lnTo>
                    <a:pt x="59911" y="28236"/>
                  </a:lnTo>
                  <a:lnTo>
                    <a:pt x="100071" y="7461"/>
                  </a:lnTo>
                  <a:lnTo>
                    <a:pt x="146303" y="0"/>
                  </a:lnTo>
                  <a:lnTo>
                    <a:pt x="1554479" y="0"/>
                  </a:lnTo>
                  <a:lnTo>
                    <a:pt x="1600712" y="7461"/>
                  </a:lnTo>
                  <a:lnTo>
                    <a:pt x="1640872" y="28236"/>
                  </a:lnTo>
                  <a:lnTo>
                    <a:pt x="1672547" y="59911"/>
                  </a:lnTo>
                  <a:lnTo>
                    <a:pt x="1693322" y="100071"/>
                  </a:lnTo>
                  <a:lnTo>
                    <a:pt x="1700783" y="146303"/>
                  </a:lnTo>
                  <a:lnTo>
                    <a:pt x="1700783" y="1317116"/>
                  </a:lnTo>
                  <a:lnTo>
                    <a:pt x="1693322" y="1363349"/>
                  </a:lnTo>
                  <a:lnTo>
                    <a:pt x="1672547" y="1403509"/>
                  </a:lnTo>
                  <a:lnTo>
                    <a:pt x="1640872" y="1435184"/>
                  </a:lnTo>
                  <a:lnTo>
                    <a:pt x="1600712" y="1455959"/>
                  </a:lnTo>
                  <a:lnTo>
                    <a:pt x="1554479" y="1463420"/>
                  </a:lnTo>
                  <a:lnTo>
                    <a:pt x="146303" y="1463420"/>
                  </a:lnTo>
                  <a:lnTo>
                    <a:pt x="100071" y="1455959"/>
                  </a:lnTo>
                  <a:lnTo>
                    <a:pt x="59911" y="1435184"/>
                  </a:lnTo>
                  <a:lnTo>
                    <a:pt x="28236" y="1403509"/>
                  </a:lnTo>
                  <a:lnTo>
                    <a:pt x="7461" y="1363349"/>
                  </a:lnTo>
                  <a:lnTo>
                    <a:pt x="0" y="1317116"/>
                  </a:lnTo>
                  <a:lnTo>
                    <a:pt x="0" y="146303"/>
                  </a:lnTo>
                  <a:close/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9" name="object 9"/>
            <p:cNvSpPr/>
            <p:nvPr/>
          </p:nvSpPr>
          <p:spPr>
            <a:xfrm>
              <a:off x="5317236" y="2144776"/>
              <a:ext cx="1701164" cy="1472565"/>
            </a:xfrm>
            <a:custGeom>
              <a:avLst/>
              <a:gdLst/>
              <a:ahLst/>
              <a:cxnLst/>
              <a:rect l="l" t="t" r="r" b="b"/>
              <a:pathLst>
                <a:path w="1701165" h="1472564">
                  <a:moveTo>
                    <a:pt x="1553590" y="0"/>
                  </a:moveTo>
                  <a:lnTo>
                    <a:pt x="147192" y="0"/>
                  </a:lnTo>
                  <a:lnTo>
                    <a:pt x="100673" y="7506"/>
                  </a:lnTo>
                  <a:lnTo>
                    <a:pt x="60268" y="28411"/>
                  </a:lnTo>
                  <a:lnTo>
                    <a:pt x="28403" y="60295"/>
                  </a:lnTo>
                  <a:lnTo>
                    <a:pt x="7505" y="100738"/>
                  </a:lnTo>
                  <a:lnTo>
                    <a:pt x="0" y="147320"/>
                  </a:lnTo>
                  <a:lnTo>
                    <a:pt x="0" y="1325372"/>
                  </a:lnTo>
                  <a:lnTo>
                    <a:pt x="7505" y="1371891"/>
                  </a:lnTo>
                  <a:lnTo>
                    <a:pt x="28403" y="1412296"/>
                  </a:lnTo>
                  <a:lnTo>
                    <a:pt x="60268" y="1444161"/>
                  </a:lnTo>
                  <a:lnTo>
                    <a:pt x="100673" y="1465059"/>
                  </a:lnTo>
                  <a:lnTo>
                    <a:pt x="147192" y="1472565"/>
                  </a:lnTo>
                  <a:lnTo>
                    <a:pt x="1553590" y="1472565"/>
                  </a:lnTo>
                  <a:lnTo>
                    <a:pt x="1600110" y="1465059"/>
                  </a:lnTo>
                  <a:lnTo>
                    <a:pt x="1640515" y="1444161"/>
                  </a:lnTo>
                  <a:lnTo>
                    <a:pt x="1672380" y="1412296"/>
                  </a:lnTo>
                  <a:lnTo>
                    <a:pt x="1693278" y="1371891"/>
                  </a:lnTo>
                  <a:lnTo>
                    <a:pt x="1700784" y="1325372"/>
                  </a:lnTo>
                  <a:lnTo>
                    <a:pt x="1700784" y="147320"/>
                  </a:lnTo>
                  <a:lnTo>
                    <a:pt x="1693278" y="100738"/>
                  </a:lnTo>
                  <a:lnTo>
                    <a:pt x="1672380" y="60295"/>
                  </a:lnTo>
                  <a:lnTo>
                    <a:pt x="1640515" y="28411"/>
                  </a:lnTo>
                  <a:lnTo>
                    <a:pt x="1600110" y="7506"/>
                  </a:lnTo>
                  <a:lnTo>
                    <a:pt x="1553590" y="0"/>
                  </a:lnTo>
                  <a:close/>
                </a:path>
              </a:pathLst>
            </a:custGeom>
            <a:solidFill>
              <a:srgbClr val="FFFFFF">
                <a:alpha val="90194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" name="object 10"/>
            <p:cNvSpPr/>
            <p:nvPr/>
          </p:nvSpPr>
          <p:spPr>
            <a:xfrm>
              <a:off x="5317236" y="2144776"/>
              <a:ext cx="1701164" cy="1472565"/>
            </a:xfrm>
            <a:custGeom>
              <a:avLst/>
              <a:gdLst/>
              <a:ahLst/>
              <a:cxnLst/>
              <a:rect l="l" t="t" r="r" b="b"/>
              <a:pathLst>
                <a:path w="1701165" h="1472564">
                  <a:moveTo>
                    <a:pt x="0" y="147320"/>
                  </a:moveTo>
                  <a:lnTo>
                    <a:pt x="7505" y="100738"/>
                  </a:lnTo>
                  <a:lnTo>
                    <a:pt x="28403" y="60295"/>
                  </a:lnTo>
                  <a:lnTo>
                    <a:pt x="60268" y="28411"/>
                  </a:lnTo>
                  <a:lnTo>
                    <a:pt x="100673" y="7506"/>
                  </a:lnTo>
                  <a:lnTo>
                    <a:pt x="147192" y="0"/>
                  </a:lnTo>
                  <a:lnTo>
                    <a:pt x="1553590" y="0"/>
                  </a:lnTo>
                  <a:lnTo>
                    <a:pt x="1600110" y="7506"/>
                  </a:lnTo>
                  <a:lnTo>
                    <a:pt x="1640515" y="28411"/>
                  </a:lnTo>
                  <a:lnTo>
                    <a:pt x="1672380" y="60295"/>
                  </a:lnTo>
                  <a:lnTo>
                    <a:pt x="1693278" y="100738"/>
                  </a:lnTo>
                  <a:lnTo>
                    <a:pt x="1700784" y="147320"/>
                  </a:lnTo>
                  <a:lnTo>
                    <a:pt x="1700784" y="1325372"/>
                  </a:lnTo>
                  <a:lnTo>
                    <a:pt x="1693278" y="1371891"/>
                  </a:lnTo>
                  <a:lnTo>
                    <a:pt x="1672380" y="1412296"/>
                  </a:lnTo>
                  <a:lnTo>
                    <a:pt x="1640515" y="1444161"/>
                  </a:lnTo>
                  <a:lnTo>
                    <a:pt x="1600110" y="1465059"/>
                  </a:lnTo>
                  <a:lnTo>
                    <a:pt x="1553590" y="1472565"/>
                  </a:lnTo>
                  <a:lnTo>
                    <a:pt x="147192" y="1472565"/>
                  </a:lnTo>
                  <a:lnTo>
                    <a:pt x="100673" y="1465059"/>
                  </a:lnTo>
                  <a:lnTo>
                    <a:pt x="60268" y="1444161"/>
                  </a:lnTo>
                  <a:lnTo>
                    <a:pt x="28403" y="1412296"/>
                  </a:lnTo>
                  <a:lnTo>
                    <a:pt x="7505" y="1371891"/>
                  </a:lnTo>
                  <a:lnTo>
                    <a:pt x="0" y="1325372"/>
                  </a:lnTo>
                  <a:lnTo>
                    <a:pt x="0" y="147320"/>
                  </a:lnTo>
                  <a:close/>
                </a:path>
              </a:pathLst>
            </a:custGeom>
            <a:ln w="12700">
              <a:solidFill>
                <a:srgbClr val="4471C4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1" name="object 11"/>
          <p:cNvSpPr txBox="1"/>
          <p:nvPr/>
        </p:nvSpPr>
        <p:spPr>
          <a:xfrm>
            <a:off x="5450713" y="2254694"/>
            <a:ext cx="1424305" cy="1214755"/>
          </a:xfrm>
          <a:prstGeom prst="rect">
            <a:avLst/>
          </a:prstGeom>
        </p:spPr>
        <p:txBody>
          <a:bodyPr wrap="square" lIns="0" tIns="24765" rIns="0" bIns="0" rtlCol="0" vert="horz">
            <a:spAutoFit/>
          </a:bodyPr>
          <a:lstStyle/>
          <a:p>
            <a:pPr algn="ctr" marL="12700" marR="5080" indent="15240">
              <a:lnSpc>
                <a:spcPct val="95300"/>
              </a:lnSpc>
              <a:spcBef>
                <a:spcPts val="195"/>
              </a:spcBef>
            </a:pPr>
            <a:r>
              <a:rPr dirty="0" sz="1350">
                <a:solidFill>
                  <a:srgbClr val="001F5F"/>
                </a:solidFill>
                <a:latin typeface="Calibri"/>
                <a:cs typeface="Calibri"/>
              </a:rPr>
              <a:t>İthalat</a:t>
            </a:r>
            <a:r>
              <a:rPr dirty="0" sz="1350" spc="7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dirty="0" sz="1350" spc="-10">
                <a:solidFill>
                  <a:srgbClr val="001F5F"/>
                </a:solidFill>
                <a:latin typeface="Calibri"/>
                <a:cs typeface="Calibri"/>
              </a:rPr>
              <a:t>Rejimi </a:t>
            </a:r>
            <a:r>
              <a:rPr dirty="0" sz="1350">
                <a:solidFill>
                  <a:srgbClr val="001F5F"/>
                </a:solidFill>
                <a:latin typeface="Calibri"/>
                <a:cs typeface="Calibri"/>
              </a:rPr>
              <a:t>Kararının</a:t>
            </a:r>
            <a:r>
              <a:rPr dirty="0" sz="1350" spc="45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dirty="0" sz="1350">
                <a:solidFill>
                  <a:srgbClr val="001F5F"/>
                </a:solidFill>
                <a:latin typeface="Calibri"/>
                <a:cs typeface="Calibri"/>
              </a:rPr>
              <a:t>4</a:t>
            </a:r>
            <a:r>
              <a:rPr dirty="0" sz="1350" spc="75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dirty="0" sz="1350" spc="-20">
                <a:solidFill>
                  <a:srgbClr val="001F5F"/>
                </a:solidFill>
                <a:latin typeface="Calibri"/>
                <a:cs typeface="Calibri"/>
              </a:rPr>
              <a:t>üncü </a:t>
            </a:r>
            <a:r>
              <a:rPr dirty="0" sz="1350" spc="-10">
                <a:solidFill>
                  <a:srgbClr val="001F5F"/>
                </a:solidFill>
                <a:latin typeface="Calibri"/>
                <a:cs typeface="Calibri"/>
              </a:rPr>
              <a:t>maddesinde </a:t>
            </a:r>
            <a:r>
              <a:rPr dirty="0" sz="1350">
                <a:solidFill>
                  <a:srgbClr val="001F5F"/>
                </a:solidFill>
                <a:latin typeface="Calibri"/>
                <a:cs typeface="Calibri"/>
              </a:rPr>
              <a:t>belirtilen</a:t>
            </a:r>
            <a:r>
              <a:rPr dirty="0" sz="1350" spc="10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dirty="0" sz="1350" spc="-10">
                <a:solidFill>
                  <a:srgbClr val="001F5F"/>
                </a:solidFill>
                <a:latin typeface="Calibri"/>
                <a:cs typeface="Calibri"/>
              </a:rPr>
              <a:t>mevzuat </a:t>
            </a:r>
            <a:r>
              <a:rPr dirty="0" sz="1350">
                <a:solidFill>
                  <a:srgbClr val="001F5F"/>
                </a:solidFill>
                <a:latin typeface="Calibri"/>
                <a:cs typeface="Calibri"/>
              </a:rPr>
              <a:t>çerçevesinde</a:t>
            </a:r>
            <a:r>
              <a:rPr dirty="0" sz="1350" spc="14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dirty="0" sz="1350" spc="-10">
                <a:solidFill>
                  <a:srgbClr val="001F5F"/>
                </a:solidFill>
                <a:latin typeface="Calibri"/>
                <a:cs typeface="Calibri"/>
              </a:rPr>
              <a:t>alınan önlemler;</a:t>
            </a:r>
            <a:endParaRPr sz="1350">
              <a:latin typeface="Calibri"/>
              <a:cs typeface="Calibri"/>
            </a:endParaRPr>
          </a:p>
        </p:txBody>
      </p:sp>
      <p:grpSp>
        <p:nvGrpSpPr>
          <p:cNvPr id="12" name="object 12"/>
          <p:cNvGrpSpPr/>
          <p:nvPr/>
        </p:nvGrpSpPr>
        <p:grpSpPr>
          <a:xfrm>
            <a:off x="1634998" y="3848861"/>
            <a:ext cx="1778000" cy="1522095"/>
            <a:chOff x="1634998" y="3848861"/>
            <a:chExt cx="1778000" cy="1522095"/>
          </a:xfrm>
        </p:grpSpPr>
        <p:sp>
          <p:nvSpPr>
            <p:cNvPr id="13" name="object 13"/>
            <p:cNvSpPr/>
            <p:nvPr/>
          </p:nvSpPr>
          <p:spPr>
            <a:xfrm>
              <a:off x="1641348" y="3855211"/>
              <a:ext cx="1618615" cy="1381125"/>
            </a:xfrm>
            <a:custGeom>
              <a:avLst/>
              <a:gdLst/>
              <a:ahLst/>
              <a:cxnLst/>
              <a:rect l="l" t="t" r="r" b="b"/>
              <a:pathLst>
                <a:path w="1618614" h="1381125">
                  <a:moveTo>
                    <a:pt x="1480439" y="0"/>
                  </a:moveTo>
                  <a:lnTo>
                    <a:pt x="138049" y="0"/>
                  </a:lnTo>
                  <a:lnTo>
                    <a:pt x="94431" y="7029"/>
                  </a:lnTo>
                  <a:lnTo>
                    <a:pt x="56537" y="26611"/>
                  </a:lnTo>
                  <a:lnTo>
                    <a:pt x="26647" y="56482"/>
                  </a:lnTo>
                  <a:lnTo>
                    <a:pt x="7041" y="94382"/>
                  </a:lnTo>
                  <a:lnTo>
                    <a:pt x="0" y="138049"/>
                  </a:lnTo>
                  <a:lnTo>
                    <a:pt x="0" y="1242949"/>
                  </a:lnTo>
                  <a:lnTo>
                    <a:pt x="7041" y="1286566"/>
                  </a:lnTo>
                  <a:lnTo>
                    <a:pt x="26647" y="1324460"/>
                  </a:lnTo>
                  <a:lnTo>
                    <a:pt x="56537" y="1354350"/>
                  </a:lnTo>
                  <a:lnTo>
                    <a:pt x="94431" y="1373956"/>
                  </a:lnTo>
                  <a:lnTo>
                    <a:pt x="138049" y="1380998"/>
                  </a:lnTo>
                  <a:lnTo>
                    <a:pt x="1480439" y="1380998"/>
                  </a:lnTo>
                  <a:lnTo>
                    <a:pt x="1524056" y="1373956"/>
                  </a:lnTo>
                  <a:lnTo>
                    <a:pt x="1561950" y="1354350"/>
                  </a:lnTo>
                  <a:lnTo>
                    <a:pt x="1591840" y="1324460"/>
                  </a:lnTo>
                  <a:lnTo>
                    <a:pt x="1611446" y="1286566"/>
                  </a:lnTo>
                  <a:lnTo>
                    <a:pt x="1618488" y="1242949"/>
                  </a:lnTo>
                  <a:lnTo>
                    <a:pt x="1618488" y="138049"/>
                  </a:lnTo>
                  <a:lnTo>
                    <a:pt x="1611446" y="94382"/>
                  </a:lnTo>
                  <a:lnTo>
                    <a:pt x="1591840" y="56482"/>
                  </a:lnTo>
                  <a:lnTo>
                    <a:pt x="1561950" y="26611"/>
                  </a:lnTo>
                  <a:lnTo>
                    <a:pt x="1524056" y="7029"/>
                  </a:lnTo>
                  <a:lnTo>
                    <a:pt x="1480439" y="0"/>
                  </a:lnTo>
                  <a:close/>
                </a:path>
              </a:pathLst>
            </a:custGeom>
            <a:solidFill>
              <a:srgbClr val="1F386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4" name="object 14"/>
            <p:cNvSpPr/>
            <p:nvPr/>
          </p:nvSpPr>
          <p:spPr>
            <a:xfrm>
              <a:off x="1641348" y="3855211"/>
              <a:ext cx="1618615" cy="1381125"/>
            </a:xfrm>
            <a:custGeom>
              <a:avLst/>
              <a:gdLst/>
              <a:ahLst/>
              <a:cxnLst/>
              <a:rect l="l" t="t" r="r" b="b"/>
              <a:pathLst>
                <a:path w="1618614" h="1381125">
                  <a:moveTo>
                    <a:pt x="0" y="138049"/>
                  </a:moveTo>
                  <a:lnTo>
                    <a:pt x="7041" y="94382"/>
                  </a:lnTo>
                  <a:lnTo>
                    <a:pt x="26647" y="56482"/>
                  </a:lnTo>
                  <a:lnTo>
                    <a:pt x="56537" y="26611"/>
                  </a:lnTo>
                  <a:lnTo>
                    <a:pt x="94431" y="7029"/>
                  </a:lnTo>
                  <a:lnTo>
                    <a:pt x="138049" y="0"/>
                  </a:lnTo>
                  <a:lnTo>
                    <a:pt x="1480439" y="0"/>
                  </a:lnTo>
                  <a:lnTo>
                    <a:pt x="1524056" y="7029"/>
                  </a:lnTo>
                  <a:lnTo>
                    <a:pt x="1561950" y="26611"/>
                  </a:lnTo>
                  <a:lnTo>
                    <a:pt x="1591840" y="56482"/>
                  </a:lnTo>
                  <a:lnTo>
                    <a:pt x="1611446" y="94382"/>
                  </a:lnTo>
                  <a:lnTo>
                    <a:pt x="1618488" y="138049"/>
                  </a:lnTo>
                  <a:lnTo>
                    <a:pt x="1618488" y="1242949"/>
                  </a:lnTo>
                  <a:lnTo>
                    <a:pt x="1611446" y="1286566"/>
                  </a:lnTo>
                  <a:lnTo>
                    <a:pt x="1591840" y="1324460"/>
                  </a:lnTo>
                  <a:lnTo>
                    <a:pt x="1561950" y="1354350"/>
                  </a:lnTo>
                  <a:lnTo>
                    <a:pt x="1524056" y="1373956"/>
                  </a:lnTo>
                  <a:lnTo>
                    <a:pt x="1480439" y="1380998"/>
                  </a:lnTo>
                  <a:lnTo>
                    <a:pt x="138049" y="1380998"/>
                  </a:lnTo>
                  <a:lnTo>
                    <a:pt x="94431" y="1373956"/>
                  </a:lnTo>
                  <a:lnTo>
                    <a:pt x="56537" y="1354350"/>
                  </a:lnTo>
                  <a:lnTo>
                    <a:pt x="26647" y="1324460"/>
                  </a:lnTo>
                  <a:lnTo>
                    <a:pt x="7041" y="1286566"/>
                  </a:lnTo>
                  <a:lnTo>
                    <a:pt x="0" y="1242949"/>
                  </a:lnTo>
                  <a:lnTo>
                    <a:pt x="0" y="138049"/>
                  </a:lnTo>
                  <a:close/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5" name="object 15"/>
            <p:cNvSpPr/>
            <p:nvPr/>
          </p:nvSpPr>
          <p:spPr>
            <a:xfrm>
              <a:off x="1778508" y="3983227"/>
              <a:ext cx="1628139" cy="1381125"/>
            </a:xfrm>
            <a:custGeom>
              <a:avLst/>
              <a:gdLst/>
              <a:ahLst/>
              <a:cxnLst/>
              <a:rect l="l" t="t" r="r" b="b"/>
              <a:pathLst>
                <a:path w="1628139" h="1381125">
                  <a:moveTo>
                    <a:pt x="1489583" y="0"/>
                  </a:moveTo>
                  <a:lnTo>
                    <a:pt x="138049" y="0"/>
                  </a:lnTo>
                  <a:lnTo>
                    <a:pt x="94431" y="7041"/>
                  </a:lnTo>
                  <a:lnTo>
                    <a:pt x="56537" y="26647"/>
                  </a:lnTo>
                  <a:lnTo>
                    <a:pt x="26647" y="56537"/>
                  </a:lnTo>
                  <a:lnTo>
                    <a:pt x="7041" y="94431"/>
                  </a:lnTo>
                  <a:lnTo>
                    <a:pt x="0" y="138049"/>
                  </a:lnTo>
                  <a:lnTo>
                    <a:pt x="0" y="1242949"/>
                  </a:lnTo>
                  <a:lnTo>
                    <a:pt x="7041" y="1286628"/>
                  </a:lnTo>
                  <a:lnTo>
                    <a:pt x="26647" y="1324560"/>
                  </a:lnTo>
                  <a:lnTo>
                    <a:pt x="56537" y="1354469"/>
                  </a:lnTo>
                  <a:lnTo>
                    <a:pt x="94431" y="1374082"/>
                  </a:lnTo>
                  <a:lnTo>
                    <a:pt x="138049" y="1381125"/>
                  </a:lnTo>
                  <a:lnTo>
                    <a:pt x="1489583" y="1381125"/>
                  </a:lnTo>
                  <a:lnTo>
                    <a:pt x="1533200" y="1374082"/>
                  </a:lnTo>
                  <a:lnTo>
                    <a:pt x="1571094" y="1354469"/>
                  </a:lnTo>
                  <a:lnTo>
                    <a:pt x="1600984" y="1324560"/>
                  </a:lnTo>
                  <a:lnTo>
                    <a:pt x="1620590" y="1286628"/>
                  </a:lnTo>
                  <a:lnTo>
                    <a:pt x="1627632" y="1242949"/>
                  </a:lnTo>
                  <a:lnTo>
                    <a:pt x="1627632" y="138049"/>
                  </a:lnTo>
                  <a:lnTo>
                    <a:pt x="1620590" y="94431"/>
                  </a:lnTo>
                  <a:lnTo>
                    <a:pt x="1600984" y="56537"/>
                  </a:lnTo>
                  <a:lnTo>
                    <a:pt x="1571094" y="26647"/>
                  </a:lnTo>
                  <a:lnTo>
                    <a:pt x="1533200" y="7041"/>
                  </a:lnTo>
                  <a:lnTo>
                    <a:pt x="1489583" y="0"/>
                  </a:lnTo>
                  <a:close/>
                </a:path>
              </a:pathLst>
            </a:custGeom>
            <a:solidFill>
              <a:srgbClr val="FFFFFF">
                <a:alpha val="90194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6" name="object 16"/>
            <p:cNvSpPr/>
            <p:nvPr/>
          </p:nvSpPr>
          <p:spPr>
            <a:xfrm>
              <a:off x="1778508" y="3983227"/>
              <a:ext cx="1628139" cy="1381125"/>
            </a:xfrm>
            <a:custGeom>
              <a:avLst/>
              <a:gdLst/>
              <a:ahLst/>
              <a:cxnLst/>
              <a:rect l="l" t="t" r="r" b="b"/>
              <a:pathLst>
                <a:path w="1628139" h="1381125">
                  <a:moveTo>
                    <a:pt x="0" y="138049"/>
                  </a:moveTo>
                  <a:lnTo>
                    <a:pt x="7041" y="94431"/>
                  </a:lnTo>
                  <a:lnTo>
                    <a:pt x="26647" y="56537"/>
                  </a:lnTo>
                  <a:lnTo>
                    <a:pt x="56537" y="26647"/>
                  </a:lnTo>
                  <a:lnTo>
                    <a:pt x="94431" y="7041"/>
                  </a:lnTo>
                  <a:lnTo>
                    <a:pt x="138049" y="0"/>
                  </a:lnTo>
                  <a:lnTo>
                    <a:pt x="1489583" y="0"/>
                  </a:lnTo>
                  <a:lnTo>
                    <a:pt x="1533200" y="7041"/>
                  </a:lnTo>
                  <a:lnTo>
                    <a:pt x="1571094" y="26647"/>
                  </a:lnTo>
                  <a:lnTo>
                    <a:pt x="1600984" y="56537"/>
                  </a:lnTo>
                  <a:lnTo>
                    <a:pt x="1620590" y="94431"/>
                  </a:lnTo>
                  <a:lnTo>
                    <a:pt x="1627632" y="138049"/>
                  </a:lnTo>
                  <a:lnTo>
                    <a:pt x="1627632" y="1242949"/>
                  </a:lnTo>
                  <a:lnTo>
                    <a:pt x="1620590" y="1286628"/>
                  </a:lnTo>
                  <a:lnTo>
                    <a:pt x="1600984" y="1324560"/>
                  </a:lnTo>
                  <a:lnTo>
                    <a:pt x="1571094" y="1354469"/>
                  </a:lnTo>
                  <a:lnTo>
                    <a:pt x="1533200" y="1374082"/>
                  </a:lnTo>
                  <a:lnTo>
                    <a:pt x="1489583" y="1381125"/>
                  </a:lnTo>
                  <a:lnTo>
                    <a:pt x="138049" y="1381125"/>
                  </a:lnTo>
                  <a:lnTo>
                    <a:pt x="94431" y="1374082"/>
                  </a:lnTo>
                  <a:lnTo>
                    <a:pt x="56537" y="1354469"/>
                  </a:lnTo>
                  <a:lnTo>
                    <a:pt x="26647" y="1324560"/>
                  </a:lnTo>
                  <a:lnTo>
                    <a:pt x="7041" y="1286628"/>
                  </a:lnTo>
                  <a:lnTo>
                    <a:pt x="0" y="1242949"/>
                  </a:lnTo>
                  <a:lnTo>
                    <a:pt x="0" y="138049"/>
                  </a:lnTo>
                  <a:close/>
                </a:path>
              </a:pathLst>
            </a:custGeom>
            <a:ln w="12700">
              <a:solidFill>
                <a:srgbClr val="4471C4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7" name="object 17"/>
          <p:cNvSpPr txBox="1"/>
          <p:nvPr/>
        </p:nvSpPr>
        <p:spPr>
          <a:xfrm>
            <a:off x="1912239" y="4053268"/>
            <a:ext cx="1354455" cy="1214755"/>
          </a:xfrm>
          <a:prstGeom prst="rect">
            <a:avLst/>
          </a:prstGeom>
        </p:spPr>
        <p:txBody>
          <a:bodyPr wrap="square" lIns="0" tIns="24765" rIns="0" bIns="0" rtlCol="0" vert="horz">
            <a:spAutoFit/>
          </a:bodyPr>
          <a:lstStyle/>
          <a:p>
            <a:pPr algn="ctr" marL="12700" marR="5080" indent="-8255">
              <a:lnSpc>
                <a:spcPct val="95300"/>
              </a:lnSpc>
              <a:spcBef>
                <a:spcPts val="195"/>
              </a:spcBef>
            </a:pPr>
            <a:r>
              <a:rPr dirty="0" sz="1350">
                <a:solidFill>
                  <a:srgbClr val="001F5F"/>
                </a:solidFill>
                <a:latin typeface="Calibri"/>
                <a:cs typeface="Calibri"/>
              </a:rPr>
              <a:t>İthalatta</a:t>
            </a:r>
            <a:r>
              <a:rPr dirty="0" sz="1350" spc="105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dirty="0" sz="1350" spc="-10">
                <a:solidFill>
                  <a:srgbClr val="001F5F"/>
                </a:solidFill>
                <a:latin typeface="Calibri"/>
                <a:cs typeface="Calibri"/>
              </a:rPr>
              <a:t>Haksız Rekabetin Önlenmesi </a:t>
            </a:r>
            <a:r>
              <a:rPr dirty="0" sz="1350">
                <a:solidFill>
                  <a:srgbClr val="001F5F"/>
                </a:solidFill>
                <a:latin typeface="Calibri"/>
                <a:cs typeface="Calibri"/>
              </a:rPr>
              <a:t>Hakkında</a:t>
            </a:r>
            <a:r>
              <a:rPr dirty="0" sz="1350" spc="16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dirty="0" sz="1350" spc="-10">
                <a:solidFill>
                  <a:srgbClr val="001F5F"/>
                </a:solidFill>
                <a:latin typeface="Calibri"/>
                <a:cs typeface="Calibri"/>
              </a:rPr>
              <a:t>Mevzuat (Anti-</a:t>
            </a:r>
            <a:r>
              <a:rPr dirty="0" sz="1350">
                <a:solidFill>
                  <a:srgbClr val="001F5F"/>
                </a:solidFill>
                <a:latin typeface="Calibri"/>
                <a:cs typeface="Calibri"/>
              </a:rPr>
              <a:t>Damping</a:t>
            </a:r>
            <a:r>
              <a:rPr dirty="0" sz="1350" spc="24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dirty="0" sz="1350" spc="-25">
                <a:solidFill>
                  <a:srgbClr val="001F5F"/>
                </a:solidFill>
                <a:latin typeface="Calibri"/>
                <a:cs typeface="Calibri"/>
              </a:rPr>
              <a:t>ve </a:t>
            </a:r>
            <a:r>
              <a:rPr dirty="0" sz="1350" spc="-10">
                <a:solidFill>
                  <a:srgbClr val="001F5F"/>
                </a:solidFill>
                <a:latin typeface="Calibri"/>
                <a:cs typeface="Calibri"/>
              </a:rPr>
              <a:t>Sübvansiyon)</a:t>
            </a:r>
            <a:endParaRPr sz="1350">
              <a:latin typeface="Calibri"/>
              <a:cs typeface="Calibri"/>
            </a:endParaRPr>
          </a:p>
        </p:txBody>
      </p:sp>
      <p:grpSp>
        <p:nvGrpSpPr>
          <p:cNvPr id="18" name="object 18"/>
          <p:cNvGrpSpPr/>
          <p:nvPr/>
        </p:nvGrpSpPr>
        <p:grpSpPr>
          <a:xfrm>
            <a:off x="3536950" y="3848861"/>
            <a:ext cx="1430020" cy="1119505"/>
            <a:chOff x="3536950" y="3848861"/>
            <a:chExt cx="1430020" cy="1119505"/>
          </a:xfrm>
        </p:grpSpPr>
        <p:sp>
          <p:nvSpPr>
            <p:cNvPr id="19" name="object 19"/>
            <p:cNvSpPr/>
            <p:nvPr/>
          </p:nvSpPr>
          <p:spPr>
            <a:xfrm>
              <a:off x="3543300" y="3855211"/>
              <a:ext cx="1271270" cy="969644"/>
            </a:xfrm>
            <a:custGeom>
              <a:avLst/>
              <a:gdLst/>
              <a:ahLst/>
              <a:cxnLst/>
              <a:rect l="l" t="t" r="r" b="b"/>
              <a:pathLst>
                <a:path w="1271270" h="969645">
                  <a:moveTo>
                    <a:pt x="1174114" y="0"/>
                  </a:moveTo>
                  <a:lnTo>
                    <a:pt x="96900" y="0"/>
                  </a:lnTo>
                  <a:lnTo>
                    <a:pt x="59203" y="7604"/>
                  </a:lnTo>
                  <a:lnTo>
                    <a:pt x="28400" y="28352"/>
                  </a:lnTo>
                  <a:lnTo>
                    <a:pt x="7621" y="59150"/>
                  </a:lnTo>
                  <a:lnTo>
                    <a:pt x="0" y="96900"/>
                  </a:lnTo>
                  <a:lnTo>
                    <a:pt x="0" y="872489"/>
                  </a:lnTo>
                  <a:lnTo>
                    <a:pt x="7621" y="910240"/>
                  </a:lnTo>
                  <a:lnTo>
                    <a:pt x="28400" y="941038"/>
                  </a:lnTo>
                  <a:lnTo>
                    <a:pt x="59203" y="961786"/>
                  </a:lnTo>
                  <a:lnTo>
                    <a:pt x="96900" y="969390"/>
                  </a:lnTo>
                  <a:lnTo>
                    <a:pt x="1174114" y="969390"/>
                  </a:lnTo>
                  <a:lnTo>
                    <a:pt x="1211812" y="961786"/>
                  </a:lnTo>
                  <a:lnTo>
                    <a:pt x="1242615" y="941038"/>
                  </a:lnTo>
                  <a:lnTo>
                    <a:pt x="1263394" y="910240"/>
                  </a:lnTo>
                  <a:lnTo>
                    <a:pt x="1271015" y="872489"/>
                  </a:lnTo>
                  <a:lnTo>
                    <a:pt x="1271015" y="96900"/>
                  </a:lnTo>
                  <a:lnTo>
                    <a:pt x="1263394" y="59150"/>
                  </a:lnTo>
                  <a:lnTo>
                    <a:pt x="1242615" y="28352"/>
                  </a:lnTo>
                  <a:lnTo>
                    <a:pt x="1211812" y="7604"/>
                  </a:lnTo>
                  <a:lnTo>
                    <a:pt x="1174114" y="0"/>
                  </a:lnTo>
                  <a:close/>
                </a:path>
              </a:pathLst>
            </a:custGeom>
            <a:solidFill>
              <a:srgbClr val="1F386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0" name="object 20"/>
            <p:cNvSpPr/>
            <p:nvPr/>
          </p:nvSpPr>
          <p:spPr>
            <a:xfrm>
              <a:off x="3543300" y="3855211"/>
              <a:ext cx="1271270" cy="969644"/>
            </a:xfrm>
            <a:custGeom>
              <a:avLst/>
              <a:gdLst/>
              <a:ahLst/>
              <a:cxnLst/>
              <a:rect l="l" t="t" r="r" b="b"/>
              <a:pathLst>
                <a:path w="1271270" h="969645">
                  <a:moveTo>
                    <a:pt x="0" y="96900"/>
                  </a:moveTo>
                  <a:lnTo>
                    <a:pt x="7621" y="59150"/>
                  </a:lnTo>
                  <a:lnTo>
                    <a:pt x="28400" y="28352"/>
                  </a:lnTo>
                  <a:lnTo>
                    <a:pt x="59203" y="7604"/>
                  </a:lnTo>
                  <a:lnTo>
                    <a:pt x="96900" y="0"/>
                  </a:lnTo>
                  <a:lnTo>
                    <a:pt x="1174114" y="0"/>
                  </a:lnTo>
                  <a:lnTo>
                    <a:pt x="1211812" y="7604"/>
                  </a:lnTo>
                  <a:lnTo>
                    <a:pt x="1242615" y="28352"/>
                  </a:lnTo>
                  <a:lnTo>
                    <a:pt x="1263394" y="59150"/>
                  </a:lnTo>
                  <a:lnTo>
                    <a:pt x="1271015" y="96900"/>
                  </a:lnTo>
                  <a:lnTo>
                    <a:pt x="1271015" y="872489"/>
                  </a:lnTo>
                  <a:lnTo>
                    <a:pt x="1263394" y="910240"/>
                  </a:lnTo>
                  <a:lnTo>
                    <a:pt x="1242615" y="941038"/>
                  </a:lnTo>
                  <a:lnTo>
                    <a:pt x="1211812" y="961786"/>
                  </a:lnTo>
                  <a:lnTo>
                    <a:pt x="1174114" y="969390"/>
                  </a:lnTo>
                  <a:lnTo>
                    <a:pt x="96900" y="969390"/>
                  </a:lnTo>
                  <a:lnTo>
                    <a:pt x="59203" y="961786"/>
                  </a:lnTo>
                  <a:lnTo>
                    <a:pt x="28400" y="941038"/>
                  </a:lnTo>
                  <a:lnTo>
                    <a:pt x="7621" y="910240"/>
                  </a:lnTo>
                  <a:lnTo>
                    <a:pt x="0" y="872489"/>
                  </a:lnTo>
                  <a:lnTo>
                    <a:pt x="0" y="96900"/>
                  </a:lnTo>
                  <a:close/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1" name="object 21"/>
            <p:cNvSpPr/>
            <p:nvPr/>
          </p:nvSpPr>
          <p:spPr>
            <a:xfrm>
              <a:off x="3689604" y="3983227"/>
              <a:ext cx="1271270" cy="979169"/>
            </a:xfrm>
            <a:custGeom>
              <a:avLst/>
              <a:gdLst/>
              <a:ahLst/>
              <a:cxnLst/>
              <a:rect l="l" t="t" r="r" b="b"/>
              <a:pathLst>
                <a:path w="1271270" h="979170">
                  <a:moveTo>
                    <a:pt x="1173226" y="0"/>
                  </a:moveTo>
                  <a:lnTo>
                    <a:pt x="97790" y="0"/>
                  </a:lnTo>
                  <a:lnTo>
                    <a:pt x="59739" y="7689"/>
                  </a:lnTo>
                  <a:lnTo>
                    <a:pt x="28654" y="28654"/>
                  </a:lnTo>
                  <a:lnTo>
                    <a:pt x="7689" y="59739"/>
                  </a:lnTo>
                  <a:lnTo>
                    <a:pt x="0" y="97790"/>
                  </a:lnTo>
                  <a:lnTo>
                    <a:pt x="0" y="880745"/>
                  </a:lnTo>
                  <a:lnTo>
                    <a:pt x="7689" y="918868"/>
                  </a:lnTo>
                  <a:lnTo>
                    <a:pt x="28654" y="949991"/>
                  </a:lnTo>
                  <a:lnTo>
                    <a:pt x="59739" y="970970"/>
                  </a:lnTo>
                  <a:lnTo>
                    <a:pt x="97790" y="978662"/>
                  </a:lnTo>
                  <a:lnTo>
                    <a:pt x="1173226" y="978662"/>
                  </a:lnTo>
                  <a:lnTo>
                    <a:pt x="1211276" y="970970"/>
                  </a:lnTo>
                  <a:lnTo>
                    <a:pt x="1242361" y="949991"/>
                  </a:lnTo>
                  <a:lnTo>
                    <a:pt x="1263326" y="918868"/>
                  </a:lnTo>
                  <a:lnTo>
                    <a:pt x="1271016" y="880745"/>
                  </a:lnTo>
                  <a:lnTo>
                    <a:pt x="1271016" y="97790"/>
                  </a:lnTo>
                  <a:lnTo>
                    <a:pt x="1263326" y="59739"/>
                  </a:lnTo>
                  <a:lnTo>
                    <a:pt x="1242361" y="28654"/>
                  </a:lnTo>
                  <a:lnTo>
                    <a:pt x="1211276" y="7689"/>
                  </a:lnTo>
                  <a:lnTo>
                    <a:pt x="1173226" y="0"/>
                  </a:lnTo>
                  <a:close/>
                </a:path>
              </a:pathLst>
            </a:custGeom>
            <a:solidFill>
              <a:srgbClr val="FFFFFF">
                <a:alpha val="90194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2" name="object 22"/>
            <p:cNvSpPr/>
            <p:nvPr/>
          </p:nvSpPr>
          <p:spPr>
            <a:xfrm>
              <a:off x="3689604" y="3983227"/>
              <a:ext cx="1271270" cy="979169"/>
            </a:xfrm>
            <a:custGeom>
              <a:avLst/>
              <a:gdLst/>
              <a:ahLst/>
              <a:cxnLst/>
              <a:rect l="l" t="t" r="r" b="b"/>
              <a:pathLst>
                <a:path w="1271270" h="979170">
                  <a:moveTo>
                    <a:pt x="0" y="97790"/>
                  </a:moveTo>
                  <a:lnTo>
                    <a:pt x="7689" y="59739"/>
                  </a:lnTo>
                  <a:lnTo>
                    <a:pt x="28654" y="28654"/>
                  </a:lnTo>
                  <a:lnTo>
                    <a:pt x="59739" y="7689"/>
                  </a:lnTo>
                  <a:lnTo>
                    <a:pt x="97790" y="0"/>
                  </a:lnTo>
                  <a:lnTo>
                    <a:pt x="1173226" y="0"/>
                  </a:lnTo>
                  <a:lnTo>
                    <a:pt x="1211276" y="7689"/>
                  </a:lnTo>
                  <a:lnTo>
                    <a:pt x="1242361" y="28654"/>
                  </a:lnTo>
                  <a:lnTo>
                    <a:pt x="1263326" y="59739"/>
                  </a:lnTo>
                  <a:lnTo>
                    <a:pt x="1271016" y="97790"/>
                  </a:lnTo>
                  <a:lnTo>
                    <a:pt x="1271016" y="880745"/>
                  </a:lnTo>
                  <a:lnTo>
                    <a:pt x="1263326" y="918868"/>
                  </a:lnTo>
                  <a:lnTo>
                    <a:pt x="1242361" y="949991"/>
                  </a:lnTo>
                  <a:lnTo>
                    <a:pt x="1211276" y="970970"/>
                  </a:lnTo>
                  <a:lnTo>
                    <a:pt x="1173226" y="978662"/>
                  </a:lnTo>
                  <a:lnTo>
                    <a:pt x="97790" y="978662"/>
                  </a:lnTo>
                  <a:lnTo>
                    <a:pt x="59739" y="970970"/>
                  </a:lnTo>
                  <a:lnTo>
                    <a:pt x="28654" y="949991"/>
                  </a:lnTo>
                  <a:lnTo>
                    <a:pt x="7689" y="918868"/>
                  </a:lnTo>
                  <a:lnTo>
                    <a:pt x="0" y="880745"/>
                  </a:lnTo>
                  <a:lnTo>
                    <a:pt x="0" y="97790"/>
                  </a:lnTo>
                  <a:close/>
                </a:path>
              </a:pathLst>
            </a:custGeom>
            <a:ln w="12700">
              <a:solidFill>
                <a:srgbClr val="4471C4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23" name="object 23"/>
          <p:cNvSpPr txBox="1"/>
          <p:nvPr/>
        </p:nvSpPr>
        <p:spPr>
          <a:xfrm>
            <a:off x="3964304" y="3947223"/>
            <a:ext cx="715010" cy="1022350"/>
          </a:xfrm>
          <a:prstGeom prst="rect">
            <a:avLst/>
          </a:prstGeom>
        </p:spPr>
        <p:txBody>
          <a:bodyPr wrap="square" lIns="0" tIns="24130" rIns="0" bIns="0" rtlCol="0" vert="horz">
            <a:spAutoFit/>
          </a:bodyPr>
          <a:lstStyle/>
          <a:p>
            <a:pPr algn="just" marL="12700" marR="5080" indent="45720">
              <a:lnSpc>
                <a:spcPct val="95700"/>
              </a:lnSpc>
              <a:spcBef>
                <a:spcPts val="190"/>
              </a:spcBef>
            </a:pPr>
            <a:r>
              <a:rPr dirty="0" sz="1350" spc="-10">
                <a:solidFill>
                  <a:srgbClr val="001F5F"/>
                </a:solidFill>
                <a:latin typeface="Calibri"/>
                <a:cs typeface="Calibri"/>
              </a:rPr>
              <a:t>İthalatta Korunma Önlemleri Hakkında Mevzuat</a:t>
            </a:r>
            <a:endParaRPr sz="1350">
              <a:latin typeface="Calibri"/>
              <a:cs typeface="Calibri"/>
            </a:endParaRPr>
          </a:p>
        </p:txBody>
      </p:sp>
      <p:grpSp>
        <p:nvGrpSpPr>
          <p:cNvPr id="24" name="object 24"/>
          <p:cNvGrpSpPr/>
          <p:nvPr/>
        </p:nvGrpSpPr>
        <p:grpSpPr>
          <a:xfrm>
            <a:off x="5091429" y="3848861"/>
            <a:ext cx="1851025" cy="1165225"/>
            <a:chOff x="5091429" y="3848861"/>
            <a:chExt cx="1851025" cy="1165225"/>
          </a:xfrm>
        </p:grpSpPr>
        <p:sp>
          <p:nvSpPr>
            <p:cNvPr id="25" name="object 25"/>
            <p:cNvSpPr/>
            <p:nvPr/>
          </p:nvSpPr>
          <p:spPr>
            <a:xfrm>
              <a:off x="5097779" y="3855211"/>
              <a:ext cx="1701164" cy="1015365"/>
            </a:xfrm>
            <a:custGeom>
              <a:avLst/>
              <a:gdLst/>
              <a:ahLst/>
              <a:cxnLst/>
              <a:rect l="l" t="t" r="r" b="b"/>
              <a:pathLst>
                <a:path w="1701165" h="1015364">
                  <a:moveTo>
                    <a:pt x="1599311" y="0"/>
                  </a:moveTo>
                  <a:lnTo>
                    <a:pt x="101473" y="0"/>
                  </a:lnTo>
                  <a:lnTo>
                    <a:pt x="61989" y="7961"/>
                  </a:lnTo>
                  <a:lnTo>
                    <a:pt x="29733" y="29686"/>
                  </a:lnTo>
                  <a:lnTo>
                    <a:pt x="7979" y="61936"/>
                  </a:lnTo>
                  <a:lnTo>
                    <a:pt x="0" y="101473"/>
                  </a:lnTo>
                  <a:lnTo>
                    <a:pt x="0" y="913638"/>
                  </a:lnTo>
                  <a:lnTo>
                    <a:pt x="7979" y="953194"/>
                  </a:lnTo>
                  <a:lnTo>
                    <a:pt x="29733" y="985488"/>
                  </a:lnTo>
                  <a:lnTo>
                    <a:pt x="61989" y="1007256"/>
                  </a:lnTo>
                  <a:lnTo>
                    <a:pt x="101473" y="1015238"/>
                  </a:lnTo>
                  <a:lnTo>
                    <a:pt x="1599311" y="1015238"/>
                  </a:lnTo>
                  <a:lnTo>
                    <a:pt x="1638794" y="1007256"/>
                  </a:lnTo>
                  <a:lnTo>
                    <a:pt x="1671050" y="985488"/>
                  </a:lnTo>
                  <a:lnTo>
                    <a:pt x="1692804" y="953194"/>
                  </a:lnTo>
                  <a:lnTo>
                    <a:pt x="1700784" y="913638"/>
                  </a:lnTo>
                  <a:lnTo>
                    <a:pt x="1700784" y="101473"/>
                  </a:lnTo>
                  <a:lnTo>
                    <a:pt x="1692804" y="61936"/>
                  </a:lnTo>
                  <a:lnTo>
                    <a:pt x="1671050" y="29686"/>
                  </a:lnTo>
                  <a:lnTo>
                    <a:pt x="1638794" y="7961"/>
                  </a:lnTo>
                  <a:lnTo>
                    <a:pt x="1599311" y="0"/>
                  </a:lnTo>
                  <a:close/>
                </a:path>
              </a:pathLst>
            </a:custGeom>
            <a:solidFill>
              <a:srgbClr val="1F386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6" name="object 26"/>
            <p:cNvSpPr/>
            <p:nvPr/>
          </p:nvSpPr>
          <p:spPr>
            <a:xfrm>
              <a:off x="5097779" y="3855211"/>
              <a:ext cx="1701164" cy="1015365"/>
            </a:xfrm>
            <a:custGeom>
              <a:avLst/>
              <a:gdLst/>
              <a:ahLst/>
              <a:cxnLst/>
              <a:rect l="l" t="t" r="r" b="b"/>
              <a:pathLst>
                <a:path w="1701165" h="1015364">
                  <a:moveTo>
                    <a:pt x="0" y="101473"/>
                  </a:moveTo>
                  <a:lnTo>
                    <a:pt x="7979" y="61936"/>
                  </a:lnTo>
                  <a:lnTo>
                    <a:pt x="29733" y="29686"/>
                  </a:lnTo>
                  <a:lnTo>
                    <a:pt x="61989" y="7961"/>
                  </a:lnTo>
                  <a:lnTo>
                    <a:pt x="101473" y="0"/>
                  </a:lnTo>
                  <a:lnTo>
                    <a:pt x="1599311" y="0"/>
                  </a:lnTo>
                  <a:lnTo>
                    <a:pt x="1638794" y="7961"/>
                  </a:lnTo>
                  <a:lnTo>
                    <a:pt x="1671050" y="29686"/>
                  </a:lnTo>
                  <a:lnTo>
                    <a:pt x="1692804" y="61936"/>
                  </a:lnTo>
                  <a:lnTo>
                    <a:pt x="1700784" y="101473"/>
                  </a:lnTo>
                  <a:lnTo>
                    <a:pt x="1700784" y="913638"/>
                  </a:lnTo>
                  <a:lnTo>
                    <a:pt x="1692804" y="953194"/>
                  </a:lnTo>
                  <a:lnTo>
                    <a:pt x="1671050" y="985488"/>
                  </a:lnTo>
                  <a:lnTo>
                    <a:pt x="1638794" y="1007256"/>
                  </a:lnTo>
                  <a:lnTo>
                    <a:pt x="1599311" y="1015238"/>
                  </a:lnTo>
                  <a:lnTo>
                    <a:pt x="101473" y="1015238"/>
                  </a:lnTo>
                  <a:lnTo>
                    <a:pt x="61989" y="1007256"/>
                  </a:lnTo>
                  <a:lnTo>
                    <a:pt x="29733" y="985488"/>
                  </a:lnTo>
                  <a:lnTo>
                    <a:pt x="7979" y="953194"/>
                  </a:lnTo>
                  <a:lnTo>
                    <a:pt x="0" y="913638"/>
                  </a:lnTo>
                  <a:lnTo>
                    <a:pt x="0" y="101473"/>
                  </a:lnTo>
                  <a:close/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7" name="object 27"/>
            <p:cNvSpPr/>
            <p:nvPr/>
          </p:nvSpPr>
          <p:spPr>
            <a:xfrm>
              <a:off x="5244083" y="3983227"/>
              <a:ext cx="1691639" cy="1024890"/>
            </a:xfrm>
            <a:custGeom>
              <a:avLst/>
              <a:gdLst/>
              <a:ahLst/>
              <a:cxnLst/>
              <a:rect l="l" t="t" r="r" b="b"/>
              <a:pathLst>
                <a:path w="1691640" h="1024889">
                  <a:moveTo>
                    <a:pt x="1589277" y="0"/>
                  </a:moveTo>
                  <a:lnTo>
                    <a:pt x="102362" y="0"/>
                  </a:lnTo>
                  <a:lnTo>
                    <a:pt x="62525" y="8046"/>
                  </a:lnTo>
                  <a:lnTo>
                    <a:pt x="29987" y="29987"/>
                  </a:lnTo>
                  <a:lnTo>
                    <a:pt x="8046" y="62525"/>
                  </a:lnTo>
                  <a:lnTo>
                    <a:pt x="0" y="102362"/>
                  </a:lnTo>
                  <a:lnTo>
                    <a:pt x="0" y="921893"/>
                  </a:lnTo>
                  <a:lnTo>
                    <a:pt x="8046" y="961802"/>
                  </a:lnTo>
                  <a:lnTo>
                    <a:pt x="29987" y="994378"/>
                  </a:lnTo>
                  <a:lnTo>
                    <a:pt x="62525" y="1016333"/>
                  </a:lnTo>
                  <a:lnTo>
                    <a:pt x="102362" y="1024382"/>
                  </a:lnTo>
                  <a:lnTo>
                    <a:pt x="1589277" y="1024382"/>
                  </a:lnTo>
                  <a:lnTo>
                    <a:pt x="1629114" y="1016333"/>
                  </a:lnTo>
                  <a:lnTo>
                    <a:pt x="1661652" y="994378"/>
                  </a:lnTo>
                  <a:lnTo>
                    <a:pt x="1683593" y="961802"/>
                  </a:lnTo>
                  <a:lnTo>
                    <a:pt x="1691639" y="921893"/>
                  </a:lnTo>
                  <a:lnTo>
                    <a:pt x="1691639" y="102362"/>
                  </a:lnTo>
                  <a:lnTo>
                    <a:pt x="1683593" y="62525"/>
                  </a:lnTo>
                  <a:lnTo>
                    <a:pt x="1661652" y="29987"/>
                  </a:lnTo>
                  <a:lnTo>
                    <a:pt x="1629114" y="8046"/>
                  </a:lnTo>
                  <a:lnTo>
                    <a:pt x="1589277" y="0"/>
                  </a:lnTo>
                  <a:close/>
                </a:path>
              </a:pathLst>
            </a:custGeom>
            <a:solidFill>
              <a:srgbClr val="FFFFFF">
                <a:alpha val="90194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8" name="object 28"/>
            <p:cNvSpPr/>
            <p:nvPr/>
          </p:nvSpPr>
          <p:spPr>
            <a:xfrm>
              <a:off x="5244083" y="3983227"/>
              <a:ext cx="1691639" cy="1024890"/>
            </a:xfrm>
            <a:custGeom>
              <a:avLst/>
              <a:gdLst/>
              <a:ahLst/>
              <a:cxnLst/>
              <a:rect l="l" t="t" r="r" b="b"/>
              <a:pathLst>
                <a:path w="1691640" h="1024889">
                  <a:moveTo>
                    <a:pt x="0" y="102362"/>
                  </a:moveTo>
                  <a:lnTo>
                    <a:pt x="8046" y="62525"/>
                  </a:lnTo>
                  <a:lnTo>
                    <a:pt x="29987" y="29987"/>
                  </a:lnTo>
                  <a:lnTo>
                    <a:pt x="62525" y="8046"/>
                  </a:lnTo>
                  <a:lnTo>
                    <a:pt x="102362" y="0"/>
                  </a:lnTo>
                  <a:lnTo>
                    <a:pt x="1589277" y="0"/>
                  </a:lnTo>
                  <a:lnTo>
                    <a:pt x="1629114" y="8046"/>
                  </a:lnTo>
                  <a:lnTo>
                    <a:pt x="1661652" y="29987"/>
                  </a:lnTo>
                  <a:lnTo>
                    <a:pt x="1683593" y="62525"/>
                  </a:lnTo>
                  <a:lnTo>
                    <a:pt x="1691639" y="102362"/>
                  </a:lnTo>
                  <a:lnTo>
                    <a:pt x="1691639" y="921893"/>
                  </a:lnTo>
                  <a:lnTo>
                    <a:pt x="1683593" y="961802"/>
                  </a:lnTo>
                  <a:lnTo>
                    <a:pt x="1661652" y="994378"/>
                  </a:lnTo>
                  <a:lnTo>
                    <a:pt x="1629114" y="1016333"/>
                  </a:lnTo>
                  <a:lnTo>
                    <a:pt x="1589277" y="1024382"/>
                  </a:lnTo>
                  <a:lnTo>
                    <a:pt x="102362" y="1024382"/>
                  </a:lnTo>
                  <a:lnTo>
                    <a:pt x="62525" y="1016333"/>
                  </a:lnTo>
                  <a:lnTo>
                    <a:pt x="29987" y="994378"/>
                  </a:lnTo>
                  <a:lnTo>
                    <a:pt x="8046" y="961802"/>
                  </a:lnTo>
                  <a:lnTo>
                    <a:pt x="0" y="921893"/>
                  </a:lnTo>
                  <a:lnTo>
                    <a:pt x="0" y="102362"/>
                  </a:lnTo>
                  <a:close/>
                </a:path>
              </a:pathLst>
            </a:custGeom>
            <a:ln w="12700">
              <a:solidFill>
                <a:srgbClr val="4471C4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29" name="object 29"/>
          <p:cNvSpPr txBox="1"/>
          <p:nvPr/>
        </p:nvSpPr>
        <p:spPr>
          <a:xfrm>
            <a:off x="5476875" y="4066730"/>
            <a:ext cx="1228090" cy="821055"/>
          </a:xfrm>
          <a:prstGeom prst="rect">
            <a:avLst/>
          </a:prstGeom>
        </p:spPr>
        <p:txBody>
          <a:bodyPr wrap="square" lIns="0" tIns="25400" rIns="0" bIns="0" rtlCol="0" vert="horz">
            <a:spAutoFit/>
          </a:bodyPr>
          <a:lstStyle/>
          <a:p>
            <a:pPr algn="ctr" marL="12700" marR="5080" indent="1905">
              <a:lnSpc>
                <a:spcPct val="95000"/>
              </a:lnSpc>
              <a:spcBef>
                <a:spcPts val="200"/>
              </a:spcBef>
            </a:pPr>
            <a:r>
              <a:rPr dirty="0" sz="1350">
                <a:solidFill>
                  <a:srgbClr val="001F5F"/>
                </a:solidFill>
                <a:latin typeface="Calibri"/>
                <a:cs typeface="Calibri"/>
              </a:rPr>
              <a:t>İthalatta</a:t>
            </a:r>
            <a:r>
              <a:rPr dirty="0" sz="1350" spc="105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dirty="0" sz="1350">
                <a:solidFill>
                  <a:srgbClr val="001F5F"/>
                </a:solidFill>
                <a:latin typeface="Calibri"/>
                <a:cs typeface="Calibri"/>
              </a:rPr>
              <a:t>Kota</a:t>
            </a:r>
            <a:r>
              <a:rPr dirty="0" sz="1350" spc="35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dirty="0" sz="1350" spc="-25">
                <a:solidFill>
                  <a:srgbClr val="001F5F"/>
                </a:solidFill>
                <a:latin typeface="Calibri"/>
                <a:cs typeface="Calibri"/>
              </a:rPr>
              <a:t>ve </a:t>
            </a:r>
            <a:r>
              <a:rPr dirty="0" sz="1350" spc="-10">
                <a:solidFill>
                  <a:srgbClr val="001F5F"/>
                </a:solidFill>
                <a:latin typeface="Calibri"/>
                <a:cs typeface="Calibri"/>
              </a:rPr>
              <a:t>Tarife Kontenjanı </a:t>
            </a:r>
            <a:r>
              <a:rPr dirty="0" sz="1350">
                <a:solidFill>
                  <a:srgbClr val="001F5F"/>
                </a:solidFill>
                <a:latin typeface="Calibri"/>
                <a:cs typeface="Calibri"/>
              </a:rPr>
              <a:t>İdaresi</a:t>
            </a:r>
            <a:r>
              <a:rPr dirty="0" sz="1350" spc="85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dirty="0" sz="1350" spc="-10">
                <a:solidFill>
                  <a:srgbClr val="001F5F"/>
                </a:solidFill>
                <a:latin typeface="Calibri"/>
                <a:cs typeface="Calibri"/>
              </a:rPr>
              <a:t>Hakkında Mevzuat</a:t>
            </a:r>
            <a:endParaRPr sz="1350">
              <a:latin typeface="Calibri"/>
              <a:cs typeface="Calibri"/>
            </a:endParaRPr>
          </a:p>
        </p:txBody>
      </p:sp>
      <p:grpSp>
        <p:nvGrpSpPr>
          <p:cNvPr id="30" name="object 30"/>
          <p:cNvGrpSpPr/>
          <p:nvPr/>
        </p:nvGrpSpPr>
        <p:grpSpPr>
          <a:xfrm>
            <a:off x="7075678" y="3848861"/>
            <a:ext cx="1421130" cy="1210945"/>
            <a:chOff x="7075678" y="3848861"/>
            <a:chExt cx="1421130" cy="1210945"/>
          </a:xfrm>
        </p:grpSpPr>
        <p:sp>
          <p:nvSpPr>
            <p:cNvPr id="31" name="object 31"/>
            <p:cNvSpPr/>
            <p:nvPr/>
          </p:nvSpPr>
          <p:spPr>
            <a:xfrm>
              <a:off x="7082028" y="3855211"/>
              <a:ext cx="1271270" cy="1070610"/>
            </a:xfrm>
            <a:custGeom>
              <a:avLst/>
              <a:gdLst/>
              <a:ahLst/>
              <a:cxnLst/>
              <a:rect l="l" t="t" r="r" b="b"/>
              <a:pathLst>
                <a:path w="1271270" h="1070610">
                  <a:moveTo>
                    <a:pt x="1164081" y="0"/>
                  </a:moveTo>
                  <a:lnTo>
                    <a:pt x="106933" y="0"/>
                  </a:lnTo>
                  <a:lnTo>
                    <a:pt x="65311" y="8403"/>
                  </a:lnTo>
                  <a:lnTo>
                    <a:pt x="31321" y="31321"/>
                  </a:lnTo>
                  <a:lnTo>
                    <a:pt x="8403" y="65311"/>
                  </a:lnTo>
                  <a:lnTo>
                    <a:pt x="0" y="106933"/>
                  </a:lnTo>
                  <a:lnTo>
                    <a:pt x="0" y="963040"/>
                  </a:lnTo>
                  <a:lnTo>
                    <a:pt x="8403" y="1004683"/>
                  </a:lnTo>
                  <a:lnTo>
                    <a:pt x="31321" y="1038717"/>
                  </a:lnTo>
                  <a:lnTo>
                    <a:pt x="65311" y="1061678"/>
                  </a:lnTo>
                  <a:lnTo>
                    <a:pt x="106933" y="1070102"/>
                  </a:lnTo>
                  <a:lnTo>
                    <a:pt x="1164081" y="1070102"/>
                  </a:lnTo>
                  <a:lnTo>
                    <a:pt x="1205704" y="1061678"/>
                  </a:lnTo>
                  <a:lnTo>
                    <a:pt x="1239694" y="1038717"/>
                  </a:lnTo>
                  <a:lnTo>
                    <a:pt x="1262612" y="1004683"/>
                  </a:lnTo>
                  <a:lnTo>
                    <a:pt x="1271016" y="963040"/>
                  </a:lnTo>
                  <a:lnTo>
                    <a:pt x="1271016" y="106933"/>
                  </a:lnTo>
                  <a:lnTo>
                    <a:pt x="1262612" y="65311"/>
                  </a:lnTo>
                  <a:lnTo>
                    <a:pt x="1239694" y="31321"/>
                  </a:lnTo>
                  <a:lnTo>
                    <a:pt x="1205704" y="8403"/>
                  </a:lnTo>
                  <a:lnTo>
                    <a:pt x="1164081" y="0"/>
                  </a:lnTo>
                  <a:close/>
                </a:path>
              </a:pathLst>
            </a:custGeom>
            <a:solidFill>
              <a:srgbClr val="1F386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2" name="object 32"/>
            <p:cNvSpPr/>
            <p:nvPr/>
          </p:nvSpPr>
          <p:spPr>
            <a:xfrm>
              <a:off x="7082028" y="3855211"/>
              <a:ext cx="1271270" cy="1070610"/>
            </a:xfrm>
            <a:custGeom>
              <a:avLst/>
              <a:gdLst/>
              <a:ahLst/>
              <a:cxnLst/>
              <a:rect l="l" t="t" r="r" b="b"/>
              <a:pathLst>
                <a:path w="1271270" h="1070610">
                  <a:moveTo>
                    <a:pt x="0" y="106933"/>
                  </a:moveTo>
                  <a:lnTo>
                    <a:pt x="8403" y="65311"/>
                  </a:lnTo>
                  <a:lnTo>
                    <a:pt x="31321" y="31321"/>
                  </a:lnTo>
                  <a:lnTo>
                    <a:pt x="65311" y="8403"/>
                  </a:lnTo>
                  <a:lnTo>
                    <a:pt x="106933" y="0"/>
                  </a:lnTo>
                  <a:lnTo>
                    <a:pt x="1164081" y="0"/>
                  </a:lnTo>
                  <a:lnTo>
                    <a:pt x="1205704" y="8403"/>
                  </a:lnTo>
                  <a:lnTo>
                    <a:pt x="1239694" y="31321"/>
                  </a:lnTo>
                  <a:lnTo>
                    <a:pt x="1262612" y="65311"/>
                  </a:lnTo>
                  <a:lnTo>
                    <a:pt x="1271016" y="106933"/>
                  </a:lnTo>
                  <a:lnTo>
                    <a:pt x="1271016" y="963040"/>
                  </a:lnTo>
                  <a:lnTo>
                    <a:pt x="1262612" y="1004683"/>
                  </a:lnTo>
                  <a:lnTo>
                    <a:pt x="1239694" y="1038717"/>
                  </a:lnTo>
                  <a:lnTo>
                    <a:pt x="1205704" y="1061678"/>
                  </a:lnTo>
                  <a:lnTo>
                    <a:pt x="1164081" y="1070102"/>
                  </a:lnTo>
                  <a:lnTo>
                    <a:pt x="106933" y="1070102"/>
                  </a:lnTo>
                  <a:lnTo>
                    <a:pt x="65311" y="1061678"/>
                  </a:lnTo>
                  <a:lnTo>
                    <a:pt x="31321" y="1038717"/>
                  </a:lnTo>
                  <a:lnTo>
                    <a:pt x="8403" y="1004683"/>
                  </a:lnTo>
                  <a:lnTo>
                    <a:pt x="0" y="963040"/>
                  </a:lnTo>
                  <a:lnTo>
                    <a:pt x="0" y="106933"/>
                  </a:lnTo>
                  <a:close/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33" name="object 33"/>
            <p:cNvSpPr/>
            <p:nvPr/>
          </p:nvSpPr>
          <p:spPr>
            <a:xfrm>
              <a:off x="7219188" y="3983227"/>
              <a:ext cx="1271270" cy="1070610"/>
            </a:xfrm>
            <a:custGeom>
              <a:avLst/>
              <a:gdLst/>
              <a:ahLst/>
              <a:cxnLst/>
              <a:rect l="l" t="t" r="r" b="b"/>
              <a:pathLst>
                <a:path w="1271270" h="1070610">
                  <a:moveTo>
                    <a:pt x="1164081" y="0"/>
                  </a:moveTo>
                  <a:lnTo>
                    <a:pt x="106933" y="0"/>
                  </a:lnTo>
                  <a:lnTo>
                    <a:pt x="65311" y="8403"/>
                  </a:lnTo>
                  <a:lnTo>
                    <a:pt x="31321" y="31321"/>
                  </a:lnTo>
                  <a:lnTo>
                    <a:pt x="8403" y="65311"/>
                  </a:lnTo>
                  <a:lnTo>
                    <a:pt x="0" y="106934"/>
                  </a:lnTo>
                  <a:lnTo>
                    <a:pt x="0" y="963041"/>
                  </a:lnTo>
                  <a:lnTo>
                    <a:pt x="8403" y="1004736"/>
                  </a:lnTo>
                  <a:lnTo>
                    <a:pt x="31321" y="1038764"/>
                  </a:lnTo>
                  <a:lnTo>
                    <a:pt x="65311" y="1061696"/>
                  </a:lnTo>
                  <a:lnTo>
                    <a:pt x="106933" y="1070102"/>
                  </a:lnTo>
                  <a:lnTo>
                    <a:pt x="1164081" y="1070102"/>
                  </a:lnTo>
                  <a:lnTo>
                    <a:pt x="1205704" y="1061696"/>
                  </a:lnTo>
                  <a:lnTo>
                    <a:pt x="1239694" y="1038764"/>
                  </a:lnTo>
                  <a:lnTo>
                    <a:pt x="1262612" y="1004736"/>
                  </a:lnTo>
                  <a:lnTo>
                    <a:pt x="1271015" y="963041"/>
                  </a:lnTo>
                  <a:lnTo>
                    <a:pt x="1271015" y="106934"/>
                  </a:lnTo>
                  <a:lnTo>
                    <a:pt x="1262612" y="65311"/>
                  </a:lnTo>
                  <a:lnTo>
                    <a:pt x="1239694" y="31321"/>
                  </a:lnTo>
                  <a:lnTo>
                    <a:pt x="1205704" y="8403"/>
                  </a:lnTo>
                  <a:lnTo>
                    <a:pt x="1164081" y="0"/>
                  </a:lnTo>
                  <a:close/>
                </a:path>
              </a:pathLst>
            </a:custGeom>
            <a:solidFill>
              <a:srgbClr val="FFFFFF">
                <a:alpha val="90194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4" name="object 34"/>
            <p:cNvSpPr/>
            <p:nvPr/>
          </p:nvSpPr>
          <p:spPr>
            <a:xfrm>
              <a:off x="7219188" y="3983227"/>
              <a:ext cx="1271270" cy="1070610"/>
            </a:xfrm>
            <a:custGeom>
              <a:avLst/>
              <a:gdLst/>
              <a:ahLst/>
              <a:cxnLst/>
              <a:rect l="l" t="t" r="r" b="b"/>
              <a:pathLst>
                <a:path w="1271270" h="1070610">
                  <a:moveTo>
                    <a:pt x="0" y="106934"/>
                  </a:moveTo>
                  <a:lnTo>
                    <a:pt x="8403" y="65311"/>
                  </a:lnTo>
                  <a:lnTo>
                    <a:pt x="31321" y="31321"/>
                  </a:lnTo>
                  <a:lnTo>
                    <a:pt x="65311" y="8403"/>
                  </a:lnTo>
                  <a:lnTo>
                    <a:pt x="106933" y="0"/>
                  </a:lnTo>
                  <a:lnTo>
                    <a:pt x="1164081" y="0"/>
                  </a:lnTo>
                  <a:lnTo>
                    <a:pt x="1205704" y="8403"/>
                  </a:lnTo>
                  <a:lnTo>
                    <a:pt x="1239694" y="31321"/>
                  </a:lnTo>
                  <a:lnTo>
                    <a:pt x="1262612" y="65311"/>
                  </a:lnTo>
                  <a:lnTo>
                    <a:pt x="1271015" y="106934"/>
                  </a:lnTo>
                  <a:lnTo>
                    <a:pt x="1271015" y="963041"/>
                  </a:lnTo>
                  <a:lnTo>
                    <a:pt x="1262612" y="1004736"/>
                  </a:lnTo>
                  <a:lnTo>
                    <a:pt x="1239694" y="1038764"/>
                  </a:lnTo>
                  <a:lnTo>
                    <a:pt x="1205704" y="1061696"/>
                  </a:lnTo>
                  <a:lnTo>
                    <a:pt x="1164081" y="1070102"/>
                  </a:lnTo>
                  <a:lnTo>
                    <a:pt x="106933" y="1070102"/>
                  </a:lnTo>
                  <a:lnTo>
                    <a:pt x="65311" y="1061696"/>
                  </a:lnTo>
                  <a:lnTo>
                    <a:pt x="31321" y="1038764"/>
                  </a:lnTo>
                  <a:lnTo>
                    <a:pt x="8403" y="1004736"/>
                  </a:lnTo>
                  <a:lnTo>
                    <a:pt x="0" y="963041"/>
                  </a:lnTo>
                  <a:lnTo>
                    <a:pt x="0" y="106934"/>
                  </a:lnTo>
                  <a:close/>
                </a:path>
              </a:pathLst>
            </a:custGeom>
            <a:ln w="12700">
              <a:solidFill>
                <a:srgbClr val="4471C4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35" name="object 35"/>
          <p:cNvSpPr txBox="1"/>
          <p:nvPr/>
        </p:nvSpPr>
        <p:spPr>
          <a:xfrm>
            <a:off x="7394829" y="3994848"/>
            <a:ext cx="934085" cy="1022350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algn="ctr">
              <a:lnSpc>
                <a:spcPts val="1605"/>
              </a:lnSpc>
              <a:spcBef>
                <a:spcPts val="120"/>
              </a:spcBef>
            </a:pPr>
            <a:r>
              <a:rPr dirty="0" sz="1350" spc="-10">
                <a:solidFill>
                  <a:srgbClr val="001F5F"/>
                </a:solidFill>
                <a:latin typeface="Calibri"/>
                <a:cs typeface="Calibri"/>
              </a:rPr>
              <a:t>İthalatta</a:t>
            </a:r>
            <a:endParaRPr sz="1350">
              <a:latin typeface="Calibri"/>
              <a:cs typeface="Calibri"/>
            </a:endParaRPr>
          </a:p>
          <a:p>
            <a:pPr algn="ctr" marR="1905">
              <a:lnSpc>
                <a:spcPts val="1550"/>
              </a:lnSpc>
            </a:pPr>
            <a:r>
              <a:rPr dirty="0" sz="1350" spc="-10">
                <a:solidFill>
                  <a:srgbClr val="001F5F"/>
                </a:solidFill>
                <a:latin typeface="Calibri"/>
                <a:cs typeface="Calibri"/>
              </a:rPr>
              <a:t>Gözetim</a:t>
            </a:r>
            <a:endParaRPr sz="1350">
              <a:latin typeface="Calibri"/>
              <a:cs typeface="Calibri"/>
            </a:endParaRPr>
          </a:p>
          <a:p>
            <a:pPr algn="ctr" marL="12700" marR="5080">
              <a:lnSpc>
                <a:spcPct val="95700"/>
              </a:lnSpc>
              <a:spcBef>
                <a:spcPts val="15"/>
              </a:spcBef>
            </a:pPr>
            <a:r>
              <a:rPr dirty="0" sz="1350" spc="-10">
                <a:solidFill>
                  <a:srgbClr val="001F5F"/>
                </a:solidFill>
                <a:latin typeface="Calibri"/>
                <a:cs typeface="Calibri"/>
              </a:rPr>
              <a:t>Uygulanması Hakkında Mevzuat</a:t>
            </a:r>
            <a:endParaRPr sz="1350">
              <a:latin typeface="Calibri"/>
              <a:cs typeface="Calibri"/>
            </a:endParaRPr>
          </a:p>
        </p:txBody>
      </p:sp>
      <p:grpSp>
        <p:nvGrpSpPr>
          <p:cNvPr id="36" name="object 36"/>
          <p:cNvGrpSpPr/>
          <p:nvPr/>
        </p:nvGrpSpPr>
        <p:grpSpPr>
          <a:xfrm>
            <a:off x="8630157" y="3848861"/>
            <a:ext cx="1932939" cy="1210945"/>
            <a:chOff x="8630157" y="3848861"/>
            <a:chExt cx="1932939" cy="1210945"/>
          </a:xfrm>
        </p:grpSpPr>
        <p:sp>
          <p:nvSpPr>
            <p:cNvPr id="37" name="object 37"/>
            <p:cNvSpPr/>
            <p:nvPr/>
          </p:nvSpPr>
          <p:spPr>
            <a:xfrm>
              <a:off x="8636507" y="3855211"/>
              <a:ext cx="1783080" cy="1070610"/>
            </a:xfrm>
            <a:custGeom>
              <a:avLst/>
              <a:gdLst/>
              <a:ahLst/>
              <a:cxnLst/>
              <a:rect l="l" t="t" r="r" b="b"/>
              <a:pathLst>
                <a:path w="1783079" h="1070610">
                  <a:moveTo>
                    <a:pt x="1676146" y="0"/>
                  </a:moveTo>
                  <a:lnTo>
                    <a:pt x="106934" y="0"/>
                  </a:lnTo>
                  <a:lnTo>
                    <a:pt x="65311" y="8403"/>
                  </a:lnTo>
                  <a:lnTo>
                    <a:pt x="31321" y="31321"/>
                  </a:lnTo>
                  <a:lnTo>
                    <a:pt x="8403" y="65311"/>
                  </a:lnTo>
                  <a:lnTo>
                    <a:pt x="0" y="106933"/>
                  </a:lnTo>
                  <a:lnTo>
                    <a:pt x="0" y="963040"/>
                  </a:lnTo>
                  <a:lnTo>
                    <a:pt x="8403" y="1004683"/>
                  </a:lnTo>
                  <a:lnTo>
                    <a:pt x="31321" y="1038717"/>
                  </a:lnTo>
                  <a:lnTo>
                    <a:pt x="65311" y="1061678"/>
                  </a:lnTo>
                  <a:lnTo>
                    <a:pt x="106934" y="1070102"/>
                  </a:lnTo>
                  <a:lnTo>
                    <a:pt x="1676146" y="1070102"/>
                  </a:lnTo>
                  <a:lnTo>
                    <a:pt x="1717768" y="1061678"/>
                  </a:lnTo>
                  <a:lnTo>
                    <a:pt x="1751758" y="1038717"/>
                  </a:lnTo>
                  <a:lnTo>
                    <a:pt x="1774676" y="1004683"/>
                  </a:lnTo>
                  <a:lnTo>
                    <a:pt x="1783080" y="963040"/>
                  </a:lnTo>
                  <a:lnTo>
                    <a:pt x="1783080" y="106933"/>
                  </a:lnTo>
                  <a:lnTo>
                    <a:pt x="1774676" y="65311"/>
                  </a:lnTo>
                  <a:lnTo>
                    <a:pt x="1751758" y="31321"/>
                  </a:lnTo>
                  <a:lnTo>
                    <a:pt x="1717768" y="8403"/>
                  </a:lnTo>
                  <a:lnTo>
                    <a:pt x="1676146" y="0"/>
                  </a:lnTo>
                  <a:close/>
                </a:path>
              </a:pathLst>
            </a:custGeom>
            <a:solidFill>
              <a:srgbClr val="1F386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8" name="object 38"/>
            <p:cNvSpPr/>
            <p:nvPr/>
          </p:nvSpPr>
          <p:spPr>
            <a:xfrm>
              <a:off x="8636507" y="3855211"/>
              <a:ext cx="1783080" cy="1070610"/>
            </a:xfrm>
            <a:custGeom>
              <a:avLst/>
              <a:gdLst/>
              <a:ahLst/>
              <a:cxnLst/>
              <a:rect l="l" t="t" r="r" b="b"/>
              <a:pathLst>
                <a:path w="1783079" h="1070610">
                  <a:moveTo>
                    <a:pt x="0" y="106933"/>
                  </a:moveTo>
                  <a:lnTo>
                    <a:pt x="8403" y="65311"/>
                  </a:lnTo>
                  <a:lnTo>
                    <a:pt x="31321" y="31321"/>
                  </a:lnTo>
                  <a:lnTo>
                    <a:pt x="65311" y="8403"/>
                  </a:lnTo>
                  <a:lnTo>
                    <a:pt x="106934" y="0"/>
                  </a:lnTo>
                  <a:lnTo>
                    <a:pt x="1676146" y="0"/>
                  </a:lnTo>
                  <a:lnTo>
                    <a:pt x="1717768" y="8403"/>
                  </a:lnTo>
                  <a:lnTo>
                    <a:pt x="1751758" y="31321"/>
                  </a:lnTo>
                  <a:lnTo>
                    <a:pt x="1774676" y="65311"/>
                  </a:lnTo>
                  <a:lnTo>
                    <a:pt x="1783080" y="106933"/>
                  </a:lnTo>
                  <a:lnTo>
                    <a:pt x="1783080" y="963040"/>
                  </a:lnTo>
                  <a:lnTo>
                    <a:pt x="1774676" y="1004683"/>
                  </a:lnTo>
                  <a:lnTo>
                    <a:pt x="1751758" y="1038717"/>
                  </a:lnTo>
                  <a:lnTo>
                    <a:pt x="1717768" y="1061678"/>
                  </a:lnTo>
                  <a:lnTo>
                    <a:pt x="1676146" y="1070102"/>
                  </a:lnTo>
                  <a:lnTo>
                    <a:pt x="106934" y="1070102"/>
                  </a:lnTo>
                  <a:lnTo>
                    <a:pt x="65311" y="1061678"/>
                  </a:lnTo>
                  <a:lnTo>
                    <a:pt x="31321" y="1038717"/>
                  </a:lnTo>
                  <a:lnTo>
                    <a:pt x="8403" y="1004683"/>
                  </a:lnTo>
                  <a:lnTo>
                    <a:pt x="0" y="963040"/>
                  </a:lnTo>
                  <a:lnTo>
                    <a:pt x="0" y="106933"/>
                  </a:lnTo>
                  <a:close/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39" name="object 39"/>
            <p:cNvSpPr/>
            <p:nvPr/>
          </p:nvSpPr>
          <p:spPr>
            <a:xfrm>
              <a:off x="8773667" y="3983227"/>
              <a:ext cx="1783080" cy="1070610"/>
            </a:xfrm>
            <a:custGeom>
              <a:avLst/>
              <a:gdLst/>
              <a:ahLst/>
              <a:cxnLst/>
              <a:rect l="l" t="t" r="r" b="b"/>
              <a:pathLst>
                <a:path w="1783079" h="1070610">
                  <a:moveTo>
                    <a:pt x="1676146" y="0"/>
                  </a:moveTo>
                  <a:lnTo>
                    <a:pt x="106933" y="0"/>
                  </a:lnTo>
                  <a:lnTo>
                    <a:pt x="65311" y="8403"/>
                  </a:lnTo>
                  <a:lnTo>
                    <a:pt x="31321" y="31321"/>
                  </a:lnTo>
                  <a:lnTo>
                    <a:pt x="8403" y="65311"/>
                  </a:lnTo>
                  <a:lnTo>
                    <a:pt x="0" y="106934"/>
                  </a:lnTo>
                  <a:lnTo>
                    <a:pt x="0" y="963041"/>
                  </a:lnTo>
                  <a:lnTo>
                    <a:pt x="8403" y="1004736"/>
                  </a:lnTo>
                  <a:lnTo>
                    <a:pt x="31321" y="1038764"/>
                  </a:lnTo>
                  <a:lnTo>
                    <a:pt x="65311" y="1061696"/>
                  </a:lnTo>
                  <a:lnTo>
                    <a:pt x="106933" y="1070102"/>
                  </a:lnTo>
                  <a:lnTo>
                    <a:pt x="1676146" y="1070102"/>
                  </a:lnTo>
                  <a:lnTo>
                    <a:pt x="1717768" y="1061696"/>
                  </a:lnTo>
                  <a:lnTo>
                    <a:pt x="1751758" y="1038764"/>
                  </a:lnTo>
                  <a:lnTo>
                    <a:pt x="1774676" y="1004736"/>
                  </a:lnTo>
                  <a:lnTo>
                    <a:pt x="1783079" y="963041"/>
                  </a:lnTo>
                  <a:lnTo>
                    <a:pt x="1783079" y="106934"/>
                  </a:lnTo>
                  <a:lnTo>
                    <a:pt x="1774676" y="65311"/>
                  </a:lnTo>
                  <a:lnTo>
                    <a:pt x="1751758" y="31321"/>
                  </a:lnTo>
                  <a:lnTo>
                    <a:pt x="1717768" y="8403"/>
                  </a:lnTo>
                  <a:lnTo>
                    <a:pt x="1676146" y="0"/>
                  </a:lnTo>
                  <a:close/>
                </a:path>
              </a:pathLst>
            </a:custGeom>
            <a:solidFill>
              <a:srgbClr val="FFFFFF">
                <a:alpha val="90194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0" name="object 40"/>
            <p:cNvSpPr/>
            <p:nvPr/>
          </p:nvSpPr>
          <p:spPr>
            <a:xfrm>
              <a:off x="8773667" y="3983227"/>
              <a:ext cx="1783080" cy="1070610"/>
            </a:xfrm>
            <a:custGeom>
              <a:avLst/>
              <a:gdLst/>
              <a:ahLst/>
              <a:cxnLst/>
              <a:rect l="l" t="t" r="r" b="b"/>
              <a:pathLst>
                <a:path w="1783079" h="1070610">
                  <a:moveTo>
                    <a:pt x="0" y="106934"/>
                  </a:moveTo>
                  <a:lnTo>
                    <a:pt x="8403" y="65311"/>
                  </a:lnTo>
                  <a:lnTo>
                    <a:pt x="31321" y="31321"/>
                  </a:lnTo>
                  <a:lnTo>
                    <a:pt x="65311" y="8403"/>
                  </a:lnTo>
                  <a:lnTo>
                    <a:pt x="106933" y="0"/>
                  </a:lnTo>
                  <a:lnTo>
                    <a:pt x="1676146" y="0"/>
                  </a:lnTo>
                  <a:lnTo>
                    <a:pt x="1717768" y="8403"/>
                  </a:lnTo>
                  <a:lnTo>
                    <a:pt x="1751758" y="31321"/>
                  </a:lnTo>
                  <a:lnTo>
                    <a:pt x="1774676" y="65311"/>
                  </a:lnTo>
                  <a:lnTo>
                    <a:pt x="1783079" y="106934"/>
                  </a:lnTo>
                  <a:lnTo>
                    <a:pt x="1783079" y="963041"/>
                  </a:lnTo>
                  <a:lnTo>
                    <a:pt x="1774676" y="1004736"/>
                  </a:lnTo>
                  <a:lnTo>
                    <a:pt x="1751758" y="1038764"/>
                  </a:lnTo>
                  <a:lnTo>
                    <a:pt x="1717768" y="1061696"/>
                  </a:lnTo>
                  <a:lnTo>
                    <a:pt x="1676146" y="1070102"/>
                  </a:lnTo>
                  <a:lnTo>
                    <a:pt x="106933" y="1070102"/>
                  </a:lnTo>
                  <a:lnTo>
                    <a:pt x="65311" y="1061696"/>
                  </a:lnTo>
                  <a:lnTo>
                    <a:pt x="31321" y="1038764"/>
                  </a:lnTo>
                  <a:lnTo>
                    <a:pt x="8403" y="1004736"/>
                  </a:lnTo>
                  <a:lnTo>
                    <a:pt x="0" y="963041"/>
                  </a:lnTo>
                  <a:lnTo>
                    <a:pt x="0" y="106934"/>
                  </a:lnTo>
                  <a:close/>
                </a:path>
              </a:pathLst>
            </a:custGeom>
            <a:ln w="12700">
              <a:solidFill>
                <a:srgbClr val="4471C4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41" name="object 41"/>
          <p:cNvSpPr txBox="1"/>
          <p:nvPr/>
        </p:nvSpPr>
        <p:spPr>
          <a:xfrm>
            <a:off x="8896984" y="3994848"/>
            <a:ext cx="1546860" cy="1022350"/>
          </a:xfrm>
          <a:prstGeom prst="rect">
            <a:avLst/>
          </a:prstGeom>
        </p:spPr>
        <p:txBody>
          <a:bodyPr wrap="square" lIns="0" tIns="24130" rIns="0" bIns="0" rtlCol="0" vert="horz">
            <a:spAutoFit/>
          </a:bodyPr>
          <a:lstStyle/>
          <a:p>
            <a:pPr algn="ctr" marL="12700" marR="5080">
              <a:lnSpc>
                <a:spcPct val="95700"/>
              </a:lnSpc>
              <a:spcBef>
                <a:spcPts val="190"/>
              </a:spcBef>
            </a:pPr>
            <a:r>
              <a:rPr dirty="0" sz="1350">
                <a:solidFill>
                  <a:srgbClr val="001F5F"/>
                </a:solidFill>
                <a:latin typeface="Calibri"/>
                <a:cs typeface="Calibri"/>
              </a:rPr>
              <a:t>Belirli</a:t>
            </a:r>
            <a:r>
              <a:rPr dirty="0" sz="1350" spc="55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dirty="0" sz="1350" spc="-10">
                <a:solidFill>
                  <a:srgbClr val="001F5F"/>
                </a:solidFill>
                <a:latin typeface="Calibri"/>
                <a:cs typeface="Calibri"/>
              </a:rPr>
              <a:t>Tekstil</a:t>
            </a:r>
            <a:r>
              <a:rPr dirty="0" sz="1350" spc="6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dirty="0" sz="1350" spc="-10">
                <a:solidFill>
                  <a:srgbClr val="001F5F"/>
                </a:solidFill>
                <a:latin typeface="Calibri"/>
                <a:cs typeface="Calibri"/>
              </a:rPr>
              <a:t>Ürünleri </a:t>
            </a:r>
            <a:r>
              <a:rPr dirty="0" sz="1350">
                <a:solidFill>
                  <a:srgbClr val="001F5F"/>
                </a:solidFill>
                <a:latin typeface="Calibri"/>
                <a:cs typeface="Calibri"/>
              </a:rPr>
              <a:t>İthalatında</a:t>
            </a:r>
            <a:r>
              <a:rPr dirty="0" sz="1350" spc="18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dirty="0" sz="1350" spc="-10">
                <a:solidFill>
                  <a:srgbClr val="001F5F"/>
                </a:solidFill>
                <a:latin typeface="Calibri"/>
                <a:cs typeface="Calibri"/>
              </a:rPr>
              <a:t>Gözetim </a:t>
            </a:r>
            <a:r>
              <a:rPr dirty="0" sz="1350">
                <a:solidFill>
                  <a:srgbClr val="001F5F"/>
                </a:solidFill>
                <a:latin typeface="Calibri"/>
                <a:cs typeface="Calibri"/>
              </a:rPr>
              <a:t>ve</a:t>
            </a:r>
            <a:r>
              <a:rPr dirty="0" sz="1350" spc="55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dirty="0" sz="1350" spc="-10">
                <a:solidFill>
                  <a:srgbClr val="001F5F"/>
                </a:solidFill>
                <a:latin typeface="Calibri"/>
                <a:cs typeface="Calibri"/>
              </a:rPr>
              <a:t>Korunma</a:t>
            </a:r>
            <a:endParaRPr sz="1350">
              <a:latin typeface="Calibri"/>
              <a:cs typeface="Calibri"/>
            </a:endParaRPr>
          </a:p>
          <a:p>
            <a:pPr algn="ctr" marL="10160">
              <a:lnSpc>
                <a:spcPts val="1500"/>
              </a:lnSpc>
            </a:pPr>
            <a:r>
              <a:rPr dirty="0" sz="1350">
                <a:solidFill>
                  <a:srgbClr val="001F5F"/>
                </a:solidFill>
                <a:latin typeface="Calibri"/>
                <a:cs typeface="Calibri"/>
              </a:rPr>
              <a:t>Önlemleri</a:t>
            </a:r>
            <a:r>
              <a:rPr dirty="0" sz="1350" spc="17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dirty="0" sz="1350" spc="-10">
                <a:solidFill>
                  <a:srgbClr val="001F5F"/>
                </a:solidFill>
                <a:latin typeface="Calibri"/>
                <a:cs typeface="Calibri"/>
              </a:rPr>
              <a:t>Hakkında</a:t>
            </a:r>
            <a:endParaRPr sz="1350">
              <a:latin typeface="Calibri"/>
              <a:cs typeface="Calibri"/>
            </a:endParaRPr>
          </a:p>
          <a:p>
            <a:pPr algn="ctr" marL="12065">
              <a:lnSpc>
                <a:spcPts val="1605"/>
              </a:lnSpc>
            </a:pPr>
            <a:r>
              <a:rPr dirty="0" sz="1350" spc="-10">
                <a:solidFill>
                  <a:srgbClr val="001F5F"/>
                </a:solidFill>
                <a:latin typeface="Calibri"/>
                <a:cs typeface="Calibri"/>
              </a:rPr>
              <a:t>Mevzuat</a:t>
            </a:r>
            <a:endParaRPr sz="135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4842128" y="761999"/>
            <a:ext cx="2736850" cy="388620"/>
          </a:xfrm>
          <a:prstGeom prst="rect"/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pc="-260"/>
              <a:t>TELAFİ</a:t>
            </a:r>
            <a:r>
              <a:rPr dirty="0" spc="10"/>
              <a:t> </a:t>
            </a:r>
            <a:r>
              <a:rPr dirty="0" spc="-204"/>
              <a:t>EDİCİ</a:t>
            </a:r>
            <a:r>
              <a:rPr dirty="0" spc="70"/>
              <a:t> </a:t>
            </a:r>
            <a:r>
              <a:rPr dirty="0" spc="-110"/>
              <a:t>VERGİ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1991614" y="1626235"/>
            <a:ext cx="662305" cy="1320800"/>
            <a:chOff x="1991614" y="1626235"/>
            <a:chExt cx="662305" cy="1320800"/>
          </a:xfrm>
        </p:grpSpPr>
        <p:sp>
          <p:nvSpPr>
            <p:cNvPr id="4" name="object 4"/>
            <p:cNvSpPr/>
            <p:nvPr/>
          </p:nvSpPr>
          <p:spPr>
            <a:xfrm>
              <a:off x="1997964" y="1632585"/>
              <a:ext cx="649605" cy="1308100"/>
            </a:xfrm>
            <a:custGeom>
              <a:avLst/>
              <a:gdLst/>
              <a:ahLst/>
              <a:cxnLst/>
              <a:rect l="l" t="t" r="r" b="b"/>
              <a:pathLst>
                <a:path w="649605" h="1308100">
                  <a:moveTo>
                    <a:pt x="649224" y="0"/>
                  </a:moveTo>
                  <a:lnTo>
                    <a:pt x="600776" y="1794"/>
                  </a:lnTo>
                  <a:lnTo>
                    <a:pt x="553294" y="7092"/>
                  </a:lnTo>
                  <a:lnTo>
                    <a:pt x="506904" y="15767"/>
                  </a:lnTo>
                  <a:lnTo>
                    <a:pt x="461732" y="27693"/>
                  </a:lnTo>
                  <a:lnTo>
                    <a:pt x="417903" y="42744"/>
                  </a:lnTo>
                  <a:lnTo>
                    <a:pt x="375542" y="60791"/>
                  </a:lnTo>
                  <a:lnTo>
                    <a:pt x="334776" y="81710"/>
                  </a:lnTo>
                  <a:lnTo>
                    <a:pt x="295730" y="105373"/>
                  </a:lnTo>
                  <a:lnTo>
                    <a:pt x="258529" y="131654"/>
                  </a:lnTo>
                  <a:lnTo>
                    <a:pt x="223299" y="160426"/>
                  </a:lnTo>
                  <a:lnTo>
                    <a:pt x="190166" y="191563"/>
                  </a:lnTo>
                  <a:lnTo>
                    <a:pt x="159255" y="224938"/>
                  </a:lnTo>
                  <a:lnTo>
                    <a:pt x="130692" y="260424"/>
                  </a:lnTo>
                  <a:lnTo>
                    <a:pt x="104602" y="297895"/>
                  </a:lnTo>
                  <a:lnTo>
                    <a:pt x="81112" y="337224"/>
                  </a:lnTo>
                  <a:lnTo>
                    <a:pt x="60346" y="378284"/>
                  </a:lnTo>
                  <a:lnTo>
                    <a:pt x="42430" y="420950"/>
                  </a:lnTo>
                  <a:lnTo>
                    <a:pt x="27490" y="465094"/>
                  </a:lnTo>
                  <a:lnTo>
                    <a:pt x="15651" y="510590"/>
                  </a:lnTo>
                  <a:lnTo>
                    <a:pt x="7040" y="557311"/>
                  </a:lnTo>
                  <a:lnTo>
                    <a:pt x="1780" y="605131"/>
                  </a:lnTo>
                  <a:lnTo>
                    <a:pt x="0" y="653923"/>
                  </a:lnTo>
                  <a:lnTo>
                    <a:pt x="1780" y="702731"/>
                  </a:lnTo>
                  <a:lnTo>
                    <a:pt x="7040" y="750566"/>
                  </a:lnTo>
                  <a:lnTo>
                    <a:pt x="15651" y="797300"/>
                  </a:lnTo>
                  <a:lnTo>
                    <a:pt x="27490" y="842808"/>
                  </a:lnTo>
                  <a:lnTo>
                    <a:pt x="42430" y="886963"/>
                  </a:lnTo>
                  <a:lnTo>
                    <a:pt x="60346" y="929639"/>
                  </a:lnTo>
                  <a:lnTo>
                    <a:pt x="81112" y="970708"/>
                  </a:lnTo>
                  <a:lnTo>
                    <a:pt x="104602" y="1010045"/>
                  </a:lnTo>
                  <a:lnTo>
                    <a:pt x="130692" y="1047522"/>
                  </a:lnTo>
                  <a:lnTo>
                    <a:pt x="159255" y="1083014"/>
                  </a:lnTo>
                  <a:lnTo>
                    <a:pt x="190166" y="1116393"/>
                  </a:lnTo>
                  <a:lnTo>
                    <a:pt x="223299" y="1147534"/>
                  </a:lnTo>
                  <a:lnTo>
                    <a:pt x="258529" y="1176309"/>
                  </a:lnTo>
                  <a:lnTo>
                    <a:pt x="295730" y="1202592"/>
                  </a:lnTo>
                  <a:lnTo>
                    <a:pt x="334776" y="1226258"/>
                  </a:lnTo>
                  <a:lnTo>
                    <a:pt x="375542" y="1247178"/>
                  </a:lnTo>
                  <a:lnTo>
                    <a:pt x="417903" y="1265227"/>
                  </a:lnTo>
                  <a:lnTo>
                    <a:pt x="461732" y="1280278"/>
                  </a:lnTo>
                  <a:lnTo>
                    <a:pt x="506904" y="1292205"/>
                  </a:lnTo>
                  <a:lnTo>
                    <a:pt x="553294" y="1300880"/>
                  </a:lnTo>
                  <a:lnTo>
                    <a:pt x="600776" y="1306178"/>
                  </a:lnTo>
                  <a:lnTo>
                    <a:pt x="649224" y="1307973"/>
                  </a:lnTo>
                  <a:lnTo>
                    <a:pt x="649224" y="0"/>
                  </a:lnTo>
                  <a:close/>
                </a:path>
              </a:pathLst>
            </a:custGeom>
            <a:solidFill>
              <a:srgbClr val="1F386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/>
            <p:cNvSpPr/>
            <p:nvPr/>
          </p:nvSpPr>
          <p:spPr>
            <a:xfrm>
              <a:off x="1997964" y="1632585"/>
              <a:ext cx="649605" cy="1308100"/>
            </a:xfrm>
            <a:custGeom>
              <a:avLst/>
              <a:gdLst/>
              <a:ahLst/>
              <a:cxnLst/>
              <a:rect l="l" t="t" r="r" b="b"/>
              <a:pathLst>
                <a:path w="649605" h="1308100">
                  <a:moveTo>
                    <a:pt x="649224" y="1307973"/>
                  </a:moveTo>
                  <a:lnTo>
                    <a:pt x="600776" y="1306178"/>
                  </a:lnTo>
                  <a:lnTo>
                    <a:pt x="553294" y="1300880"/>
                  </a:lnTo>
                  <a:lnTo>
                    <a:pt x="506904" y="1292205"/>
                  </a:lnTo>
                  <a:lnTo>
                    <a:pt x="461732" y="1280278"/>
                  </a:lnTo>
                  <a:lnTo>
                    <a:pt x="417903" y="1265227"/>
                  </a:lnTo>
                  <a:lnTo>
                    <a:pt x="375542" y="1247178"/>
                  </a:lnTo>
                  <a:lnTo>
                    <a:pt x="334776" y="1226258"/>
                  </a:lnTo>
                  <a:lnTo>
                    <a:pt x="295730" y="1202592"/>
                  </a:lnTo>
                  <a:lnTo>
                    <a:pt x="258529" y="1176309"/>
                  </a:lnTo>
                  <a:lnTo>
                    <a:pt x="223299" y="1147534"/>
                  </a:lnTo>
                  <a:lnTo>
                    <a:pt x="190166" y="1116393"/>
                  </a:lnTo>
                  <a:lnTo>
                    <a:pt x="159255" y="1083014"/>
                  </a:lnTo>
                  <a:lnTo>
                    <a:pt x="130692" y="1047522"/>
                  </a:lnTo>
                  <a:lnTo>
                    <a:pt x="104602" y="1010045"/>
                  </a:lnTo>
                  <a:lnTo>
                    <a:pt x="81112" y="970708"/>
                  </a:lnTo>
                  <a:lnTo>
                    <a:pt x="60346" y="929639"/>
                  </a:lnTo>
                  <a:lnTo>
                    <a:pt x="42430" y="886963"/>
                  </a:lnTo>
                  <a:lnTo>
                    <a:pt x="27490" y="842808"/>
                  </a:lnTo>
                  <a:lnTo>
                    <a:pt x="15651" y="797300"/>
                  </a:lnTo>
                  <a:lnTo>
                    <a:pt x="7040" y="750566"/>
                  </a:lnTo>
                  <a:lnTo>
                    <a:pt x="1780" y="702731"/>
                  </a:lnTo>
                  <a:lnTo>
                    <a:pt x="0" y="653923"/>
                  </a:lnTo>
                  <a:lnTo>
                    <a:pt x="1780" y="605131"/>
                  </a:lnTo>
                  <a:lnTo>
                    <a:pt x="7040" y="557311"/>
                  </a:lnTo>
                  <a:lnTo>
                    <a:pt x="15651" y="510590"/>
                  </a:lnTo>
                  <a:lnTo>
                    <a:pt x="27490" y="465094"/>
                  </a:lnTo>
                  <a:lnTo>
                    <a:pt x="42430" y="420950"/>
                  </a:lnTo>
                  <a:lnTo>
                    <a:pt x="60346" y="378284"/>
                  </a:lnTo>
                  <a:lnTo>
                    <a:pt x="81112" y="337224"/>
                  </a:lnTo>
                  <a:lnTo>
                    <a:pt x="104602" y="297895"/>
                  </a:lnTo>
                  <a:lnTo>
                    <a:pt x="130692" y="260424"/>
                  </a:lnTo>
                  <a:lnTo>
                    <a:pt x="159255" y="224938"/>
                  </a:lnTo>
                  <a:lnTo>
                    <a:pt x="190166" y="191563"/>
                  </a:lnTo>
                  <a:lnTo>
                    <a:pt x="223299" y="160426"/>
                  </a:lnTo>
                  <a:lnTo>
                    <a:pt x="258529" y="131654"/>
                  </a:lnTo>
                  <a:lnTo>
                    <a:pt x="295730" y="105373"/>
                  </a:lnTo>
                  <a:lnTo>
                    <a:pt x="334776" y="81710"/>
                  </a:lnTo>
                  <a:lnTo>
                    <a:pt x="375542" y="60791"/>
                  </a:lnTo>
                  <a:lnTo>
                    <a:pt x="417903" y="42744"/>
                  </a:lnTo>
                  <a:lnTo>
                    <a:pt x="461732" y="27693"/>
                  </a:lnTo>
                  <a:lnTo>
                    <a:pt x="506904" y="15767"/>
                  </a:lnTo>
                  <a:lnTo>
                    <a:pt x="553294" y="7092"/>
                  </a:lnTo>
                  <a:lnTo>
                    <a:pt x="600776" y="1794"/>
                  </a:lnTo>
                  <a:lnTo>
                    <a:pt x="649224" y="0"/>
                  </a:lnTo>
                  <a:lnTo>
                    <a:pt x="649224" y="653923"/>
                  </a:lnTo>
                  <a:lnTo>
                    <a:pt x="649224" y="1307973"/>
                  </a:lnTo>
                  <a:close/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6" name="object 6"/>
          <p:cNvSpPr txBox="1"/>
          <p:nvPr/>
        </p:nvSpPr>
        <p:spPr>
          <a:xfrm>
            <a:off x="2647188" y="1632585"/>
            <a:ext cx="7772400" cy="1308100"/>
          </a:xfrm>
          <a:prstGeom prst="rect">
            <a:avLst/>
          </a:prstGeom>
          <a:solidFill>
            <a:srgbClr val="FFFFFF">
              <a:alpha val="90194"/>
            </a:srgbClr>
          </a:solidFill>
          <a:ln w="12700">
            <a:solidFill>
              <a:srgbClr val="4471C4"/>
            </a:solidFill>
          </a:ln>
        </p:spPr>
        <p:txBody>
          <a:bodyPr wrap="square" lIns="0" tIns="72390" rIns="0" bIns="0" rtlCol="0" vert="horz">
            <a:spAutoFit/>
          </a:bodyPr>
          <a:lstStyle/>
          <a:p>
            <a:pPr algn="just" marL="58419" marR="39370">
              <a:lnSpc>
                <a:spcPct val="95000"/>
              </a:lnSpc>
              <a:spcBef>
                <a:spcPts val="570"/>
              </a:spcBef>
            </a:pPr>
            <a:r>
              <a:rPr dirty="0" sz="1550">
                <a:latin typeface="Calibri"/>
                <a:cs typeface="Calibri"/>
              </a:rPr>
              <a:t>Üçüncü</a:t>
            </a:r>
            <a:r>
              <a:rPr dirty="0" sz="1550" spc="80">
                <a:latin typeface="Calibri"/>
                <a:cs typeface="Calibri"/>
              </a:rPr>
              <a:t>  </a:t>
            </a:r>
            <a:r>
              <a:rPr dirty="0" sz="1550">
                <a:latin typeface="Calibri"/>
                <a:cs typeface="Calibri"/>
              </a:rPr>
              <a:t>ülke</a:t>
            </a:r>
            <a:r>
              <a:rPr dirty="0" sz="1550" spc="484">
                <a:latin typeface="Calibri"/>
                <a:cs typeface="Calibri"/>
              </a:rPr>
              <a:t> </a:t>
            </a:r>
            <a:r>
              <a:rPr dirty="0" sz="1550">
                <a:latin typeface="Calibri"/>
                <a:cs typeface="Calibri"/>
              </a:rPr>
              <a:t>menşeli</a:t>
            </a:r>
            <a:r>
              <a:rPr dirty="0" sz="1550" spc="475">
                <a:latin typeface="Calibri"/>
                <a:cs typeface="Calibri"/>
              </a:rPr>
              <a:t> </a:t>
            </a:r>
            <a:r>
              <a:rPr dirty="0" sz="1550">
                <a:latin typeface="Calibri"/>
                <a:cs typeface="Calibri"/>
              </a:rPr>
              <a:t>bir</a:t>
            </a:r>
            <a:r>
              <a:rPr dirty="0" sz="1550" spc="75">
                <a:latin typeface="Calibri"/>
                <a:cs typeface="Calibri"/>
              </a:rPr>
              <a:t>  </a:t>
            </a:r>
            <a:r>
              <a:rPr dirty="0" sz="1550">
                <a:latin typeface="Calibri"/>
                <a:cs typeface="Calibri"/>
              </a:rPr>
              <a:t>eşyanın</a:t>
            </a:r>
            <a:r>
              <a:rPr dirty="0" sz="1550" spc="425">
                <a:latin typeface="Calibri"/>
                <a:cs typeface="Calibri"/>
              </a:rPr>
              <a:t> </a:t>
            </a:r>
            <a:r>
              <a:rPr dirty="0" sz="1550">
                <a:latin typeface="Calibri"/>
                <a:cs typeface="Calibri"/>
              </a:rPr>
              <a:t>DİİB</a:t>
            </a:r>
            <a:r>
              <a:rPr dirty="0" sz="1550" spc="475">
                <a:latin typeface="Calibri"/>
                <a:cs typeface="Calibri"/>
              </a:rPr>
              <a:t> </a:t>
            </a:r>
            <a:r>
              <a:rPr dirty="0" sz="1550">
                <a:latin typeface="Calibri"/>
                <a:cs typeface="Calibri"/>
              </a:rPr>
              <a:t>kapsamında</a:t>
            </a:r>
            <a:r>
              <a:rPr dirty="0" sz="1550" spc="90">
                <a:latin typeface="Calibri"/>
                <a:cs typeface="Calibri"/>
              </a:rPr>
              <a:t>  </a:t>
            </a:r>
            <a:r>
              <a:rPr dirty="0" sz="1550">
                <a:latin typeface="Calibri"/>
                <a:cs typeface="Calibri"/>
              </a:rPr>
              <a:t>ithal</a:t>
            </a:r>
            <a:r>
              <a:rPr dirty="0" sz="1550" spc="470">
                <a:latin typeface="Calibri"/>
                <a:cs typeface="Calibri"/>
              </a:rPr>
              <a:t> </a:t>
            </a:r>
            <a:r>
              <a:rPr dirty="0" sz="1550">
                <a:latin typeface="Calibri"/>
                <a:cs typeface="Calibri"/>
              </a:rPr>
              <a:t>edildikten</a:t>
            </a:r>
            <a:r>
              <a:rPr dirty="0" sz="1550" spc="85">
                <a:latin typeface="Calibri"/>
                <a:cs typeface="Calibri"/>
              </a:rPr>
              <a:t>  </a:t>
            </a:r>
            <a:r>
              <a:rPr dirty="0" sz="1550">
                <a:latin typeface="Calibri"/>
                <a:cs typeface="Calibri"/>
              </a:rPr>
              <a:t>sonra</a:t>
            </a:r>
            <a:r>
              <a:rPr dirty="0" sz="1550" spc="80">
                <a:latin typeface="Calibri"/>
                <a:cs typeface="Calibri"/>
              </a:rPr>
              <a:t>  </a:t>
            </a:r>
            <a:r>
              <a:rPr dirty="0" sz="1550">
                <a:latin typeface="Calibri"/>
                <a:cs typeface="Calibri"/>
              </a:rPr>
              <a:t>üretim</a:t>
            </a:r>
            <a:r>
              <a:rPr dirty="0" sz="1550" spc="80">
                <a:latin typeface="Calibri"/>
                <a:cs typeface="Calibri"/>
              </a:rPr>
              <a:t>  </a:t>
            </a:r>
            <a:r>
              <a:rPr dirty="0" sz="1550" spc="-10">
                <a:latin typeface="Calibri"/>
                <a:cs typeface="Calibri"/>
              </a:rPr>
              <a:t>sürecini </a:t>
            </a:r>
            <a:r>
              <a:rPr dirty="0" sz="1550">
                <a:latin typeface="Calibri"/>
                <a:cs typeface="Calibri"/>
              </a:rPr>
              <a:t>müteakip</a:t>
            </a:r>
            <a:r>
              <a:rPr dirty="0" sz="1550" spc="135">
                <a:latin typeface="Calibri"/>
                <a:cs typeface="Calibri"/>
              </a:rPr>
              <a:t>  </a:t>
            </a:r>
            <a:r>
              <a:rPr dirty="0" sz="1550">
                <a:latin typeface="Calibri"/>
                <a:cs typeface="Calibri"/>
              </a:rPr>
              <a:t>ihraç</a:t>
            </a:r>
            <a:r>
              <a:rPr dirty="0" sz="1550" spc="100">
                <a:latin typeface="Calibri"/>
                <a:cs typeface="Calibri"/>
              </a:rPr>
              <a:t>  </a:t>
            </a:r>
            <a:r>
              <a:rPr dirty="0" sz="1550">
                <a:latin typeface="Calibri"/>
                <a:cs typeface="Calibri"/>
              </a:rPr>
              <a:t>ürünü</a:t>
            </a:r>
            <a:r>
              <a:rPr dirty="0" sz="1550" spc="135">
                <a:latin typeface="Calibri"/>
                <a:cs typeface="Calibri"/>
              </a:rPr>
              <a:t>  </a:t>
            </a:r>
            <a:r>
              <a:rPr dirty="0" sz="1550">
                <a:latin typeface="Calibri"/>
                <a:cs typeface="Calibri"/>
              </a:rPr>
              <a:t>olarak</a:t>
            </a:r>
            <a:r>
              <a:rPr dirty="0" sz="1550" spc="114">
                <a:latin typeface="Calibri"/>
                <a:cs typeface="Calibri"/>
              </a:rPr>
              <a:t>  </a:t>
            </a:r>
            <a:r>
              <a:rPr dirty="0" sz="1550">
                <a:latin typeface="Calibri"/>
                <a:cs typeface="Calibri"/>
              </a:rPr>
              <a:t>AB</a:t>
            </a:r>
            <a:r>
              <a:rPr dirty="0" sz="1550" spc="114">
                <a:latin typeface="Calibri"/>
                <a:cs typeface="Calibri"/>
              </a:rPr>
              <a:t>  </a:t>
            </a:r>
            <a:r>
              <a:rPr dirty="0" sz="1550">
                <a:latin typeface="Calibri"/>
                <a:cs typeface="Calibri"/>
              </a:rPr>
              <a:t>üyesi</a:t>
            </a:r>
            <a:r>
              <a:rPr dirty="0" sz="1550" spc="114">
                <a:latin typeface="Calibri"/>
                <a:cs typeface="Calibri"/>
              </a:rPr>
              <a:t>  </a:t>
            </a:r>
            <a:r>
              <a:rPr dirty="0" sz="1550">
                <a:latin typeface="Calibri"/>
                <a:cs typeface="Calibri"/>
              </a:rPr>
              <a:t>ülkelere,</a:t>
            </a:r>
            <a:r>
              <a:rPr dirty="0" sz="1550" spc="90">
                <a:latin typeface="Calibri"/>
                <a:cs typeface="Calibri"/>
              </a:rPr>
              <a:t>  </a:t>
            </a:r>
            <a:r>
              <a:rPr dirty="0" sz="1550">
                <a:latin typeface="Calibri"/>
                <a:cs typeface="Calibri"/>
              </a:rPr>
              <a:t>serbest</a:t>
            </a:r>
            <a:r>
              <a:rPr dirty="0" sz="1550" spc="105">
                <a:latin typeface="Calibri"/>
                <a:cs typeface="Calibri"/>
              </a:rPr>
              <a:t>  </a:t>
            </a:r>
            <a:r>
              <a:rPr dirty="0" sz="1550">
                <a:latin typeface="Calibri"/>
                <a:cs typeface="Calibri"/>
              </a:rPr>
              <a:t>ticaret</a:t>
            </a:r>
            <a:r>
              <a:rPr dirty="0" sz="1550" spc="105">
                <a:latin typeface="Calibri"/>
                <a:cs typeface="Calibri"/>
              </a:rPr>
              <a:t>  </a:t>
            </a:r>
            <a:r>
              <a:rPr dirty="0" sz="1550">
                <a:latin typeface="Calibri"/>
                <a:cs typeface="Calibri"/>
              </a:rPr>
              <a:t>anlaşması</a:t>
            </a:r>
            <a:r>
              <a:rPr dirty="0" sz="1550" spc="110">
                <a:latin typeface="Calibri"/>
                <a:cs typeface="Calibri"/>
              </a:rPr>
              <a:t>  </a:t>
            </a:r>
            <a:r>
              <a:rPr dirty="0" sz="1550" spc="-10">
                <a:latin typeface="Calibri"/>
                <a:cs typeface="Calibri"/>
              </a:rPr>
              <a:t>imzaladığımız </a:t>
            </a:r>
            <a:r>
              <a:rPr dirty="0" sz="1550">
                <a:latin typeface="Calibri"/>
                <a:cs typeface="Calibri"/>
              </a:rPr>
              <a:t>ülkelere,</a:t>
            </a:r>
            <a:r>
              <a:rPr dirty="0" sz="1550" spc="350">
                <a:latin typeface="Calibri"/>
                <a:cs typeface="Calibri"/>
              </a:rPr>
              <a:t>   </a:t>
            </a:r>
            <a:r>
              <a:rPr dirty="0" sz="1550">
                <a:latin typeface="Calibri"/>
                <a:cs typeface="Calibri"/>
              </a:rPr>
              <a:t>Pan-Avrupa</a:t>
            </a:r>
            <a:r>
              <a:rPr dirty="0" sz="1550" spc="375">
                <a:latin typeface="Calibri"/>
                <a:cs typeface="Calibri"/>
              </a:rPr>
              <a:t>   </a:t>
            </a:r>
            <a:r>
              <a:rPr dirty="0" sz="1550">
                <a:latin typeface="Calibri"/>
                <a:cs typeface="Calibri"/>
              </a:rPr>
              <a:t>Menşe</a:t>
            </a:r>
            <a:r>
              <a:rPr dirty="0" sz="1550" spc="365">
                <a:latin typeface="Calibri"/>
                <a:cs typeface="Calibri"/>
              </a:rPr>
              <a:t>   </a:t>
            </a:r>
            <a:r>
              <a:rPr dirty="0" sz="1550">
                <a:latin typeface="Calibri"/>
                <a:cs typeface="Calibri"/>
              </a:rPr>
              <a:t>Kümülasyonuna</a:t>
            </a:r>
            <a:r>
              <a:rPr dirty="0" sz="1550" spc="355">
                <a:latin typeface="Calibri"/>
                <a:cs typeface="Calibri"/>
              </a:rPr>
              <a:t>   </a:t>
            </a:r>
            <a:r>
              <a:rPr dirty="0" sz="1550">
                <a:latin typeface="Calibri"/>
                <a:cs typeface="Calibri"/>
              </a:rPr>
              <a:t>veya</a:t>
            </a:r>
            <a:r>
              <a:rPr dirty="0" sz="1550" spc="375">
                <a:latin typeface="Calibri"/>
                <a:cs typeface="Calibri"/>
              </a:rPr>
              <a:t>   </a:t>
            </a:r>
            <a:r>
              <a:rPr dirty="0" sz="1550" spc="-10">
                <a:latin typeface="Calibri"/>
                <a:cs typeface="Calibri"/>
              </a:rPr>
              <a:t>Pan-</a:t>
            </a:r>
            <a:r>
              <a:rPr dirty="0" sz="1550">
                <a:latin typeface="Calibri"/>
                <a:cs typeface="Calibri"/>
              </a:rPr>
              <a:t>Avrupa-Akdeniz</a:t>
            </a:r>
            <a:r>
              <a:rPr dirty="0" sz="1550" spc="350">
                <a:latin typeface="Calibri"/>
                <a:cs typeface="Calibri"/>
              </a:rPr>
              <a:t>   </a:t>
            </a:r>
            <a:r>
              <a:rPr dirty="0" sz="1550" spc="-10">
                <a:latin typeface="Calibri"/>
                <a:cs typeface="Calibri"/>
              </a:rPr>
              <a:t>Menşe </a:t>
            </a:r>
            <a:r>
              <a:rPr dirty="0" sz="1550">
                <a:latin typeface="Calibri"/>
                <a:cs typeface="Calibri"/>
              </a:rPr>
              <a:t>Kümülasyonuna</a:t>
            </a:r>
            <a:r>
              <a:rPr dirty="0" sz="1550" spc="375">
                <a:latin typeface="Calibri"/>
                <a:cs typeface="Calibri"/>
              </a:rPr>
              <a:t> </a:t>
            </a:r>
            <a:r>
              <a:rPr dirty="0" sz="1550">
                <a:latin typeface="Calibri"/>
                <a:cs typeface="Calibri"/>
              </a:rPr>
              <a:t>taraf</a:t>
            </a:r>
            <a:r>
              <a:rPr dirty="0" sz="1550" spc="335">
                <a:latin typeface="Calibri"/>
                <a:cs typeface="Calibri"/>
              </a:rPr>
              <a:t> </a:t>
            </a:r>
            <a:r>
              <a:rPr dirty="0" sz="1550">
                <a:latin typeface="Calibri"/>
                <a:cs typeface="Calibri"/>
              </a:rPr>
              <a:t>olan</a:t>
            </a:r>
            <a:r>
              <a:rPr dirty="0" sz="1550" spc="350">
                <a:latin typeface="Calibri"/>
                <a:cs typeface="Calibri"/>
              </a:rPr>
              <a:t> </a:t>
            </a:r>
            <a:r>
              <a:rPr dirty="0" sz="1550">
                <a:latin typeface="Calibri"/>
                <a:cs typeface="Calibri"/>
              </a:rPr>
              <a:t>ülkelere</a:t>
            </a:r>
            <a:r>
              <a:rPr dirty="0" sz="1550" spc="409">
                <a:latin typeface="Calibri"/>
                <a:cs typeface="Calibri"/>
              </a:rPr>
              <a:t> </a:t>
            </a:r>
            <a:r>
              <a:rPr dirty="0" sz="1550">
                <a:latin typeface="Calibri"/>
                <a:cs typeface="Calibri"/>
              </a:rPr>
              <a:t>ihraç</a:t>
            </a:r>
            <a:r>
              <a:rPr dirty="0" sz="1550" spc="370">
                <a:latin typeface="Calibri"/>
                <a:cs typeface="Calibri"/>
              </a:rPr>
              <a:t> </a:t>
            </a:r>
            <a:r>
              <a:rPr dirty="0" sz="1550">
                <a:latin typeface="Calibri"/>
                <a:cs typeface="Calibri"/>
              </a:rPr>
              <a:t>edilmesi</a:t>
            </a:r>
            <a:r>
              <a:rPr dirty="0" sz="1550" spc="310">
                <a:latin typeface="Calibri"/>
                <a:cs typeface="Calibri"/>
              </a:rPr>
              <a:t> </a:t>
            </a:r>
            <a:r>
              <a:rPr dirty="0" sz="1550">
                <a:latin typeface="Calibri"/>
                <a:cs typeface="Calibri"/>
              </a:rPr>
              <a:t>halinde,</a:t>
            </a:r>
            <a:r>
              <a:rPr dirty="0" sz="1550" spc="355">
                <a:latin typeface="Calibri"/>
                <a:cs typeface="Calibri"/>
              </a:rPr>
              <a:t> </a:t>
            </a:r>
            <a:r>
              <a:rPr dirty="0" sz="1550">
                <a:latin typeface="Calibri"/>
                <a:cs typeface="Calibri"/>
              </a:rPr>
              <a:t>ithal</a:t>
            </a:r>
            <a:r>
              <a:rPr dirty="0" sz="1550" spc="400">
                <a:latin typeface="Calibri"/>
                <a:cs typeface="Calibri"/>
              </a:rPr>
              <a:t> </a:t>
            </a:r>
            <a:r>
              <a:rPr dirty="0" sz="1550">
                <a:latin typeface="Calibri"/>
                <a:cs typeface="Calibri"/>
              </a:rPr>
              <a:t>edilen</a:t>
            </a:r>
            <a:r>
              <a:rPr dirty="0" sz="1550" spc="445">
                <a:latin typeface="Calibri"/>
                <a:cs typeface="Calibri"/>
              </a:rPr>
              <a:t> </a:t>
            </a:r>
            <a:r>
              <a:rPr dirty="0" sz="1550">
                <a:latin typeface="Calibri"/>
                <a:cs typeface="Calibri"/>
              </a:rPr>
              <a:t>eşya</a:t>
            </a:r>
            <a:r>
              <a:rPr dirty="0" sz="1550" spc="445">
                <a:latin typeface="Calibri"/>
                <a:cs typeface="Calibri"/>
              </a:rPr>
              <a:t> </a:t>
            </a:r>
            <a:r>
              <a:rPr dirty="0" sz="1550">
                <a:latin typeface="Calibri"/>
                <a:cs typeface="Calibri"/>
              </a:rPr>
              <a:t>ile</a:t>
            </a:r>
            <a:r>
              <a:rPr dirty="0" sz="1550" spc="405">
                <a:latin typeface="Calibri"/>
                <a:cs typeface="Calibri"/>
              </a:rPr>
              <a:t> </a:t>
            </a:r>
            <a:r>
              <a:rPr dirty="0" sz="1550">
                <a:latin typeface="Calibri"/>
                <a:cs typeface="Calibri"/>
              </a:rPr>
              <a:t>ilgili</a:t>
            </a:r>
            <a:r>
              <a:rPr dirty="0" sz="1550" spc="395">
                <a:latin typeface="Calibri"/>
                <a:cs typeface="Calibri"/>
              </a:rPr>
              <a:t> </a:t>
            </a:r>
            <a:r>
              <a:rPr dirty="0" sz="1550" spc="-10">
                <a:latin typeface="Calibri"/>
                <a:cs typeface="Calibri"/>
              </a:rPr>
              <a:t>vergi, </a:t>
            </a:r>
            <a:r>
              <a:rPr dirty="0" sz="1550" spc="10">
                <a:latin typeface="Calibri"/>
                <a:cs typeface="Calibri"/>
              </a:rPr>
              <a:t>ihracat</a:t>
            </a:r>
            <a:r>
              <a:rPr dirty="0" sz="1550" spc="85">
                <a:latin typeface="Calibri"/>
                <a:cs typeface="Calibri"/>
              </a:rPr>
              <a:t> </a:t>
            </a:r>
            <a:r>
              <a:rPr dirty="0" sz="1550" spc="10">
                <a:latin typeface="Calibri"/>
                <a:cs typeface="Calibri"/>
              </a:rPr>
              <a:t>sırasında</a:t>
            </a:r>
            <a:r>
              <a:rPr dirty="0" sz="1550" spc="50">
                <a:latin typeface="Calibri"/>
                <a:cs typeface="Calibri"/>
              </a:rPr>
              <a:t> </a:t>
            </a:r>
            <a:r>
              <a:rPr dirty="0" sz="1550" spc="-10">
                <a:latin typeface="Calibri"/>
                <a:cs typeface="Calibri"/>
              </a:rPr>
              <a:t>ödenir.</a:t>
            </a:r>
            <a:endParaRPr sz="1550">
              <a:latin typeface="Calibri"/>
              <a:cs typeface="Calibri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5274309" y="3208527"/>
            <a:ext cx="1448435" cy="1238885"/>
            <a:chOff x="5274309" y="3208527"/>
            <a:chExt cx="1448435" cy="1238885"/>
          </a:xfrm>
        </p:grpSpPr>
        <p:sp>
          <p:nvSpPr>
            <p:cNvPr id="8" name="object 8"/>
            <p:cNvSpPr/>
            <p:nvPr/>
          </p:nvSpPr>
          <p:spPr>
            <a:xfrm>
              <a:off x="5280659" y="3214877"/>
              <a:ext cx="1435735" cy="1226185"/>
            </a:xfrm>
            <a:custGeom>
              <a:avLst/>
              <a:gdLst/>
              <a:ahLst/>
              <a:cxnLst/>
              <a:rect l="l" t="t" r="r" b="b"/>
              <a:pathLst>
                <a:path w="1435734" h="1226185">
                  <a:moveTo>
                    <a:pt x="1231391" y="0"/>
                  </a:moveTo>
                  <a:lnTo>
                    <a:pt x="204215" y="0"/>
                  </a:lnTo>
                  <a:lnTo>
                    <a:pt x="157394" y="5394"/>
                  </a:lnTo>
                  <a:lnTo>
                    <a:pt x="114411" y="20761"/>
                  </a:lnTo>
                  <a:lnTo>
                    <a:pt x="76493" y="44876"/>
                  </a:lnTo>
                  <a:lnTo>
                    <a:pt x="44866" y="76516"/>
                  </a:lnTo>
                  <a:lnTo>
                    <a:pt x="20758" y="114457"/>
                  </a:lnTo>
                  <a:lnTo>
                    <a:pt x="5393" y="157474"/>
                  </a:lnTo>
                  <a:lnTo>
                    <a:pt x="0" y="204343"/>
                  </a:lnTo>
                  <a:lnTo>
                    <a:pt x="0" y="1021334"/>
                  </a:lnTo>
                  <a:lnTo>
                    <a:pt x="5393" y="1068202"/>
                  </a:lnTo>
                  <a:lnTo>
                    <a:pt x="20758" y="1111219"/>
                  </a:lnTo>
                  <a:lnTo>
                    <a:pt x="44866" y="1149160"/>
                  </a:lnTo>
                  <a:lnTo>
                    <a:pt x="76493" y="1180800"/>
                  </a:lnTo>
                  <a:lnTo>
                    <a:pt x="114411" y="1204915"/>
                  </a:lnTo>
                  <a:lnTo>
                    <a:pt x="157394" y="1220282"/>
                  </a:lnTo>
                  <a:lnTo>
                    <a:pt x="204215" y="1225677"/>
                  </a:lnTo>
                  <a:lnTo>
                    <a:pt x="1231391" y="1225677"/>
                  </a:lnTo>
                  <a:lnTo>
                    <a:pt x="1278213" y="1220282"/>
                  </a:lnTo>
                  <a:lnTo>
                    <a:pt x="1321196" y="1204915"/>
                  </a:lnTo>
                  <a:lnTo>
                    <a:pt x="1359114" y="1180800"/>
                  </a:lnTo>
                  <a:lnTo>
                    <a:pt x="1390741" y="1149160"/>
                  </a:lnTo>
                  <a:lnTo>
                    <a:pt x="1414849" y="1111219"/>
                  </a:lnTo>
                  <a:lnTo>
                    <a:pt x="1430214" y="1068202"/>
                  </a:lnTo>
                  <a:lnTo>
                    <a:pt x="1435608" y="1021334"/>
                  </a:lnTo>
                  <a:lnTo>
                    <a:pt x="1435608" y="204343"/>
                  </a:lnTo>
                  <a:lnTo>
                    <a:pt x="1430214" y="157474"/>
                  </a:lnTo>
                  <a:lnTo>
                    <a:pt x="1414849" y="114457"/>
                  </a:lnTo>
                  <a:lnTo>
                    <a:pt x="1390741" y="76516"/>
                  </a:lnTo>
                  <a:lnTo>
                    <a:pt x="1359114" y="44876"/>
                  </a:lnTo>
                  <a:lnTo>
                    <a:pt x="1321196" y="20761"/>
                  </a:lnTo>
                  <a:lnTo>
                    <a:pt x="1278213" y="5394"/>
                  </a:lnTo>
                  <a:lnTo>
                    <a:pt x="123139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" name="object 9"/>
            <p:cNvSpPr/>
            <p:nvPr/>
          </p:nvSpPr>
          <p:spPr>
            <a:xfrm>
              <a:off x="5280659" y="3214877"/>
              <a:ext cx="1435735" cy="1226185"/>
            </a:xfrm>
            <a:custGeom>
              <a:avLst/>
              <a:gdLst/>
              <a:ahLst/>
              <a:cxnLst/>
              <a:rect l="l" t="t" r="r" b="b"/>
              <a:pathLst>
                <a:path w="1435734" h="1226185">
                  <a:moveTo>
                    <a:pt x="0" y="204343"/>
                  </a:moveTo>
                  <a:lnTo>
                    <a:pt x="5393" y="157474"/>
                  </a:lnTo>
                  <a:lnTo>
                    <a:pt x="20758" y="114457"/>
                  </a:lnTo>
                  <a:lnTo>
                    <a:pt x="44866" y="76516"/>
                  </a:lnTo>
                  <a:lnTo>
                    <a:pt x="76493" y="44876"/>
                  </a:lnTo>
                  <a:lnTo>
                    <a:pt x="114411" y="20761"/>
                  </a:lnTo>
                  <a:lnTo>
                    <a:pt x="157394" y="5394"/>
                  </a:lnTo>
                  <a:lnTo>
                    <a:pt x="204215" y="0"/>
                  </a:lnTo>
                  <a:lnTo>
                    <a:pt x="1231391" y="0"/>
                  </a:lnTo>
                  <a:lnTo>
                    <a:pt x="1278213" y="5394"/>
                  </a:lnTo>
                  <a:lnTo>
                    <a:pt x="1321196" y="20761"/>
                  </a:lnTo>
                  <a:lnTo>
                    <a:pt x="1359114" y="44876"/>
                  </a:lnTo>
                  <a:lnTo>
                    <a:pt x="1390741" y="76516"/>
                  </a:lnTo>
                  <a:lnTo>
                    <a:pt x="1414849" y="114457"/>
                  </a:lnTo>
                  <a:lnTo>
                    <a:pt x="1430214" y="157474"/>
                  </a:lnTo>
                  <a:lnTo>
                    <a:pt x="1435608" y="204343"/>
                  </a:lnTo>
                  <a:lnTo>
                    <a:pt x="1435608" y="1021334"/>
                  </a:lnTo>
                  <a:lnTo>
                    <a:pt x="1430214" y="1068202"/>
                  </a:lnTo>
                  <a:lnTo>
                    <a:pt x="1414849" y="1111219"/>
                  </a:lnTo>
                  <a:lnTo>
                    <a:pt x="1390741" y="1149160"/>
                  </a:lnTo>
                  <a:lnTo>
                    <a:pt x="1359114" y="1180800"/>
                  </a:lnTo>
                  <a:lnTo>
                    <a:pt x="1321196" y="1204915"/>
                  </a:lnTo>
                  <a:lnTo>
                    <a:pt x="1278213" y="1220282"/>
                  </a:lnTo>
                  <a:lnTo>
                    <a:pt x="1231391" y="1225677"/>
                  </a:lnTo>
                  <a:lnTo>
                    <a:pt x="204215" y="1225677"/>
                  </a:lnTo>
                  <a:lnTo>
                    <a:pt x="157394" y="1220282"/>
                  </a:lnTo>
                  <a:lnTo>
                    <a:pt x="114411" y="1204915"/>
                  </a:lnTo>
                  <a:lnTo>
                    <a:pt x="76493" y="1180800"/>
                  </a:lnTo>
                  <a:lnTo>
                    <a:pt x="44866" y="1149160"/>
                  </a:lnTo>
                  <a:lnTo>
                    <a:pt x="20758" y="1111219"/>
                  </a:lnTo>
                  <a:lnTo>
                    <a:pt x="5393" y="1068202"/>
                  </a:lnTo>
                  <a:lnTo>
                    <a:pt x="0" y="1021334"/>
                  </a:lnTo>
                  <a:lnTo>
                    <a:pt x="0" y="204343"/>
                  </a:lnTo>
                  <a:close/>
                </a:path>
              </a:pathLst>
            </a:custGeom>
            <a:ln w="12699">
              <a:solidFill>
                <a:srgbClr val="006FC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0" name="object 10"/>
          <p:cNvSpPr txBox="1"/>
          <p:nvPr/>
        </p:nvSpPr>
        <p:spPr>
          <a:xfrm>
            <a:off x="5345429" y="3543744"/>
            <a:ext cx="1303655" cy="57467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 indent="64135">
              <a:lnSpc>
                <a:spcPct val="100000"/>
              </a:lnSpc>
              <a:spcBef>
                <a:spcPts val="100"/>
              </a:spcBef>
            </a:pPr>
            <a:r>
              <a:rPr dirty="0" sz="1800" spc="-10" b="1">
                <a:solidFill>
                  <a:srgbClr val="163B74"/>
                </a:solidFill>
                <a:latin typeface="Verdana"/>
                <a:cs typeface="Verdana"/>
              </a:rPr>
              <a:t>TÜRKİYE (ÜRETİM)</a:t>
            </a:r>
            <a:endParaRPr sz="1800">
              <a:latin typeface="Verdana"/>
              <a:cs typeface="Verdana"/>
            </a:endParaRPr>
          </a:p>
        </p:txBody>
      </p:sp>
      <p:grpSp>
        <p:nvGrpSpPr>
          <p:cNvPr id="11" name="object 11"/>
          <p:cNvGrpSpPr/>
          <p:nvPr/>
        </p:nvGrpSpPr>
        <p:grpSpPr>
          <a:xfrm>
            <a:off x="3282505" y="3210115"/>
            <a:ext cx="1802130" cy="1235710"/>
            <a:chOff x="3282505" y="3210115"/>
            <a:chExt cx="1802130" cy="1235710"/>
          </a:xfrm>
        </p:grpSpPr>
        <p:sp>
          <p:nvSpPr>
            <p:cNvPr id="12" name="object 12"/>
            <p:cNvSpPr/>
            <p:nvPr/>
          </p:nvSpPr>
          <p:spPr>
            <a:xfrm>
              <a:off x="3287267" y="3214877"/>
              <a:ext cx="1792605" cy="1226185"/>
            </a:xfrm>
            <a:custGeom>
              <a:avLst/>
              <a:gdLst/>
              <a:ahLst/>
              <a:cxnLst/>
              <a:rect l="l" t="t" r="r" b="b"/>
              <a:pathLst>
                <a:path w="1792604" h="1226185">
                  <a:moveTo>
                    <a:pt x="1400683" y="0"/>
                  </a:moveTo>
                  <a:lnTo>
                    <a:pt x="1400683" y="209423"/>
                  </a:lnTo>
                  <a:lnTo>
                    <a:pt x="0" y="209423"/>
                  </a:lnTo>
                  <a:lnTo>
                    <a:pt x="257810" y="612902"/>
                  </a:lnTo>
                  <a:lnTo>
                    <a:pt x="0" y="1016254"/>
                  </a:lnTo>
                  <a:lnTo>
                    <a:pt x="1400683" y="1016254"/>
                  </a:lnTo>
                  <a:lnTo>
                    <a:pt x="1400683" y="1225677"/>
                  </a:lnTo>
                  <a:lnTo>
                    <a:pt x="1792224" y="612902"/>
                  </a:lnTo>
                  <a:lnTo>
                    <a:pt x="1400683" y="0"/>
                  </a:lnTo>
                  <a:close/>
                </a:path>
              </a:pathLst>
            </a:custGeom>
            <a:solidFill>
              <a:srgbClr val="1F386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" name="object 13"/>
            <p:cNvSpPr/>
            <p:nvPr/>
          </p:nvSpPr>
          <p:spPr>
            <a:xfrm>
              <a:off x="3287267" y="3214877"/>
              <a:ext cx="1792605" cy="1226185"/>
            </a:xfrm>
            <a:custGeom>
              <a:avLst/>
              <a:gdLst/>
              <a:ahLst/>
              <a:cxnLst/>
              <a:rect l="l" t="t" r="r" b="b"/>
              <a:pathLst>
                <a:path w="1792604" h="1226185">
                  <a:moveTo>
                    <a:pt x="0" y="209423"/>
                  </a:moveTo>
                  <a:lnTo>
                    <a:pt x="1400683" y="209423"/>
                  </a:lnTo>
                  <a:lnTo>
                    <a:pt x="1400683" y="0"/>
                  </a:lnTo>
                  <a:lnTo>
                    <a:pt x="1792224" y="612902"/>
                  </a:lnTo>
                  <a:lnTo>
                    <a:pt x="1400683" y="1225677"/>
                  </a:lnTo>
                  <a:lnTo>
                    <a:pt x="1400683" y="1016254"/>
                  </a:lnTo>
                  <a:lnTo>
                    <a:pt x="0" y="1016254"/>
                  </a:lnTo>
                  <a:lnTo>
                    <a:pt x="257810" y="612902"/>
                  </a:lnTo>
                  <a:lnTo>
                    <a:pt x="0" y="209423"/>
                  </a:lnTo>
                  <a:close/>
                </a:path>
              </a:pathLst>
            </a:custGeom>
            <a:ln w="9525">
              <a:solidFill>
                <a:srgbClr val="1F3863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4" name="object 14"/>
          <p:cNvSpPr txBox="1"/>
          <p:nvPr/>
        </p:nvSpPr>
        <p:spPr>
          <a:xfrm>
            <a:off x="3606800" y="3677348"/>
            <a:ext cx="1151890" cy="3003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-10" b="1">
                <a:solidFill>
                  <a:srgbClr val="FFFFFF"/>
                </a:solidFill>
                <a:latin typeface="Verdana"/>
                <a:cs typeface="Verdana"/>
              </a:rPr>
              <a:t>İTHALAT</a:t>
            </a:r>
            <a:endParaRPr sz="1800">
              <a:latin typeface="Verdana"/>
              <a:cs typeface="Verdana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1744726" y="3208527"/>
            <a:ext cx="1457960" cy="1238885"/>
            <a:chOff x="1744726" y="3208527"/>
            <a:chExt cx="1457960" cy="1238885"/>
          </a:xfrm>
        </p:grpSpPr>
        <p:sp>
          <p:nvSpPr>
            <p:cNvPr id="16" name="object 16"/>
            <p:cNvSpPr/>
            <p:nvPr/>
          </p:nvSpPr>
          <p:spPr>
            <a:xfrm>
              <a:off x="1751076" y="3214877"/>
              <a:ext cx="1445260" cy="1226185"/>
            </a:xfrm>
            <a:custGeom>
              <a:avLst/>
              <a:gdLst/>
              <a:ahLst/>
              <a:cxnLst/>
              <a:rect l="l" t="t" r="r" b="b"/>
              <a:pathLst>
                <a:path w="1445260" h="1226185">
                  <a:moveTo>
                    <a:pt x="1240536" y="0"/>
                  </a:moveTo>
                  <a:lnTo>
                    <a:pt x="204216" y="0"/>
                  </a:lnTo>
                  <a:lnTo>
                    <a:pt x="157394" y="5394"/>
                  </a:lnTo>
                  <a:lnTo>
                    <a:pt x="114411" y="20761"/>
                  </a:lnTo>
                  <a:lnTo>
                    <a:pt x="76493" y="44876"/>
                  </a:lnTo>
                  <a:lnTo>
                    <a:pt x="44866" y="76516"/>
                  </a:lnTo>
                  <a:lnTo>
                    <a:pt x="20758" y="114457"/>
                  </a:lnTo>
                  <a:lnTo>
                    <a:pt x="5393" y="157474"/>
                  </a:lnTo>
                  <a:lnTo>
                    <a:pt x="0" y="204343"/>
                  </a:lnTo>
                  <a:lnTo>
                    <a:pt x="0" y="1021334"/>
                  </a:lnTo>
                  <a:lnTo>
                    <a:pt x="5393" y="1068202"/>
                  </a:lnTo>
                  <a:lnTo>
                    <a:pt x="20758" y="1111219"/>
                  </a:lnTo>
                  <a:lnTo>
                    <a:pt x="44866" y="1149160"/>
                  </a:lnTo>
                  <a:lnTo>
                    <a:pt x="76493" y="1180800"/>
                  </a:lnTo>
                  <a:lnTo>
                    <a:pt x="114411" y="1204915"/>
                  </a:lnTo>
                  <a:lnTo>
                    <a:pt x="157394" y="1220282"/>
                  </a:lnTo>
                  <a:lnTo>
                    <a:pt x="204216" y="1225677"/>
                  </a:lnTo>
                  <a:lnTo>
                    <a:pt x="1240536" y="1225677"/>
                  </a:lnTo>
                  <a:lnTo>
                    <a:pt x="1287357" y="1220282"/>
                  </a:lnTo>
                  <a:lnTo>
                    <a:pt x="1330340" y="1204915"/>
                  </a:lnTo>
                  <a:lnTo>
                    <a:pt x="1368258" y="1180800"/>
                  </a:lnTo>
                  <a:lnTo>
                    <a:pt x="1399885" y="1149160"/>
                  </a:lnTo>
                  <a:lnTo>
                    <a:pt x="1423993" y="1111219"/>
                  </a:lnTo>
                  <a:lnTo>
                    <a:pt x="1439358" y="1068202"/>
                  </a:lnTo>
                  <a:lnTo>
                    <a:pt x="1444752" y="1021334"/>
                  </a:lnTo>
                  <a:lnTo>
                    <a:pt x="1444752" y="204343"/>
                  </a:lnTo>
                  <a:lnTo>
                    <a:pt x="1439358" y="157474"/>
                  </a:lnTo>
                  <a:lnTo>
                    <a:pt x="1423993" y="114457"/>
                  </a:lnTo>
                  <a:lnTo>
                    <a:pt x="1399885" y="76516"/>
                  </a:lnTo>
                  <a:lnTo>
                    <a:pt x="1368258" y="44876"/>
                  </a:lnTo>
                  <a:lnTo>
                    <a:pt x="1330340" y="20761"/>
                  </a:lnTo>
                  <a:lnTo>
                    <a:pt x="1287357" y="5394"/>
                  </a:lnTo>
                  <a:lnTo>
                    <a:pt x="124053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7" name="object 17"/>
            <p:cNvSpPr/>
            <p:nvPr/>
          </p:nvSpPr>
          <p:spPr>
            <a:xfrm>
              <a:off x="1751076" y="3214877"/>
              <a:ext cx="1445260" cy="1226185"/>
            </a:xfrm>
            <a:custGeom>
              <a:avLst/>
              <a:gdLst/>
              <a:ahLst/>
              <a:cxnLst/>
              <a:rect l="l" t="t" r="r" b="b"/>
              <a:pathLst>
                <a:path w="1445260" h="1226185">
                  <a:moveTo>
                    <a:pt x="0" y="204343"/>
                  </a:moveTo>
                  <a:lnTo>
                    <a:pt x="5393" y="157474"/>
                  </a:lnTo>
                  <a:lnTo>
                    <a:pt x="20758" y="114457"/>
                  </a:lnTo>
                  <a:lnTo>
                    <a:pt x="44866" y="76516"/>
                  </a:lnTo>
                  <a:lnTo>
                    <a:pt x="76493" y="44876"/>
                  </a:lnTo>
                  <a:lnTo>
                    <a:pt x="114411" y="20761"/>
                  </a:lnTo>
                  <a:lnTo>
                    <a:pt x="157394" y="5394"/>
                  </a:lnTo>
                  <a:lnTo>
                    <a:pt x="204216" y="0"/>
                  </a:lnTo>
                  <a:lnTo>
                    <a:pt x="1240536" y="0"/>
                  </a:lnTo>
                  <a:lnTo>
                    <a:pt x="1287357" y="5394"/>
                  </a:lnTo>
                  <a:lnTo>
                    <a:pt x="1330340" y="20761"/>
                  </a:lnTo>
                  <a:lnTo>
                    <a:pt x="1368258" y="44876"/>
                  </a:lnTo>
                  <a:lnTo>
                    <a:pt x="1399885" y="76516"/>
                  </a:lnTo>
                  <a:lnTo>
                    <a:pt x="1423993" y="114457"/>
                  </a:lnTo>
                  <a:lnTo>
                    <a:pt x="1439358" y="157474"/>
                  </a:lnTo>
                  <a:lnTo>
                    <a:pt x="1444752" y="204343"/>
                  </a:lnTo>
                  <a:lnTo>
                    <a:pt x="1444752" y="1021334"/>
                  </a:lnTo>
                  <a:lnTo>
                    <a:pt x="1439358" y="1068202"/>
                  </a:lnTo>
                  <a:lnTo>
                    <a:pt x="1423993" y="1111219"/>
                  </a:lnTo>
                  <a:lnTo>
                    <a:pt x="1399885" y="1149160"/>
                  </a:lnTo>
                  <a:lnTo>
                    <a:pt x="1368258" y="1180800"/>
                  </a:lnTo>
                  <a:lnTo>
                    <a:pt x="1330340" y="1204915"/>
                  </a:lnTo>
                  <a:lnTo>
                    <a:pt x="1287357" y="1220282"/>
                  </a:lnTo>
                  <a:lnTo>
                    <a:pt x="1240536" y="1225677"/>
                  </a:lnTo>
                  <a:lnTo>
                    <a:pt x="204216" y="1225677"/>
                  </a:lnTo>
                  <a:lnTo>
                    <a:pt x="157394" y="1220282"/>
                  </a:lnTo>
                  <a:lnTo>
                    <a:pt x="114411" y="1204915"/>
                  </a:lnTo>
                  <a:lnTo>
                    <a:pt x="76493" y="1180800"/>
                  </a:lnTo>
                  <a:lnTo>
                    <a:pt x="44866" y="1149160"/>
                  </a:lnTo>
                  <a:lnTo>
                    <a:pt x="20758" y="1111219"/>
                  </a:lnTo>
                  <a:lnTo>
                    <a:pt x="5393" y="1068202"/>
                  </a:lnTo>
                  <a:lnTo>
                    <a:pt x="0" y="1021334"/>
                  </a:lnTo>
                  <a:lnTo>
                    <a:pt x="0" y="204343"/>
                  </a:lnTo>
                  <a:close/>
                </a:path>
              </a:pathLst>
            </a:custGeom>
            <a:ln w="12700">
              <a:solidFill>
                <a:srgbClr val="006FC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8" name="object 18"/>
          <p:cNvSpPr txBox="1"/>
          <p:nvPr/>
        </p:nvSpPr>
        <p:spPr>
          <a:xfrm>
            <a:off x="1915160" y="3539934"/>
            <a:ext cx="1098550" cy="57531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dirty="0" sz="1800" spc="-10" b="1">
                <a:solidFill>
                  <a:srgbClr val="163B74"/>
                </a:solidFill>
                <a:latin typeface="Verdana"/>
                <a:cs typeface="Verdana"/>
              </a:rPr>
              <a:t>ÜÇÜNCÜ</a:t>
            </a:r>
            <a:endParaRPr sz="1800">
              <a:latin typeface="Verdana"/>
              <a:cs typeface="Verdana"/>
            </a:endParaRPr>
          </a:p>
          <a:p>
            <a:pPr algn="ctr" marL="7620">
              <a:lnSpc>
                <a:spcPct val="100000"/>
              </a:lnSpc>
              <a:spcBef>
                <a:spcPts val="5"/>
              </a:spcBef>
            </a:pPr>
            <a:r>
              <a:rPr dirty="0" sz="1800" spc="-20" b="1">
                <a:solidFill>
                  <a:srgbClr val="163B74"/>
                </a:solidFill>
                <a:latin typeface="Verdana"/>
                <a:cs typeface="Verdana"/>
              </a:rPr>
              <a:t>ÜLKE</a:t>
            </a:r>
            <a:endParaRPr sz="1800">
              <a:latin typeface="Verdana"/>
              <a:cs typeface="Verdana"/>
            </a:endParaRPr>
          </a:p>
        </p:txBody>
      </p:sp>
      <p:grpSp>
        <p:nvGrpSpPr>
          <p:cNvPr id="19" name="object 19"/>
          <p:cNvGrpSpPr/>
          <p:nvPr/>
        </p:nvGrpSpPr>
        <p:grpSpPr>
          <a:xfrm>
            <a:off x="6812089" y="3219259"/>
            <a:ext cx="1920875" cy="1226185"/>
            <a:chOff x="6812089" y="3219259"/>
            <a:chExt cx="1920875" cy="1226185"/>
          </a:xfrm>
        </p:grpSpPr>
        <p:sp>
          <p:nvSpPr>
            <p:cNvPr id="20" name="object 20"/>
            <p:cNvSpPr/>
            <p:nvPr/>
          </p:nvSpPr>
          <p:spPr>
            <a:xfrm>
              <a:off x="6816852" y="3224022"/>
              <a:ext cx="1911350" cy="1216660"/>
            </a:xfrm>
            <a:custGeom>
              <a:avLst/>
              <a:gdLst/>
              <a:ahLst/>
              <a:cxnLst/>
              <a:rect l="l" t="t" r="r" b="b"/>
              <a:pathLst>
                <a:path w="1911350" h="1216660">
                  <a:moveTo>
                    <a:pt x="1534668" y="0"/>
                  </a:moveTo>
                  <a:lnTo>
                    <a:pt x="1534668" y="195072"/>
                  </a:lnTo>
                  <a:lnTo>
                    <a:pt x="0" y="195072"/>
                  </a:lnTo>
                  <a:lnTo>
                    <a:pt x="255777" y="608329"/>
                  </a:lnTo>
                  <a:lnTo>
                    <a:pt x="0" y="1021460"/>
                  </a:lnTo>
                  <a:lnTo>
                    <a:pt x="1534668" y="1021460"/>
                  </a:lnTo>
                  <a:lnTo>
                    <a:pt x="1534668" y="1216533"/>
                  </a:lnTo>
                  <a:lnTo>
                    <a:pt x="1911096" y="608329"/>
                  </a:lnTo>
                  <a:lnTo>
                    <a:pt x="1534668" y="0"/>
                  </a:lnTo>
                  <a:close/>
                </a:path>
              </a:pathLst>
            </a:custGeom>
            <a:solidFill>
              <a:srgbClr val="163B7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1" name="object 21"/>
            <p:cNvSpPr/>
            <p:nvPr/>
          </p:nvSpPr>
          <p:spPr>
            <a:xfrm>
              <a:off x="6816852" y="3224022"/>
              <a:ext cx="1911350" cy="1216660"/>
            </a:xfrm>
            <a:custGeom>
              <a:avLst/>
              <a:gdLst/>
              <a:ahLst/>
              <a:cxnLst/>
              <a:rect l="l" t="t" r="r" b="b"/>
              <a:pathLst>
                <a:path w="1911350" h="1216660">
                  <a:moveTo>
                    <a:pt x="0" y="195072"/>
                  </a:moveTo>
                  <a:lnTo>
                    <a:pt x="1534668" y="195072"/>
                  </a:lnTo>
                  <a:lnTo>
                    <a:pt x="1534668" y="0"/>
                  </a:lnTo>
                  <a:lnTo>
                    <a:pt x="1911096" y="608329"/>
                  </a:lnTo>
                  <a:lnTo>
                    <a:pt x="1534668" y="1216533"/>
                  </a:lnTo>
                  <a:lnTo>
                    <a:pt x="1534668" y="1021460"/>
                  </a:lnTo>
                  <a:lnTo>
                    <a:pt x="0" y="1021460"/>
                  </a:lnTo>
                  <a:lnTo>
                    <a:pt x="255777" y="608329"/>
                  </a:lnTo>
                  <a:lnTo>
                    <a:pt x="0" y="195072"/>
                  </a:lnTo>
                  <a:close/>
                </a:path>
              </a:pathLst>
            </a:custGeom>
            <a:ln w="9525">
              <a:solidFill>
                <a:srgbClr val="1F3863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22" name="object 22"/>
          <p:cNvSpPr txBox="1"/>
          <p:nvPr/>
        </p:nvSpPr>
        <p:spPr>
          <a:xfrm>
            <a:off x="7173848" y="3684270"/>
            <a:ext cx="1196340" cy="30099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800" spc="-10" b="1">
                <a:solidFill>
                  <a:srgbClr val="FFFFFF"/>
                </a:solidFill>
                <a:latin typeface="Verdana"/>
                <a:cs typeface="Verdana"/>
              </a:rPr>
              <a:t>İHRACAT</a:t>
            </a:r>
            <a:endParaRPr sz="1800">
              <a:latin typeface="Verdana"/>
              <a:cs typeface="Verdana"/>
            </a:endParaRPr>
          </a:p>
        </p:txBody>
      </p:sp>
      <p:grpSp>
        <p:nvGrpSpPr>
          <p:cNvPr id="23" name="object 23"/>
          <p:cNvGrpSpPr/>
          <p:nvPr/>
        </p:nvGrpSpPr>
        <p:grpSpPr>
          <a:xfrm>
            <a:off x="8922766" y="3208527"/>
            <a:ext cx="1512570" cy="1238885"/>
            <a:chOff x="8922766" y="3208527"/>
            <a:chExt cx="1512570" cy="1238885"/>
          </a:xfrm>
        </p:grpSpPr>
        <p:sp>
          <p:nvSpPr>
            <p:cNvPr id="24" name="object 24"/>
            <p:cNvSpPr/>
            <p:nvPr/>
          </p:nvSpPr>
          <p:spPr>
            <a:xfrm>
              <a:off x="8929116" y="3214877"/>
              <a:ext cx="1499870" cy="1226185"/>
            </a:xfrm>
            <a:custGeom>
              <a:avLst/>
              <a:gdLst/>
              <a:ahLst/>
              <a:cxnLst/>
              <a:rect l="l" t="t" r="r" b="b"/>
              <a:pathLst>
                <a:path w="1499870" h="1226185">
                  <a:moveTo>
                    <a:pt x="1295400" y="0"/>
                  </a:moveTo>
                  <a:lnTo>
                    <a:pt x="204215" y="0"/>
                  </a:lnTo>
                  <a:lnTo>
                    <a:pt x="157394" y="5394"/>
                  </a:lnTo>
                  <a:lnTo>
                    <a:pt x="114411" y="20761"/>
                  </a:lnTo>
                  <a:lnTo>
                    <a:pt x="76493" y="44876"/>
                  </a:lnTo>
                  <a:lnTo>
                    <a:pt x="44866" y="76516"/>
                  </a:lnTo>
                  <a:lnTo>
                    <a:pt x="20758" y="114457"/>
                  </a:lnTo>
                  <a:lnTo>
                    <a:pt x="5393" y="157474"/>
                  </a:lnTo>
                  <a:lnTo>
                    <a:pt x="0" y="204343"/>
                  </a:lnTo>
                  <a:lnTo>
                    <a:pt x="0" y="1021334"/>
                  </a:lnTo>
                  <a:lnTo>
                    <a:pt x="5393" y="1068202"/>
                  </a:lnTo>
                  <a:lnTo>
                    <a:pt x="20758" y="1111219"/>
                  </a:lnTo>
                  <a:lnTo>
                    <a:pt x="44866" y="1149160"/>
                  </a:lnTo>
                  <a:lnTo>
                    <a:pt x="76493" y="1180800"/>
                  </a:lnTo>
                  <a:lnTo>
                    <a:pt x="114411" y="1204915"/>
                  </a:lnTo>
                  <a:lnTo>
                    <a:pt x="157394" y="1220282"/>
                  </a:lnTo>
                  <a:lnTo>
                    <a:pt x="204215" y="1225677"/>
                  </a:lnTo>
                  <a:lnTo>
                    <a:pt x="1295400" y="1225677"/>
                  </a:lnTo>
                  <a:lnTo>
                    <a:pt x="1342221" y="1220282"/>
                  </a:lnTo>
                  <a:lnTo>
                    <a:pt x="1385204" y="1204915"/>
                  </a:lnTo>
                  <a:lnTo>
                    <a:pt x="1423122" y="1180800"/>
                  </a:lnTo>
                  <a:lnTo>
                    <a:pt x="1454749" y="1149160"/>
                  </a:lnTo>
                  <a:lnTo>
                    <a:pt x="1478857" y="1111219"/>
                  </a:lnTo>
                  <a:lnTo>
                    <a:pt x="1494222" y="1068202"/>
                  </a:lnTo>
                  <a:lnTo>
                    <a:pt x="1499615" y="1021334"/>
                  </a:lnTo>
                  <a:lnTo>
                    <a:pt x="1499615" y="204343"/>
                  </a:lnTo>
                  <a:lnTo>
                    <a:pt x="1494222" y="157474"/>
                  </a:lnTo>
                  <a:lnTo>
                    <a:pt x="1478857" y="114457"/>
                  </a:lnTo>
                  <a:lnTo>
                    <a:pt x="1454749" y="76516"/>
                  </a:lnTo>
                  <a:lnTo>
                    <a:pt x="1423122" y="44876"/>
                  </a:lnTo>
                  <a:lnTo>
                    <a:pt x="1385204" y="20761"/>
                  </a:lnTo>
                  <a:lnTo>
                    <a:pt x="1342221" y="5394"/>
                  </a:lnTo>
                  <a:lnTo>
                    <a:pt x="12954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5" name="object 25"/>
            <p:cNvSpPr/>
            <p:nvPr/>
          </p:nvSpPr>
          <p:spPr>
            <a:xfrm>
              <a:off x="8929116" y="3214877"/>
              <a:ext cx="1499870" cy="1226185"/>
            </a:xfrm>
            <a:custGeom>
              <a:avLst/>
              <a:gdLst/>
              <a:ahLst/>
              <a:cxnLst/>
              <a:rect l="l" t="t" r="r" b="b"/>
              <a:pathLst>
                <a:path w="1499870" h="1226185">
                  <a:moveTo>
                    <a:pt x="0" y="204343"/>
                  </a:moveTo>
                  <a:lnTo>
                    <a:pt x="5393" y="157474"/>
                  </a:lnTo>
                  <a:lnTo>
                    <a:pt x="20758" y="114457"/>
                  </a:lnTo>
                  <a:lnTo>
                    <a:pt x="44866" y="76516"/>
                  </a:lnTo>
                  <a:lnTo>
                    <a:pt x="76493" y="44876"/>
                  </a:lnTo>
                  <a:lnTo>
                    <a:pt x="114411" y="20761"/>
                  </a:lnTo>
                  <a:lnTo>
                    <a:pt x="157394" y="5394"/>
                  </a:lnTo>
                  <a:lnTo>
                    <a:pt x="204215" y="0"/>
                  </a:lnTo>
                  <a:lnTo>
                    <a:pt x="1295400" y="0"/>
                  </a:lnTo>
                  <a:lnTo>
                    <a:pt x="1342221" y="5394"/>
                  </a:lnTo>
                  <a:lnTo>
                    <a:pt x="1385204" y="20761"/>
                  </a:lnTo>
                  <a:lnTo>
                    <a:pt x="1423122" y="44876"/>
                  </a:lnTo>
                  <a:lnTo>
                    <a:pt x="1454749" y="76516"/>
                  </a:lnTo>
                  <a:lnTo>
                    <a:pt x="1478857" y="114457"/>
                  </a:lnTo>
                  <a:lnTo>
                    <a:pt x="1494222" y="157474"/>
                  </a:lnTo>
                  <a:lnTo>
                    <a:pt x="1499615" y="204343"/>
                  </a:lnTo>
                  <a:lnTo>
                    <a:pt x="1499615" y="1021334"/>
                  </a:lnTo>
                  <a:lnTo>
                    <a:pt x="1494222" y="1068202"/>
                  </a:lnTo>
                  <a:lnTo>
                    <a:pt x="1478857" y="1111219"/>
                  </a:lnTo>
                  <a:lnTo>
                    <a:pt x="1454749" y="1149160"/>
                  </a:lnTo>
                  <a:lnTo>
                    <a:pt x="1423122" y="1180800"/>
                  </a:lnTo>
                  <a:lnTo>
                    <a:pt x="1385204" y="1204915"/>
                  </a:lnTo>
                  <a:lnTo>
                    <a:pt x="1342221" y="1220282"/>
                  </a:lnTo>
                  <a:lnTo>
                    <a:pt x="1295400" y="1225677"/>
                  </a:lnTo>
                  <a:lnTo>
                    <a:pt x="204215" y="1225677"/>
                  </a:lnTo>
                  <a:lnTo>
                    <a:pt x="157394" y="1220282"/>
                  </a:lnTo>
                  <a:lnTo>
                    <a:pt x="114411" y="1204915"/>
                  </a:lnTo>
                  <a:lnTo>
                    <a:pt x="76493" y="1180800"/>
                  </a:lnTo>
                  <a:lnTo>
                    <a:pt x="44866" y="1149160"/>
                  </a:lnTo>
                  <a:lnTo>
                    <a:pt x="20758" y="1111219"/>
                  </a:lnTo>
                  <a:lnTo>
                    <a:pt x="5393" y="1068202"/>
                  </a:lnTo>
                  <a:lnTo>
                    <a:pt x="0" y="1021334"/>
                  </a:lnTo>
                  <a:lnTo>
                    <a:pt x="0" y="204343"/>
                  </a:lnTo>
                  <a:close/>
                </a:path>
              </a:pathLst>
            </a:custGeom>
            <a:ln w="12700">
              <a:solidFill>
                <a:srgbClr val="006FC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26" name="object 26"/>
          <p:cNvSpPr txBox="1"/>
          <p:nvPr/>
        </p:nvSpPr>
        <p:spPr>
          <a:xfrm>
            <a:off x="9217659" y="3269361"/>
            <a:ext cx="934719" cy="112522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 marR="5080" indent="274320">
              <a:lnSpc>
                <a:spcPct val="100000"/>
              </a:lnSpc>
              <a:spcBef>
                <a:spcPts val="105"/>
              </a:spcBef>
            </a:pPr>
            <a:r>
              <a:rPr dirty="0" sz="1800" spc="-25" b="1">
                <a:solidFill>
                  <a:srgbClr val="163B74"/>
                </a:solidFill>
                <a:latin typeface="Verdana"/>
                <a:cs typeface="Verdana"/>
              </a:rPr>
              <a:t>AB STA </a:t>
            </a:r>
            <a:r>
              <a:rPr dirty="0" sz="1800" spc="-20" b="1">
                <a:solidFill>
                  <a:srgbClr val="163B74"/>
                </a:solidFill>
                <a:latin typeface="Verdana"/>
                <a:cs typeface="Verdana"/>
              </a:rPr>
              <a:t>PAMK </a:t>
            </a:r>
            <a:r>
              <a:rPr dirty="0" sz="1800" spc="-25" b="1">
                <a:solidFill>
                  <a:srgbClr val="163B74"/>
                </a:solidFill>
                <a:latin typeface="Verdana"/>
                <a:cs typeface="Verdana"/>
              </a:rPr>
              <a:t>PAAMK</a:t>
            </a:r>
            <a:endParaRPr sz="1800">
              <a:latin typeface="Verdana"/>
              <a:cs typeface="Verdana"/>
            </a:endParaRPr>
          </a:p>
        </p:txBody>
      </p:sp>
      <p:sp>
        <p:nvSpPr>
          <p:cNvPr id="28" name="object 28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38100">
              <a:lnSpc>
                <a:spcPts val="980"/>
              </a:lnSpc>
            </a:pPr>
            <a:r>
              <a:rPr dirty="0" spc="-25"/>
              <a:t>53</a:t>
            </a:r>
          </a:p>
        </p:txBody>
      </p:sp>
      <p:sp>
        <p:nvSpPr>
          <p:cNvPr id="27" name="object 27"/>
          <p:cNvSpPr txBox="1"/>
          <p:nvPr/>
        </p:nvSpPr>
        <p:spPr>
          <a:xfrm>
            <a:off x="1705355" y="4733188"/>
            <a:ext cx="1518285" cy="1472565"/>
          </a:xfrm>
          <a:prstGeom prst="rect">
            <a:avLst/>
          </a:prstGeom>
          <a:solidFill>
            <a:srgbClr val="DAE2F3"/>
          </a:solidFill>
          <a:ln w="12700">
            <a:solidFill>
              <a:srgbClr val="507D31"/>
            </a:solidFill>
          </a:ln>
        </p:spPr>
        <p:txBody>
          <a:bodyPr wrap="square" lIns="0" tIns="36195" rIns="0" bIns="0" rtlCol="0" vert="horz">
            <a:spAutoFit/>
          </a:bodyPr>
          <a:lstStyle/>
          <a:p>
            <a:pPr algn="ctr" marL="108585" marR="114935" indent="12065">
              <a:lnSpc>
                <a:spcPct val="100000"/>
              </a:lnSpc>
              <a:spcBef>
                <a:spcPts val="285"/>
              </a:spcBef>
            </a:pPr>
            <a:r>
              <a:rPr dirty="0" sz="1800" spc="-10">
                <a:latin typeface="Arial"/>
                <a:cs typeface="Arial"/>
              </a:rPr>
              <a:t>Avrupa </a:t>
            </a:r>
            <a:r>
              <a:rPr dirty="0" sz="1800" spc="-25">
                <a:latin typeface="Arial"/>
                <a:cs typeface="Arial"/>
              </a:rPr>
              <a:t>Topluluğu’na </a:t>
            </a:r>
            <a:r>
              <a:rPr dirty="0" sz="1800">
                <a:latin typeface="Arial"/>
                <a:cs typeface="Arial"/>
              </a:rPr>
              <a:t>üye</a:t>
            </a:r>
            <a:r>
              <a:rPr dirty="0" sz="1800" spc="-30">
                <a:latin typeface="Arial"/>
                <a:cs typeface="Arial"/>
              </a:rPr>
              <a:t> </a:t>
            </a:r>
            <a:r>
              <a:rPr dirty="0" sz="1800" spc="-10">
                <a:latin typeface="Arial"/>
                <a:cs typeface="Arial"/>
              </a:rPr>
              <a:t>ülkeler dışındaki ülkeler</a:t>
            </a:r>
            <a:endParaRPr sz="1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237972" rIns="0" bIns="0" rtlCol="0" vert="horz">
            <a:spAutoFit/>
          </a:bodyPr>
          <a:lstStyle/>
          <a:p>
            <a:pPr marL="2228215">
              <a:lnSpc>
                <a:spcPct val="100000"/>
              </a:lnSpc>
              <a:spcBef>
                <a:spcPts val="130"/>
              </a:spcBef>
            </a:pPr>
            <a:r>
              <a:rPr dirty="0" spc="-100"/>
              <a:t>GENEL</a:t>
            </a:r>
            <a:r>
              <a:rPr dirty="0" spc="-55"/>
              <a:t> </a:t>
            </a:r>
            <a:r>
              <a:rPr dirty="0" spc="-180"/>
              <a:t>DEĞERLENDİRME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38100">
              <a:lnSpc>
                <a:spcPts val="980"/>
              </a:lnSpc>
            </a:pPr>
            <a:r>
              <a:rPr dirty="0" spc="-25"/>
              <a:t>54</a:t>
            </a:r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2669667" y="2011984"/>
          <a:ext cx="7511415" cy="400367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847214"/>
                <a:gridCol w="1856105"/>
                <a:gridCol w="1856104"/>
                <a:gridCol w="1856104"/>
              </a:tblGrid>
              <a:tr h="1186815">
                <a:tc gridSpan="4">
                  <a:txBody>
                    <a:bodyPr/>
                    <a:lstStyle/>
                    <a:p>
                      <a:pPr marL="645795">
                        <a:lnSpc>
                          <a:spcPct val="100000"/>
                        </a:lnSpc>
                        <a:spcBef>
                          <a:spcPts val="2085"/>
                        </a:spcBef>
                      </a:pPr>
                      <a:r>
                        <a:rPr dirty="0" sz="4000" spc="-40" b="1">
                          <a:solidFill>
                            <a:srgbClr val="FFFFFF"/>
                          </a:solidFill>
                          <a:latin typeface="Tahoma"/>
                          <a:cs typeface="Tahoma"/>
                        </a:rPr>
                        <a:t>Dahilde</a:t>
                      </a:r>
                      <a:r>
                        <a:rPr dirty="0" sz="4000" spc="-170" b="1">
                          <a:solidFill>
                            <a:srgbClr val="FFFFFF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4000" spc="-165" b="1">
                          <a:solidFill>
                            <a:srgbClr val="FFFFFF"/>
                          </a:solidFill>
                          <a:latin typeface="Tahoma"/>
                          <a:cs typeface="Tahoma"/>
                        </a:rPr>
                        <a:t>İşleme</a:t>
                      </a:r>
                      <a:r>
                        <a:rPr dirty="0" sz="4000" spc="-155" b="1">
                          <a:solidFill>
                            <a:srgbClr val="FFFFFF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4000" spc="-229" b="1">
                          <a:solidFill>
                            <a:srgbClr val="FFFFFF"/>
                          </a:solidFill>
                          <a:latin typeface="Tahoma"/>
                          <a:cs typeface="Tahoma"/>
                        </a:rPr>
                        <a:t>Rejimi</a:t>
                      </a:r>
                      <a:r>
                        <a:rPr dirty="0" sz="4000" spc="-195" b="1">
                          <a:solidFill>
                            <a:srgbClr val="FFFFFF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dirty="0" sz="4000" spc="-20" b="1">
                          <a:solidFill>
                            <a:srgbClr val="FFFFFF"/>
                          </a:solidFill>
                          <a:latin typeface="Tahoma"/>
                          <a:cs typeface="Tahoma"/>
                        </a:rPr>
                        <a:t>ile;</a:t>
                      </a:r>
                      <a:endParaRPr sz="4000">
                        <a:latin typeface="Tahoma"/>
                        <a:cs typeface="Tahoma"/>
                      </a:endParaRPr>
                    </a:p>
                  </a:txBody>
                  <a:tcPr marL="0" marR="0" marB="0" marT="264795">
                    <a:lnL w="9525">
                      <a:solidFill>
                        <a:srgbClr val="D9AC63"/>
                      </a:solidFill>
                      <a:prstDash val="solid"/>
                    </a:lnL>
                    <a:lnR w="9525">
                      <a:solidFill>
                        <a:srgbClr val="D9AC63"/>
                      </a:solidFill>
                      <a:prstDash val="solid"/>
                    </a:lnR>
                    <a:lnT w="28575">
                      <a:solidFill>
                        <a:srgbClr val="1F3863"/>
                      </a:solidFill>
                      <a:prstDash val="solid"/>
                    </a:lnT>
                    <a:solidFill>
                      <a:srgbClr val="D9AC63"/>
                    </a:solidFill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</a:tr>
              <a:tr h="252857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5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575"/>
                        </a:spcBef>
                      </a:pPr>
                      <a:endParaRPr sz="1850">
                        <a:latin typeface="Times New Roman"/>
                        <a:cs typeface="Times New Roman"/>
                      </a:endParaRPr>
                    </a:p>
                    <a:p>
                      <a:pPr algn="ctr" marL="263525" marR="252095">
                        <a:lnSpc>
                          <a:spcPct val="92500"/>
                        </a:lnSpc>
                      </a:pPr>
                      <a:r>
                        <a:rPr dirty="0" sz="1850">
                          <a:latin typeface="Trebuchet MS"/>
                          <a:cs typeface="Trebuchet MS"/>
                        </a:rPr>
                        <a:t>İş</a:t>
                      </a:r>
                      <a:r>
                        <a:rPr dirty="0" sz="1850" spc="-55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1850" spc="185">
                          <a:latin typeface="Trebuchet MS"/>
                          <a:cs typeface="Trebuchet MS"/>
                        </a:rPr>
                        <a:t>ve</a:t>
                      </a:r>
                      <a:r>
                        <a:rPr dirty="0" sz="1850" spc="-10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1850" spc="105">
                          <a:latin typeface="Trebuchet MS"/>
                          <a:cs typeface="Trebuchet MS"/>
                        </a:rPr>
                        <a:t>işgücü </a:t>
                      </a:r>
                      <a:r>
                        <a:rPr dirty="0" sz="1850" spc="60">
                          <a:latin typeface="Trebuchet MS"/>
                          <a:cs typeface="Trebuchet MS"/>
                        </a:rPr>
                        <a:t>olanakları </a:t>
                      </a:r>
                      <a:r>
                        <a:rPr dirty="0" sz="1850" spc="105">
                          <a:latin typeface="Trebuchet MS"/>
                          <a:cs typeface="Trebuchet MS"/>
                        </a:rPr>
                        <a:t>ortaya</a:t>
                      </a:r>
                      <a:endParaRPr sz="1850">
                        <a:latin typeface="Trebuchet MS"/>
                        <a:cs typeface="Trebuchet MS"/>
                      </a:endParaRPr>
                    </a:p>
                    <a:p>
                      <a:pPr algn="ctr" marL="5715">
                        <a:lnSpc>
                          <a:spcPts val="2020"/>
                        </a:lnSpc>
                      </a:pPr>
                      <a:r>
                        <a:rPr dirty="0" sz="1850" spc="95">
                          <a:latin typeface="Trebuchet MS"/>
                          <a:cs typeface="Trebuchet MS"/>
                        </a:rPr>
                        <a:t>çıkmakta</a:t>
                      </a:r>
                      <a:endParaRPr sz="1850">
                        <a:latin typeface="Trebuchet MS"/>
                        <a:cs typeface="Trebuchet MS"/>
                      </a:endParaRPr>
                    </a:p>
                  </a:txBody>
                  <a:tcPr marL="0" marR="0" marB="0" marT="0">
                    <a:lnL w="19050">
                      <a:solidFill>
                        <a:srgbClr val="D9AC63"/>
                      </a:solidFill>
                      <a:prstDash val="solid"/>
                    </a:lnL>
                    <a:lnR w="19050">
                      <a:solidFill>
                        <a:srgbClr val="D9AC63"/>
                      </a:solidFill>
                      <a:prstDash val="solid"/>
                    </a:lnR>
                    <a:lnT w="3175">
                      <a:solidFill>
                        <a:srgbClr val="D9AC63"/>
                      </a:solidFill>
                      <a:prstDash val="solid"/>
                    </a:lnT>
                    <a:lnB w="3175">
                      <a:solidFill>
                        <a:srgbClr val="D9AC63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664"/>
                        </a:spcBef>
                      </a:pPr>
                      <a:endParaRPr sz="1850">
                        <a:latin typeface="Times New Roman"/>
                        <a:cs typeface="Times New Roman"/>
                      </a:endParaRPr>
                    </a:p>
                    <a:p>
                      <a:pPr algn="ctr" marL="88900" marR="69215" indent="8890">
                        <a:lnSpc>
                          <a:spcPct val="92200"/>
                        </a:lnSpc>
                      </a:pPr>
                      <a:r>
                        <a:rPr dirty="0" sz="1850">
                          <a:latin typeface="Trebuchet MS"/>
                          <a:cs typeface="Trebuchet MS"/>
                        </a:rPr>
                        <a:t>Yurt</a:t>
                      </a:r>
                      <a:r>
                        <a:rPr dirty="0" sz="1850" spc="-35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1850">
                          <a:latin typeface="Trebuchet MS"/>
                          <a:cs typeface="Trebuchet MS"/>
                        </a:rPr>
                        <a:t>içi</a:t>
                      </a:r>
                      <a:r>
                        <a:rPr dirty="0" sz="1850" spc="-7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1850" spc="185">
                          <a:latin typeface="Trebuchet MS"/>
                          <a:cs typeface="Trebuchet MS"/>
                        </a:rPr>
                        <a:t>ve</a:t>
                      </a:r>
                      <a:r>
                        <a:rPr dirty="0" sz="1850" spc="-45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1850" spc="-20">
                          <a:latin typeface="Trebuchet MS"/>
                          <a:cs typeface="Trebuchet MS"/>
                        </a:rPr>
                        <a:t>yurt </a:t>
                      </a:r>
                      <a:r>
                        <a:rPr dirty="0" sz="1850">
                          <a:latin typeface="Trebuchet MS"/>
                          <a:cs typeface="Trebuchet MS"/>
                        </a:rPr>
                        <a:t>dışı</a:t>
                      </a:r>
                      <a:r>
                        <a:rPr dirty="0" sz="1850" spc="-25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1850">
                          <a:latin typeface="Trebuchet MS"/>
                          <a:cs typeface="Trebuchet MS"/>
                        </a:rPr>
                        <a:t>üretim</a:t>
                      </a:r>
                      <a:r>
                        <a:rPr dirty="0" sz="1850" spc="13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1850" spc="-25">
                          <a:latin typeface="Trebuchet MS"/>
                          <a:cs typeface="Trebuchet MS"/>
                        </a:rPr>
                        <a:t>ile </a:t>
                      </a:r>
                      <a:r>
                        <a:rPr dirty="0" sz="1850" spc="110">
                          <a:latin typeface="Trebuchet MS"/>
                          <a:cs typeface="Trebuchet MS"/>
                        </a:rPr>
                        <a:t>ölçek </a:t>
                      </a:r>
                      <a:r>
                        <a:rPr dirty="0" sz="1850" spc="50">
                          <a:latin typeface="Trebuchet MS"/>
                          <a:cs typeface="Trebuchet MS"/>
                        </a:rPr>
                        <a:t>ekonomilerinin </a:t>
                      </a:r>
                      <a:r>
                        <a:rPr dirty="0" sz="1850" spc="35">
                          <a:latin typeface="Trebuchet MS"/>
                          <a:cs typeface="Trebuchet MS"/>
                        </a:rPr>
                        <a:t>yaratılması </a:t>
                      </a:r>
                      <a:r>
                        <a:rPr dirty="0" sz="1850" spc="125">
                          <a:latin typeface="Trebuchet MS"/>
                          <a:cs typeface="Trebuchet MS"/>
                        </a:rPr>
                        <a:t>sağlanmakta</a:t>
                      </a:r>
                      <a:endParaRPr sz="1850">
                        <a:latin typeface="Trebuchet MS"/>
                        <a:cs typeface="Trebuchet MS"/>
                      </a:endParaRPr>
                    </a:p>
                  </a:txBody>
                  <a:tcPr marL="0" marR="0" marB="0" marT="211454">
                    <a:lnL w="19050">
                      <a:solidFill>
                        <a:srgbClr val="D9AC63"/>
                      </a:solidFill>
                      <a:prstDash val="solid"/>
                    </a:lnL>
                    <a:lnR w="19050">
                      <a:solidFill>
                        <a:srgbClr val="D9AC63"/>
                      </a:solidFill>
                      <a:prstDash val="solid"/>
                    </a:lnR>
                    <a:lnT w="3175">
                      <a:solidFill>
                        <a:srgbClr val="D9AC63"/>
                      </a:solidFill>
                      <a:prstDash val="solid"/>
                    </a:lnT>
                    <a:lnB w="3175">
                      <a:solidFill>
                        <a:srgbClr val="D9AC63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5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585"/>
                        </a:spcBef>
                      </a:pPr>
                      <a:endParaRPr sz="1850">
                        <a:latin typeface="Times New Roman"/>
                        <a:cs typeface="Times New Roman"/>
                      </a:endParaRPr>
                    </a:p>
                    <a:p>
                      <a:pPr algn="ctr" marL="142875" marR="132715" indent="-3810">
                        <a:lnSpc>
                          <a:spcPct val="92000"/>
                        </a:lnSpc>
                      </a:pPr>
                      <a:r>
                        <a:rPr dirty="0" sz="1850">
                          <a:latin typeface="Trebuchet MS"/>
                          <a:cs typeface="Trebuchet MS"/>
                        </a:rPr>
                        <a:t>Yurt</a:t>
                      </a:r>
                      <a:r>
                        <a:rPr dirty="0" sz="1850" spc="-9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1850" spc="95">
                          <a:latin typeface="Trebuchet MS"/>
                          <a:cs typeface="Trebuchet MS"/>
                        </a:rPr>
                        <a:t>dışından </a:t>
                      </a:r>
                      <a:r>
                        <a:rPr dirty="0" sz="1850" spc="120">
                          <a:latin typeface="Trebuchet MS"/>
                          <a:cs typeface="Trebuchet MS"/>
                        </a:rPr>
                        <a:t>ucuz</a:t>
                      </a:r>
                      <a:r>
                        <a:rPr dirty="0" sz="1850" spc="1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1850" spc="150">
                          <a:latin typeface="Trebuchet MS"/>
                          <a:cs typeface="Trebuchet MS"/>
                        </a:rPr>
                        <a:t>ara</a:t>
                      </a:r>
                      <a:r>
                        <a:rPr dirty="0" sz="1850" spc="-45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1850" spc="30">
                          <a:latin typeface="Trebuchet MS"/>
                          <a:cs typeface="Trebuchet MS"/>
                        </a:rPr>
                        <a:t>malı </a:t>
                      </a:r>
                      <a:r>
                        <a:rPr dirty="0" sz="1850" spc="-10">
                          <a:latin typeface="Trebuchet MS"/>
                          <a:cs typeface="Trebuchet MS"/>
                        </a:rPr>
                        <a:t>temin </a:t>
                      </a:r>
                      <a:r>
                        <a:rPr dirty="0" sz="1850" spc="65">
                          <a:latin typeface="Trebuchet MS"/>
                          <a:cs typeface="Trebuchet MS"/>
                        </a:rPr>
                        <a:t>edilmekte</a:t>
                      </a:r>
                      <a:endParaRPr sz="1850">
                        <a:latin typeface="Trebuchet MS"/>
                        <a:cs typeface="Trebuchet MS"/>
                      </a:endParaRPr>
                    </a:p>
                  </a:txBody>
                  <a:tcPr marL="0" marR="0" marB="0" marT="0">
                    <a:lnL w="19050">
                      <a:solidFill>
                        <a:srgbClr val="D9AC63"/>
                      </a:solidFill>
                      <a:prstDash val="solid"/>
                    </a:lnL>
                    <a:lnR w="19050">
                      <a:solidFill>
                        <a:srgbClr val="D9AC63"/>
                      </a:solidFill>
                      <a:prstDash val="solid"/>
                    </a:lnR>
                    <a:lnT w="3175">
                      <a:solidFill>
                        <a:srgbClr val="D9AC63"/>
                      </a:solidFill>
                      <a:prstDash val="solid"/>
                    </a:lnT>
                    <a:lnB w="3175">
                      <a:solidFill>
                        <a:srgbClr val="D9AC63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5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85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465"/>
                        </a:spcBef>
                      </a:pPr>
                      <a:endParaRPr sz="1850">
                        <a:latin typeface="Times New Roman"/>
                        <a:cs typeface="Times New Roman"/>
                      </a:endParaRPr>
                    </a:p>
                    <a:p>
                      <a:pPr algn="ctr" marL="86360" marR="75565" indent="-10795">
                        <a:lnSpc>
                          <a:spcPct val="92500"/>
                        </a:lnSpc>
                        <a:spcBef>
                          <a:spcPts val="5"/>
                        </a:spcBef>
                      </a:pPr>
                      <a:r>
                        <a:rPr dirty="0" sz="1850" spc="50">
                          <a:latin typeface="Trebuchet MS"/>
                          <a:cs typeface="Trebuchet MS"/>
                        </a:rPr>
                        <a:t>Vergisel </a:t>
                      </a:r>
                      <a:r>
                        <a:rPr dirty="0" sz="1850" spc="65">
                          <a:latin typeface="Trebuchet MS"/>
                          <a:cs typeface="Trebuchet MS"/>
                        </a:rPr>
                        <a:t>avantajlar </a:t>
                      </a:r>
                      <a:r>
                        <a:rPr dirty="0" sz="1850" spc="40">
                          <a:latin typeface="Trebuchet MS"/>
                          <a:cs typeface="Trebuchet MS"/>
                        </a:rPr>
                        <a:t>sunulmaktadır.</a:t>
                      </a:r>
                      <a:endParaRPr sz="1850">
                        <a:latin typeface="Trebuchet MS"/>
                        <a:cs typeface="Trebuchet MS"/>
                      </a:endParaRPr>
                    </a:p>
                  </a:txBody>
                  <a:tcPr marL="0" marR="0" marB="0" marT="0">
                    <a:lnL w="19050">
                      <a:solidFill>
                        <a:srgbClr val="D9AC63"/>
                      </a:solidFill>
                      <a:prstDash val="solid"/>
                    </a:lnL>
                    <a:lnR w="19050">
                      <a:solidFill>
                        <a:srgbClr val="D9AC63"/>
                      </a:solidFill>
                      <a:prstDash val="solid"/>
                    </a:lnR>
                    <a:lnT w="3175">
                      <a:solidFill>
                        <a:srgbClr val="D9AC63"/>
                      </a:solidFill>
                      <a:prstDash val="solid"/>
                    </a:lnT>
                    <a:lnB w="3175">
                      <a:solidFill>
                        <a:srgbClr val="D9AC63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  <a:tr h="288290"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9525">
                      <a:solidFill>
                        <a:srgbClr val="D9AC63"/>
                      </a:solidFill>
                      <a:prstDash val="solid"/>
                    </a:lnL>
                    <a:lnR w="9525">
                      <a:solidFill>
                        <a:srgbClr val="D9AC63"/>
                      </a:solidFill>
                      <a:prstDash val="solid"/>
                    </a:lnR>
                    <a:lnT w="3175">
                      <a:solidFill>
                        <a:srgbClr val="D9AC63"/>
                      </a:solidFill>
                      <a:prstDash val="solid"/>
                    </a:lnT>
                    <a:solidFill>
                      <a:srgbClr val="D9AC63"/>
                    </a:solidFill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</a:tr>
            </a:tbl>
          </a:graphicData>
        </a:graphic>
      </p:graphicFrame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575303" y="2463704"/>
            <a:ext cx="5048250" cy="1951989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3829"/>
              </a:lnSpc>
            </a:pPr>
            <a:r>
              <a:rPr dirty="0" sz="4000" spc="-10" b="1">
                <a:solidFill>
                  <a:srgbClr val="E7E6E6"/>
                </a:solidFill>
                <a:latin typeface="Calibri"/>
                <a:cs typeface="Calibri"/>
              </a:rPr>
              <a:t>DAHİLDE</a:t>
            </a:r>
            <a:r>
              <a:rPr dirty="0" sz="4000" spc="-155" b="1">
                <a:solidFill>
                  <a:srgbClr val="E7E6E6"/>
                </a:solidFill>
                <a:latin typeface="Calibri"/>
                <a:cs typeface="Calibri"/>
              </a:rPr>
              <a:t> </a:t>
            </a:r>
            <a:r>
              <a:rPr dirty="0" sz="4000" b="1">
                <a:solidFill>
                  <a:srgbClr val="E7E6E6"/>
                </a:solidFill>
                <a:latin typeface="Calibri"/>
                <a:cs typeface="Calibri"/>
              </a:rPr>
              <a:t>İŞLEME</a:t>
            </a:r>
            <a:r>
              <a:rPr dirty="0" sz="4000" spc="-75" b="1">
                <a:solidFill>
                  <a:srgbClr val="E7E6E6"/>
                </a:solidFill>
                <a:latin typeface="Calibri"/>
                <a:cs typeface="Calibri"/>
              </a:rPr>
              <a:t> </a:t>
            </a:r>
            <a:r>
              <a:rPr dirty="0" sz="4000" spc="-10" b="1">
                <a:solidFill>
                  <a:srgbClr val="E7E6E6"/>
                </a:solidFill>
                <a:latin typeface="Calibri"/>
                <a:cs typeface="Calibri"/>
              </a:rPr>
              <a:t>REJİMİ</a:t>
            </a:r>
            <a:endParaRPr sz="40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150"/>
              </a:spcBef>
            </a:pPr>
            <a:endParaRPr sz="4000">
              <a:latin typeface="Calibri"/>
              <a:cs typeface="Calibri"/>
            </a:endParaRPr>
          </a:p>
          <a:p>
            <a:pPr marL="201930">
              <a:lnSpc>
                <a:spcPct val="100000"/>
              </a:lnSpc>
            </a:pPr>
            <a:r>
              <a:rPr dirty="0" sz="2800" spc="-30" b="1">
                <a:solidFill>
                  <a:srgbClr val="001F5F"/>
                </a:solidFill>
                <a:latin typeface="Calibri"/>
                <a:cs typeface="Calibri"/>
              </a:rPr>
              <a:t>İHRACAT</a:t>
            </a:r>
            <a:r>
              <a:rPr dirty="0" sz="2800" spc="-130" b="1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dirty="0" sz="2800" b="1">
                <a:solidFill>
                  <a:srgbClr val="001F5F"/>
                </a:solidFill>
                <a:latin typeface="Calibri"/>
                <a:cs typeface="Calibri"/>
              </a:rPr>
              <a:t>GENEL</a:t>
            </a:r>
            <a:r>
              <a:rPr dirty="0" sz="2800" spc="15" b="1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dirty="0" sz="2800" spc="-10" b="1">
                <a:solidFill>
                  <a:srgbClr val="001F5F"/>
                </a:solidFill>
                <a:latin typeface="Calibri"/>
                <a:cs typeface="Calibri"/>
              </a:rPr>
              <a:t>MÜDÜRLÜĞÜ</a:t>
            </a:r>
            <a:endParaRPr sz="2800">
              <a:latin typeface="Calibri"/>
              <a:cs typeface="Calibri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88952" cy="6858000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950208" y="942035"/>
            <a:ext cx="4078224" cy="1234744"/>
          </a:xfrm>
          <a:prstGeom prst="rect">
            <a:avLst/>
          </a:prstGeom>
        </p:spPr>
      </p:pic>
      <p:sp>
        <p:nvSpPr>
          <p:cNvPr id="5" name="object 5" descr="$PPTXTitle"/>
          <p:cNvSpPr txBox="1">
            <a:spLocks noGrp="1"/>
          </p:cNvSpPr>
          <p:nvPr>
            <p:ph type="title"/>
          </p:nvPr>
        </p:nvSpPr>
        <p:spPr>
          <a:xfrm>
            <a:off x="2119757" y="2750947"/>
            <a:ext cx="7959090" cy="575310"/>
          </a:xfrm>
          <a:prstGeom prst="rect"/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3600">
                <a:solidFill>
                  <a:srgbClr val="C49A6C"/>
                </a:solidFill>
                <a:latin typeface="Arial"/>
                <a:cs typeface="Arial"/>
              </a:rPr>
              <a:t>HARİÇTE</a:t>
            </a:r>
            <a:r>
              <a:rPr dirty="0" sz="3600" spc="-85">
                <a:solidFill>
                  <a:srgbClr val="C49A6C"/>
                </a:solidFill>
                <a:latin typeface="Arial"/>
                <a:cs typeface="Arial"/>
              </a:rPr>
              <a:t> </a:t>
            </a:r>
            <a:r>
              <a:rPr dirty="0" sz="3600">
                <a:solidFill>
                  <a:srgbClr val="C49A6C"/>
                </a:solidFill>
                <a:latin typeface="Arial"/>
                <a:cs typeface="Arial"/>
              </a:rPr>
              <a:t>İŞLEME</a:t>
            </a:r>
            <a:r>
              <a:rPr dirty="0" sz="3600" spc="-15">
                <a:solidFill>
                  <a:srgbClr val="C49A6C"/>
                </a:solidFill>
                <a:latin typeface="Arial"/>
                <a:cs typeface="Arial"/>
              </a:rPr>
              <a:t> </a:t>
            </a:r>
            <a:r>
              <a:rPr dirty="0" sz="3600">
                <a:solidFill>
                  <a:srgbClr val="C49A6C"/>
                </a:solidFill>
                <a:latin typeface="Arial"/>
                <a:cs typeface="Arial"/>
              </a:rPr>
              <a:t>REJİMİ</a:t>
            </a:r>
            <a:r>
              <a:rPr dirty="0" sz="3600" spc="15">
                <a:solidFill>
                  <a:srgbClr val="C49A6C"/>
                </a:solidFill>
                <a:latin typeface="Arial"/>
                <a:cs typeface="Arial"/>
              </a:rPr>
              <a:t> </a:t>
            </a:r>
            <a:r>
              <a:rPr dirty="0" sz="3600" spc="-30">
                <a:solidFill>
                  <a:srgbClr val="C49A6C"/>
                </a:solidFill>
                <a:latin typeface="Arial"/>
                <a:cs typeface="Arial"/>
              </a:rPr>
              <a:t>MEVZUATI</a:t>
            </a:r>
            <a:endParaRPr sz="36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620261" y="3612070"/>
            <a:ext cx="4958715" cy="42100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2600" spc="-40" b="1">
                <a:solidFill>
                  <a:srgbClr val="C49A6C"/>
                </a:solidFill>
                <a:latin typeface="Arial"/>
                <a:cs typeface="Arial"/>
              </a:rPr>
              <a:t>İHRACAT</a:t>
            </a:r>
            <a:r>
              <a:rPr dirty="0" sz="2600" spc="60" b="1">
                <a:solidFill>
                  <a:srgbClr val="C49A6C"/>
                </a:solidFill>
                <a:latin typeface="Arial"/>
                <a:cs typeface="Arial"/>
              </a:rPr>
              <a:t> </a:t>
            </a:r>
            <a:r>
              <a:rPr dirty="0" sz="2600" b="1">
                <a:solidFill>
                  <a:srgbClr val="C49A6C"/>
                </a:solidFill>
                <a:latin typeface="Arial"/>
                <a:cs typeface="Arial"/>
              </a:rPr>
              <a:t>GENEL</a:t>
            </a:r>
            <a:r>
              <a:rPr dirty="0" sz="2600" spc="-165" b="1">
                <a:solidFill>
                  <a:srgbClr val="C49A6C"/>
                </a:solidFill>
                <a:latin typeface="Arial"/>
                <a:cs typeface="Arial"/>
              </a:rPr>
              <a:t> </a:t>
            </a:r>
            <a:r>
              <a:rPr dirty="0" sz="2600" spc="-10" b="1">
                <a:solidFill>
                  <a:srgbClr val="C49A6C"/>
                </a:solidFill>
                <a:latin typeface="Arial"/>
                <a:cs typeface="Arial"/>
              </a:rPr>
              <a:t>MÜDÜRLÜĞÜ</a:t>
            </a:r>
            <a:endParaRPr sz="26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773421" y="4921250"/>
            <a:ext cx="2646680" cy="121983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algn="ctr" marL="15240">
              <a:lnSpc>
                <a:spcPct val="100000"/>
              </a:lnSpc>
              <a:spcBef>
                <a:spcPts val="95"/>
              </a:spcBef>
            </a:pPr>
            <a:r>
              <a:rPr dirty="0" sz="2600" b="1">
                <a:solidFill>
                  <a:srgbClr val="C49A6C"/>
                </a:solidFill>
                <a:latin typeface="Arial"/>
                <a:cs typeface="Arial"/>
              </a:rPr>
              <a:t>Hilal</a:t>
            </a:r>
            <a:r>
              <a:rPr dirty="0" sz="2600" spc="-70" b="1">
                <a:solidFill>
                  <a:srgbClr val="C49A6C"/>
                </a:solidFill>
                <a:latin typeface="Arial"/>
                <a:cs typeface="Arial"/>
              </a:rPr>
              <a:t> </a:t>
            </a:r>
            <a:r>
              <a:rPr dirty="0" sz="2600" spc="-10" b="1">
                <a:solidFill>
                  <a:srgbClr val="C49A6C"/>
                </a:solidFill>
                <a:latin typeface="Arial"/>
                <a:cs typeface="Arial"/>
              </a:rPr>
              <a:t>YILDIRIM</a:t>
            </a:r>
            <a:endParaRPr sz="2600">
              <a:latin typeface="Arial"/>
              <a:cs typeface="Arial"/>
            </a:endParaRPr>
          </a:p>
          <a:p>
            <a:pPr algn="ctr">
              <a:lnSpc>
                <a:spcPct val="100000"/>
              </a:lnSpc>
              <a:spcBef>
                <a:spcPts val="60"/>
              </a:spcBef>
            </a:pPr>
            <a:r>
              <a:rPr dirty="0" sz="1800" i="1">
                <a:solidFill>
                  <a:srgbClr val="C49A6C"/>
                </a:solidFill>
                <a:latin typeface="Arial"/>
                <a:cs typeface="Arial"/>
              </a:rPr>
              <a:t>Ticaret</a:t>
            </a:r>
            <a:r>
              <a:rPr dirty="0" sz="1800" spc="-50" i="1">
                <a:solidFill>
                  <a:srgbClr val="C49A6C"/>
                </a:solidFill>
                <a:latin typeface="Arial"/>
                <a:cs typeface="Arial"/>
              </a:rPr>
              <a:t> </a:t>
            </a:r>
            <a:r>
              <a:rPr dirty="0" sz="1800" i="1">
                <a:solidFill>
                  <a:srgbClr val="C49A6C"/>
                </a:solidFill>
                <a:latin typeface="Arial"/>
                <a:cs typeface="Arial"/>
              </a:rPr>
              <a:t>Uzman</a:t>
            </a:r>
            <a:r>
              <a:rPr dirty="0" sz="1800" spc="-40" i="1">
                <a:solidFill>
                  <a:srgbClr val="C49A6C"/>
                </a:solidFill>
                <a:latin typeface="Arial"/>
                <a:cs typeface="Arial"/>
              </a:rPr>
              <a:t> </a:t>
            </a:r>
            <a:r>
              <a:rPr dirty="0" sz="1800" spc="-10" i="1">
                <a:solidFill>
                  <a:srgbClr val="C49A6C"/>
                </a:solidFill>
                <a:latin typeface="Arial"/>
                <a:cs typeface="Arial"/>
              </a:rPr>
              <a:t>Yardımcısı</a:t>
            </a:r>
            <a:endParaRPr sz="1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30"/>
              </a:spcBef>
            </a:pPr>
            <a:endParaRPr sz="1800">
              <a:latin typeface="Arial"/>
              <a:cs typeface="Arial"/>
            </a:endParaRPr>
          </a:p>
          <a:p>
            <a:pPr algn="ctr">
              <a:lnSpc>
                <a:spcPct val="100000"/>
              </a:lnSpc>
            </a:pPr>
            <a:r>
              <a:rPr dirty="0" sz="1550" spc="-10" i="1">
                <a:solidFill>
                  <a:srgbClr val="C49A6C"/>
                </a:solidFill>
                <a:latin typeface="Arial"/>
                <a:cs typeface="Arial"/>
                <a:hlinkClick r:id="rId4"/>
              </a:rPr>
              <a:t>hyildirim@ticaret.gov.tr</a:t>
            </a:r>
            <a:endParaRPr sz="15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5106670" y="760158"/>
            <a:ext cx="1984375" cy="387985"/>
          </a:xfrm>
          <a:prstGeom prst="rect"/>
        </p:spPr>
        <p:txBody>
          <a:bodyPr wrap="square" lIns="0" tIns="158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dirty="0" spc="-135"/>
              <a:t>SUNUM</a:t>
            </a:r>
            <a:r>
              <a:rPr dirty="0" spc="-20"/>
              <a:t> </a:t>
            </a:r>
            <a:r>
              <a:rPr dirty="0" spc="-180"/>
              <a:t>PLANI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2909189" y="1730629"/>
            <a:ext cx="6006465" cy="3983990"/>
            <a:chOff x="2909189" y="1730629"/>
            <a:chExt cx="6006465" cy="3983990"/>
          </a:xfrm>
        </p:grpSpPr>
        <p:sp>
          <p:nvSpPr>
            <p:cNvPr id="4" name="object 4"/>
            <p:cNvSpPr/>
            <p:nvPr/>
          </p:nvSpPr>
          <p:spPr>
            <a:xfrm>
              <a:off x="2923921" y="1733804"/>
              <a:ext cx="839469" cy="3977640"/>
            </a:xfrm>
            <a:custGeom>
              <a:avLst/>
              <a:gdLst/>
              <a:ahLst/>
              <a:cxnLst/>
              <a:rect l="l" t="t" r="r" b="b"/>
              <a:pathLst>
                <a:path w="839470" h="3977640">
                  <a:moveTo>
                    <a:pt x="15240" y="0"/>
                  </a:moveTo>
                  <a:lnTo>
                    <a:pt x="49200" y="34542"/>
                  </a:lnTo>
                  <a:lnTo>
                    <a:pt x="82445" y="69519"/>
                  </a:lnTo>
                  <a:lnTo>
                    <a:pt x="114976" y="104923"/>
                  </a:lnTo>
                  <a:lnTo>
                    <a:pt x="146791" y="140742"/>
                  </a:lnTo>
                  <a:lnTo>
                    <a:pt x="177891" y="176970"/>
                  </a:lnTo>
                  <a:lnTo>
                    <a:pt x="208277" y="213595"/>
                  </a:lnTo>
                  <a:lnTo>
                    <a:pt x="237948" y="250609"/>
                  </a:lnTo>
                  <a:lnTo>
                    <a:pt x="266903" y="288002"/>
                  </a:lnTo>
                  <a:lnTo>
                    <a:pt x="295144" y="325766"/>
                  </a:lnTo>
                  <a:lnTo>
                    <a:pt x="322670" y="363891"/>
                  </a:lnTo>
                  <a:lnTo>
                    <a:pt x="349480" y="402368"/>
                  </a:lnTo>
                  <a:lnTo>
                    <a:pt x="375576" y="441187"/>
                  </a:lnTo>
                  <a:lnTo>
                    <a:pt x="400957" y="480339"/>
                  </a:lnTo>
                  <a:lnTo>
                    <a:pt x="425623" y="519816"/>
                  </a:lnTo>
                  <a:lnTo>
                    <a:pt x="449574" y="559607"/>
                  </a:lnTo>
                  <a:lnTo>
                    <a:pt x="472810" y="599703"/>
                  </a:lnTo>
                  <a:lnTo>
                    <a:pt x="495331" y="640096"/>
                  </a:lnTo>
                  <a:lnTo>
                    <a:pt x="517137" y="680776"/>
                  </a:lnTo>
                  <a:lnTo>
                    <a:pt x="538228" y="721733"/>
                  </a:lnTo>
                  <a:lnTo>
                    <a:pt x="558604" y="762959"/>
                  </a:lnTo>
                  <a:lnTo>
                    <a:pt x="578266" y="804445"/>
                  </a:lnTo>
                  <a:lnTo>
                    <a:pt x="597212" y="846180"/>
                  </a:lnTo>
                  <a:lnTo>
                    <a:pt x="615443" y="888156"/>
                  </a:lnTo>
                  <a:lnTo>
                    <a:pt x="632960" y="930363"/>
                  </a:lnTo>
                  <a:lnTo>
                    <a:pt x="649761" y="972792"/>
                  </a:lnTo>
                  <a:lnTo>
                    <a:pt x="665847" y="1015435"/>
                  </a:lnTo>
                  <a:lnTo>
                    <a:pt x="681219" y="1058281"/>
                  </a:lnTo>
                  <a:lnTo>
                    <a:pt x="695875" y="1101321"/>
                  </a:lnTo>
                  <a:lnTo>
                    <a:pt x="709817" y="1144547"/>
                  </a:lnTo>
                  <a:lnTo>
                    <a:pt x="723044" y="1187949"/>
                  </a:lnTo>
                  <a:lnTo>
                    <a:pt x="735555" y="1231517"/>
                  </a:lnTo>
                  <a:lnTo>
                    <a:pt x="747352" y="1275242"/>
                  </a:lnTo>
                  <a:lnTo>
                    <a:pt x="758434" y="1319116"/>
                  </a:lnTo>
                  <a:lnTo>
                    <a:pt x="768801" y="1363128"/>
                  </a:lnTo>
                  <a:lnTo>
                    <a:pt x="778453" y="1407271"/>
                  </a:lnTo>
                  <a:lnTo>
                    <a:pt x="787390" y="1451533"/>
                  </a:lnTo>
                  <a:lnTo>
                    <a:pt x="795612" y="1495907"/>
                  </a:lnTo>
                  <a:lnTo>
                    <a:pt x="803119" y="1540382"/>
                  </a:lnTo>
                  <a:lnTo>
                    <a:pt x="809911" y="1584950"/>
                  </a:lnTo>
                  <a:lnTo>
                    <a:pt x="815988" y="1629602"/>
                  </a:lnTo>
                  <a:lnTo>
                    <a:pt x="821350" y="1674327"/>
                  </a:lnTo>
                  <a:lnTo>
                    <a:pt x="825997" y="1719117"/>
                  </a:lnTo>
                  <a:lnTo>
                    <a:pt x="829929" y="1763963"/>
                  </a:lnTo>
                  <a:lnTo>
                    <a:pt x="833147" y="1808855"/>
                  </a:lnTo>
                  <a:lnTo>
                    <a:pt x="835649" y="1853785"/>
                  </a:lnTo>
                  <a:lnTo>
                    <a:pt x="837436" y="1898742"/>
                  </a:lnTo>
                  <a:lnTo>
                    <a:pt x="838509" y="1943717"/>
                  </a:lnTo>
                  <a:lnTo>
                    <a:pt x="838866" y="1988702"/>
                  </a:lnTo>
                  <a:lnTo>
                    <a:pt x="838509" y="2033687"/>
                  </a:lnTo>
                  <a:lnTo>
                    <a:pt x="837436" y="2078662"/>
                  </a:lnTo>
                  <a:lnTo>
                    <a:pt x="835649" y="2123620"/>
                  </a:lnTo>
                  <a:lnTo>
                    <a:pt x="833147" y="2168549"/>
                  </a:lnTo>
                  <a:lnTo>
                    <a:pt x="829929" y="2213441"/>
                  </a:lnTo>
                  <a:lnTo>
                    <a:pt x="825997" y="2258287"/>
                  </a:lnTo>
                  <a:lnTo>
                    <a:pt x="821350" y="2303078"/>
                  </a:lnTo>
                  <a:lnTo>
                    <a:pt x="815988" y="2347804"/>
                  </a:lnTo>
                  <a:lnTo>
                    <a:pt x="809911" y="2392456"/>
                  </a:lnTo>
                  <a:lnTo>
                    <a:pt x="803119" y="2437024"/>
                  </a:lnTo>
                  <a:lnTo>
                    <a:pt x="795612" y="2481500"/>
                  </a:lnTo>
                  <a:lnTo>
                    <a:pt x="787390" y="2525874"/>
                  </a:lnTo>
                  <a:lnTo>
                    <a:pt x="778453" y="2570138"/>
                  </a:lnTo>
                  <a:lnTo>
                    <a:pt x="768801" y="2614280"/>
                  </a:lnTo>
                  <a:lnTo>
                    <a:pt x="758434" y="2658294"/>
                  </a:lnTo>
                  <a:lnTo>
                    <a:pt x="747352" y="2702168"/>
                  </a:lnTo>
                  <a:lnTo>
                    <a:pt x="735555" y="2745895"/>
                  </a:lnTo>
                  <a:lnTo>
                    <a:pt x="723044" y="2789464"/>
                  </a:lnTo>
                  <a:lnTo>
                    <a:pt x="709817" y="2832866"/>
                  </a:lnTo>
                  <a:lnTo>
                    <a:pt x="695875" y="2876093"/>
                  </a:lnTo>
                  <a:lnTo>
                    <a:pt x="681219" y="2919134"/>
                  </a:lnTo>
                  <a:lnTo>
                    <a:pt x="665847" y="2961981"/>
                  </a:lnTo>
                  <a:lnTo>
                    <a:pt x="649761" y="3004625"/>
                  </a:lnTo>
                  <a:lnTo>
                    <a:pt x="632960" y="3047055"/>
                  </a:lnTo>
                  <a:lnTo>
                    <a:pt x="615443" y="3089264"/>
                  </a:lnTo>
                  <a:lnTo>
                    <a:pt x="597212" y="3131241"/>
                  </a:lnTo>
                  <a:lnTo>
                    <a:pt x="578266" y="3172977"/>
                  </a:lnTo>
                  <a:lnTo>
                    <a:pt x="558604" y="3214464"/>
                  </a:lnTo>
                  <a:lnTo>
                    <a:pt x="538228" y="3255691"/>
                  </a:lnTo>
                  <a:lnTo>
                    <a:pt x="517137" y="3296650"/>
                  </a:lnTo>
                  <a:lnTo>
                    <a:pt x="495331" y="3337332"/>
                  </a:lnTo>
                  <a:lnTo>
                    <a:pt x="472810" y="3377726"/>
                  </a:lnTo>
                  <a:lnTo>
                    <a:pt x="449574" y="3417824"/>
                  </a:lnTo>
                  <a:lnTo>
                    <a:pt x="425623" y="3457617"/>
                  </a:lnTo>
                  <a:lnTo>
                    <a:pt x="400957" y="3497095"/>
                  </a:lnTo>
                  <a:lnTo>
                    <a:pt x="375576" y="3536249"/>
                  </a:lnTo>
                  <a:lnTo>
                    <a:pt x="349480" y="3575070"/>
                  </a:lnTo>
                  <a:lnTo>
                    <a:pt x="322670" y="3613549"/>
                  </a:lnTo>
                  <a:lnTo>
                    <a:pt x="295144" y="3651676"/>
                  </a:lnTo>
                  <a:lnTo>
                    <a:pt x="266903" y="3689441"/>
                  </a:lnTo>
                  <a:lnTo>
                    <a:pt x="237948" y="3726837"/>
                  </a:lnTo>
                  <a:lnTo>
                    <a:pt x="208277" y="3763853"/>
                  </a:lnTo>
                  <a:lnTo>
                    <a:pt x="177891" y="3800480"/>
                  </a:lnTo>
                  <a:lnTo>
                    <a:pt x="146791" y="3836710"/>
                  </a:lnTo>
                  <a:lnTo>
                    <a:pt x="114976" y="3872532"/>
                  </a:lnTo>
                  <a:lnTo>
                    <a:pt x="82445" y="3907937"/>
                  </a:lnTo>
                  <a:lnTo>
                    <a:pt x="49200" y="3942917"/>
                  </a:lnTo>
                  <a:lnTo>
                    <a:pt x="15240" y="3977462"/>
                  </a:lnTo>
                  <a:lnTo>
                    <a:pt x="0" y="3962184"/>
                  </a:lnTo>
                  <a:lnTo>
                    <a:pt x="34048" y="3927541"/>
                  </a:lnTo>
                  <a:lnTo>
                    <a:pt x="67371" y="3892457"/>
                  </a:lnTo>
                  <a:lnTo>
                    <a:pt x="99971" y="3856942"/>
                  </a:lnTo>
                  <a:lnTo>
                    <a:pt x="131845" y="3821005"/>
                  </a:lnTo>
                  <a:lnTo>
                    <a:pt x="162996" y="3784656"/>
                  </a:lnTo>
                  <a:lnTo>
                    <a:pt x="193422" y="3747905"/>
                  </a:lnTo>
                  <a:lnTo>
                    <a:pt x="223123" y="3710760"/>
                  </a:lnTo>
                  <a:lnTo>
                    <a:pt x="252100" y="3673231"/>
                  </a:lnTo>
                  <a:lnTo>
                    <a:pt x="280353" y="3635327"/>
                  </a:lnTo>
                  <a:lnTo>
                    <a:pt x="307881" y="3597059"/>
                  </a:lnTo>
                  <a:lnTo>
                    <a:pt x="334685" y="3558436"/>
                  </a:lnTo>
                  <a:lnTo>
                    <a:pt x="360764" y="3519467"/>
                  </a:lnTo>
                  <a:lnTo>
                    <a:pt x="386119" y="3480161"/>
                  </a:lnTo>
                  <a:lnTo>
                    <a:pt x="410750" y="3440528"/>
                  </a:lnTo>
                  <a:lnTo>
                    <a:pt x="434656" y="3400578"/>
                  </a:lnTo>
                  <a:lnTo>
                    <a:pt x="457838" y="3360320"/>
                  </a:lnTo>
                  <a:lnTo>
                    <a:pt x="480295" y="3319763"/>
                  </a:lnTo>
                  <a:lnTo>
                    <a:pt x="502028" y="3278917"/>
                  </a:lnTo>
                  <a:lnTo>
                    <a:pt x="523036" y="3237792"/>
                  </a:lnTo>
                  <a:lnTo>
                    <a:pt x="543320" y="3196396"/>
                  </a:lnTo>
                  <a:lnTo>
                    <a:pt x="562880" y="3154740"/>
                  </a:lnTo>
                  <a:lnTo>
                    <a:pt x="581715" y="3112833"/>
                  </a:lnTo>
                  <a:lnTo>
                    <a:pt x="599826" y="3070684"/>
                  </a:lnTo>
                  <a:lnTo>
                    <a:pt x="617212" y="3028303"/>
                  </a:lnTo>
                  <a:lnTo>
                    <a:pt x="633874" y="2985699"/>
                  </a:lnTo>
                  <a:lnTo>
                    <a:pt x="649811" y="2942882"/>
                  </a:lnTo>
                  <a:lnTo>
                    <a:pt x="665024" y="2899861"/>
                  </a:lnTo>
                  <a:lnTo>
                    <a:pt x="679513" y="2856646"/>
                  </a:lnTo>
                  <a:lnTo>
                    <a:pt x="693277" y="2813246"/>
                  </a:lnTo>
                  <a:lnTo>
                    <a:pt x="706317" y="2769671"/>
                  </a:lnTo>
                  <a:lnTo>
                    <a:pt x="718632" y="2725930"/>
                  </a:lnTo>
                  <a:lnTo>
                    <a:pt x="730223" y="2682032"/>
                  </a:lnTo>
                  <a:lnTo>
                    <a:pt x="741089" y="2637988"/>
                  </a:lnTo>
                  <a:lnTo>
                    <a:pt x="751231" y="2593807"/>
                  </a:lnTo>
                  <a:lnTo>
                    <a:pt x="760649" y="2549497"/>
                  </a:lnTo>
                  <a:lnTo>
                    <a:pt x="769342" y="2505069"/>
                  </a:lnTo>
                  <a:lnTo>
                    <a:pt x="777310" y="2460532"/>
                  </a:lnTo>
                  <a:lnTo>
                    <a:pt x="784555" y="2415895"/>
                  </a:lnTo>
                  <a:lnTo>
                    <a:pt x="791075" y="2371169"/>
                  </a:lnTo>
                  <a:lnTo>
                    <a:pt x="796870" y="2326361"/>
                  </a:lnTo>
                  <a:lnTo>
                    <a:pt x="801941" y="2281483"/>
                  </a:lnTo>
                  <a:lnTo>
                    <a:pt x="806288" y="2236544"/>
                  </a:lnTo>
                  <a:lnTo>
                    <a:pt x="809910" y="2191552"/>
                  </a:lnTo>
                  <a:lnTo>
                    <a:pt x="812807" y="2146517"/>
                  </a:lnTo>
                  <a:lnTo>
                    <a:pt x="814981" y="2101449"/>
                  </a:lnTo>
                  <a:lnTo>
                    <a:pt x="816430" y="2056358"/>
                  </a:lnTo>
                  <a:lnTo>
                    <a:pt x="817154" y="2011252"/>
                  </a:lnTo>
                  <a:lnTo>
                    <a:pt x="817154" y="1966142"/>
                  </a:lnTo>
                  <a:lnTo>
                    <a:pt x="816430" y="1921037"/>
                  </a:lnTo>
                  <a:lnTo>
                    <a:pt x="814981" y="1875945"/>
                  </a:lnTo>
                  <a:lnTo>
                    <a:pt x="812807" y="1830878"/>
                  </a:lnTo>
                  <a:lnTo>
                    <a:pt x="809910" y="1785843"/>
                  </a:lnTo>
                  <a:lnTo>
                    <a:pt x="806288" y="1740851"/>
                  </a:lnTo>
                  <a:lnTo>
                    <a:pt x="801941" y="1695912"/>
                  </a:lnTo>
                  <a:lnTo>
                    <a:pt x="796870" y="1651034"/>
                  </a:lnTo>
                  <a:lnTo>
                    <a:pt x="791075" y="1606227"/>
                  </a:lnTo>
                  <a:lnTo>
                    <a:pt x="784555" y="1561500"/>
                  </a:lnTo>
                  <a:lnTo>
                    <a:pt x="777310" y="1516864"/>
                  </a:lnTo>
                  <a:lnTo>
                    <a:pt x="769342" y="1472327"/>
                  </a:lnTo>
                  <a:lnTo>
                    <a:pt x="760649" y="1427900"/>
                  </a:lnTo>
                  <a:lnTo>
                    <a:pt x="751231" y="1383590"/>
                  </a:lnTo>
                  <a:lnTo>
                    <a:pt x="741089" y="1339409"/>
                  </a:lnTo>
                  <a:lnTo>
                    <a:pt x="730223" y="1295365"/>
                  </a:lnTo>
                  <a:lnTo>
                    <a:pt x="718632" y="1251468"/>
                  </a:lnTo>
                  <a:lnTo>
                    <a:pt x="706317" y="1207727"/>
                  </a:lnTo>
                  <a:lnTo>
                    <a:pt x="693277" y="1164153"/>
                  </a:lnTo>
                  <a:lnTo>
                    <a:pt x="679513" y="1120753"/>
                  </a:lnTo>
                  <a:lnTo>
                    <a:pt x="665024" y="1077539"/>
                  </a:lnTo>
                  <a:lnTo>
                    <a:pt x="649811" y="1034519"/>
                  </a:lnTo>
                  <a:lnTo>
                    <a:pt x="633874" y="991702"/>
                  </a:lnTo>
                  <a:lnTo>
                    <a:pt x="617212" y="949099"/>
                  </a:lnTo>
                  <a:lnTo>
                    <a:pt x="599826" y="906718"/>
                  </a:lnTo>
                  <a:lnTo>
                    <a:pt x="581715" y="864570"/>
                  </a:lnTo>
                  <a:lnTo>
                    <a:pt x="562880" y="822663"/>
                  </a:lnTo>
                  <a:lnTo>
                    <a:pt x="543320" y="781008"/>
                  </a:lnTo>
                  <a:lnTo>
                    <a:pt x="523036" y="739613"/>
                  </a:lnTo>
                  <a:lnTo>
                    <a:pt x="502028" y="698489"/>
                  </a:lnTo>
                  <a:lnTo>
                    <a:pt x="480295" y="657644"/>
                  </a:lnTo>
                  <a:lnTo>
                    <a:pt x="457838" y="617088"/>
                  </a:lnTo>
                  <a:lnTo>
                    <a:pt x="434656" y="576830"/>
                  </a:lnTo>
                  <a:lnTo>
                    <a:pt x="410750" y="536881"/>
                  </a:lnTo>
                  <a:lnTo>
                    <a:pt x="386119" y="497249"/>
                  </a:lnTo>
                  <a:lnTo>
                    <a:pt x="360764" y="457944"/>
                  </a:lnTo>
                  <a:lnTo>
                    <a:pt x="334685" y="418975"/>
                  </a:lnTo>
                  <a:lnTo>
                    <a:pt x="307881" y="380353"/>
                  </a:lnTo>
                  <a:lnTo>
                    <a:pt x="280353" y="342086"/>
                  </a:lnTo>
                  <a:lnTo>
                    <a:pt x="252100" y="304184"/>
                  </a:lnTo>
                  <a:lnTo>
                    <a:pt x="223123" y="266656"/>
                  </a:lnTo>
                  <a:lnTo>
                    <a:pt x="193422" y="229512"/>
                  </a:lnTo>
                  <a:lnTo>
                    <a:pt x="162996" y="192761"/>
                  </a:lnTo>
                  <a:lnTo>
                    <a:pt x="131845" y="156413"/>
                  </a:lnTo>
                  <a:lnTo>
                    <a:pt x="99971" y="120478"/>
                  </a:lnTo>
                  <a:lnTo>
                    <a:pt x="67371" y="84964"/>
                  </a:lnTo>
                  <a:lnTo>
                    <a:pt x="34048" y="49881"/>
                  </a:lnTo>
                  <a:lnTo>
                    <a:pt x="0" y="15240"/>
                  </a:lnTo>
                  <a:lnTo>
                    <a:pt x="15240" y="0"/>
                  </a:lnTo>
                  <a:close/>
                </a:path>
              </a:pathLst>
            </a:custGeom>
            <a:ln w="6350">
              <a:solidFill>
                <a:srgbClr val="34589C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/>
            <p:cNvSpPr/>
            <p:nvPr/>
          </p:nvSpPr>
          <p:spPr>
            <a:xfrm>
              <a:off x="3145536" y="1820075"/>
              <a:ext cx="5770245" cy="375285"/>
            </a:xfrm>
            <a:custGeom>
              <a:avLst/>
              <a:gdLst/>
              <a:ahLst/>
              <a:cxnLst/>
              <a:rect l="l" t="t" r="r" b="b"/>
              <a:pathLst>
                <a:path w="5770245" h="375285">
                  <a:moveTo>
                    <a:pt x="5769864" y="0"/>
                  </a:moveTo>
                  <a:lnTo>
                    <a:pt x="0" y="0"/>
                  </a:lnTo>
                  <a:lnTo>
                    <a:pt x="0" y="374992"/>
                  </a:lnTo>
                  <a:lnTo>
                    <a:pt x="5769864" y="374992"/>
                  </a:lnTo>
                  <a:lnTo>
                    <a:pt x="5769864" y="0"/>
                  </a:lnTo>
                  <a:close/>
                </a:path>
              </a:pathLst>
            </a:custGeom>
            <a:solidFill>
              <a:srgbClr val="1F386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/>
            <p:cNvSpPr/>
            <p:nvPr/>
          </p:nvSpPr>
          <p:spPr>
            <a:xfrm>
              <a:off x="2912364" y="1779016"/>
              <a:ext cx="475615" cy="475615"/>
            </a:xfrm>
            <a:custGeom>
              <a:avLst/>
              <a:gdLst/>
              <a:ahLst/>
              <a:cxnLst/>
              <a:rect l="l" t="t" r="r" b="b"/>
              <a:pathLst>
                <a:path w="475614" h="475614">
                  <a:moveTo>
                    <a:pt x="237744" y="0"/>
                  </a:moveTo>
                  <a:lnTo>
                    <a:pt x="189825" y="4829"/>
                  </a:lnTo>
                  <a:lnTo>
                    <a:pt x="145196" y="18680"/>
                  </a:lnTo>
                  <a:lnTo>
                    <a:pt x="104812" y="40598"/>
                  </a:lnTo>
                  <a:lnTo>
                    <a:pt x="69627" y="69627"/>
                  </a:lnTo>
                  <a:lnTo>
                    <a:pt x="40598" y="104812"/>
                  </a:lnTo>
                  <a:lnTo>
                    <a:pt x="18680" y="145196"/>
                  </a:lnTo>
                  <a:lnTo>
                    <a:pt x="4829" y="189825"/>
                  </a:lnTo>
                  <a:lnTo>
                    <a:pt x="0" y="237744"/>
                  </a:lnTo>
                  <a:lnTo>
                    <a:pt x="4829" y="285662"/>
                  </a:lnTo>
                  <a:lnTo>
                    <a:pt x="18680" y="330291"/>
                  </a:lnTo>
                  <a:lnTo>
                    <a:pt x="40598" y="370675"/>
                  </a:lnTo>
                  <a:lnTo>
                    <a:pt x="69627" y="405860"/>
                  </a:lnTo>
                  <a:lnTo>
                    <a:pt x="104812" y="434889"/>
                  </a:lnTo>
                  <a:lnTo>
                    <a:pt x="145196" y="456807"/>
                  </a:lnTo>
                  <a:lnTo>
                    <a:pt x="189825" y="470658"/>
                  </a:lnTo>
                  <a:lnTo>
                    <a:pt x="237744" y="475488"/>
                  </a:lnTo>
                  <a:lnTo>
                    <a:pt x="285662" y="470658"/>
                  </a:lnTo>
                  <a:lnTo>
                    <a:pt x="330291" y="456807"/>
                  </a:lnTo>
                  <a:lnTo>
                    <a:pt x="370675" y="434889"/>
                  </a:lnTo>
                  <a:lnTo>
                    <a:pt x="405860" y="405860"/>
                  </a:lnTo>
                  <a:lnTo>
                    <a:pt x="434889" y="370675"/>
                  </a:lnTo>
                  <a:lnTo>
                    <a:pt x="456807" y="330291"/>
                  </a:lnTo>
                  <a:lnTo>
                    <a:pt x="470658" y="285662"/>
                  </a:lnTo>
                  <a:lnTo>
                    <a:pt x="475488" y="237744"/>
                  </a:lnTo>
                  <a:lnTo>
                    <a:pt x="470658" y="189825"/>
                  </a:lnTo>
                  <a:lnTo>
                    <a:pt x="456807" y="145196"/>
                  </a:lnTo>
                  <a:lnTo>
                    <a:pt x="434889" y="104812"/>
                  </a:lnTo>
                  <a:lnTo>
                    <a:pt x="405860" y="69627"/>
                  </a:lnTo>
                  <a:lnTo>
                    <a:pt x="370675" y="40598"/>
                  </a:lnTo>
                  <a:lnTo>
                    <a:pt x="330291" y="18680"/>
                  </a:lnTo>
                  <a:lnTo>
                    <a:pt x="285662" y="4829"/>
                  </a:lnTo>
                  <a:lnTo>
                    <a:pt x="237744" y="0"/>
                  </a:lnTo>
                  <a:close/>
                </a:path>
              </a:pathLst>
            </a:custGeom>
            <a:solidFill>
              <a:srgbClr val="D9AC6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" name="object 7"/>
            <p:cNvSpPr/>
            <p:nvPr/>
          </p:nvSpPr>
          <p:spPr>
            <a:xfrm>
              <a:off x="2912364" y="1779016"/>
              <a:ext cx="475615" cy="475615"/>
            </a:xfrm>
            <a:custGeom>
              <a:avLst/>
              <a:gdLst/>
              <a:ahLst/>
              <a:cxnLst/>
              <a:rect l="l" t="t" r="r" b="b"/>
              <a:pathLst>
                <a:path w="475614" h="475614">
                  <a:moveTo>
                    <a:pt x="0" y="237744"/>
                  </a:moveTo>
                  <a:lnTo>
                    <a:pt x="4829" y="189825"/>
                  </a:lnTo>
                  <a:lnTo>
                    <a:pt x="18680" y="145196"/>
                  </a:lnTo>
                  <a:lnTo>
                    <a:pt x="40598" y="104812"/>
                  </a:lnTo>
                  <a:lnTo>
                    <a:pt x="69627" y="69627"/>
                  </a:lnTo>
                  <a:lnTo>
                    <a:pt x="104812" y="40598"/>
                  </a:lnTo>
                  <a:lnTo>
                    <a:pt x="145196" y="18680"/>
                  </a:lnTo>
                  <a:lnTo>
                    <a:pt x="189825" y="4829"/>
                  </a:lnTo>
                  <a:lnTo>
                    <a:pt x="237744" y="0"/>
                  </a:lnTo>
                  <a:lnTo>
                    <a:pt x="285662" y="4829"/>
                  </a:lnTo>
                  <a:lnTo>
                    <a:pt x="330291" y="18680"/>
                  </a:lnTo>
                  <a:lnTo>
                    <a:pt x="370675" y="40598"/>
                  </a:lnTo>
                  <a:lnTo>
                    <a:pt x="405860" y="69627"/>
                  </a:lnTo>
                  <a:lnTo>
                    <a:pt x="434889" y="104812"/>
                  </a:lnTo>
                  <a:lnTo>
                    <a:pt x="456807" y="145196"/>
                  </a:lnTo>
                  <a:lnTo>
                    <a:pt x="470658" y="189825"/>
                  </a:lnTo>
                  <a:lnTo>
                    <a:pt x="475488" y="237744"/>
                  </a:lnTo>
                  <a:lnTo>
                    <a:pt x="470658" y="285662"/>
                  </a:lnTo>
                  <a:lnTo>
                    <a:pt x="456807" y="330291"/>
                  </a:lnTo>
                  <a:lnTo>
                    <a:pt x="434889" y="370675"/>
                  </a:lnTo>
                  <a:lnTo>
                    <a:pt x="405860" y="405860"/>
                  </a:lnTo>
                  <a:lnTo>
                    <a:pt x="370675" y="434889"/>
                  </a:lnTo>
                  <a:lnTo>
                    <a:pt x="330291" y="456807"/>
                  </a:lnTo>
                  <a:lnTo>
                    <a:pt x="285662" y="470658"/>
                  </a:lnTo>
                  <a:lnTo>
                    <a:pt x="237744" y="475488"/>
                  </a:lnTo>
                  <a:lnTo>
                    <a:pt x="189825" y="470658"/>
                  </a:lnTo>
                  <a:lnTo>
                    <a:pt x="145196" y="456807"/>
                  </a:lnTo>
                  <a:lnTo>
                    <a:pt x="104812" y="434889"/>
                  </a:lnTo>
                  <a:lnTo>
                    <a:pt x="69627" y="405860"/>
                  </a:lnTo>
                  <a:lnTo>
                    <a:pt x="40598" y="370675"/>
                  </a:lnTo>
                  <a:lnTo>
                    <a:pt x="18680" y="330291"/>
                  </a:lnTo>
                  <a:lnTo>
                    <a:pt x="4829" y="285662"/>
                  </a:lnTo>
                  <a:lnTo>
                    <a:pt x="0" y="237744"/>
                  </a:lnTo>
                  <a:close/>
                </a:path>
              </a:pathLst>
            </a:custGeom>
            <a:ln w="6350">
              <a:solidFill>
                <a:srgbClr val="4471C4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8" name="object 8"/>
            <p:cNvSpPr/>
            <p:nvPr/>
          </p:nvSpPr>
          <p:spPr>
            <a:xfrm>
              <a:off x="3493008" y="2387117"/>
              <a:ext cx="5422900" cy="384175"/>
            </a:xfrm>
            <a:custGeom>
              <a:avLst/>
              <a:gdLst/>
              <a:ahLst/>
              <a:cxnLst/>
              <a:rect l="l" t="t" r="r" b="b"/>
              <a:pathLst>
                <a:path w="5422900" h="384175">
                  <a:moveTo>
                    <a:pt x="5422392" y="0"/>
                  </a:moveTo>
                  <a:lnTo>
                    <a:pt x="0" y="0"/>
                  </a:lnTo>
                  <a:lnTo>
                    <a:pt x="0" y="384149"/>
                  </a:lnTo>
                  <a:lnTo>
                    <a:pt x="5422392" y="384149"/>
                  </a:lnTo>
                  <a:lnTo>
                    <a:pt x="5422392" y="0"/>
                  </a:lnTo>
                  <a:close/>
                </a:path>
              </a:pathLst>
            </a:custGeom>
            <a:solidFill>
              <a:srgbClr val="1F386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" name="object 9"/>
            <p:cNvSpPr/>
            <p:nvPr/>
          </p:nvSpPr>
          <p:spPr>
            <a:xfrm>
              <a:off x="3259836" y="2346071"/>
              <a:ext cx="475615" cy="475615"/>
            </a:xfrm>
            <a:custGeom>
              <a:avLst/>
              <a:gdLst/>
              <a:ahLst/>
              <a:cxnLst/>
              <a:rect l="l" t="t" r="r" b="b"/>
              <a:pathLst>
                <a:path w="475614" h="475614">
                  <a:moveTo>
                    <a:pt x="237743" y="0"/>
                  </a:moveTo>
                  <a:lnTo>
                    <a:pt x="189825" y="4829"/>
                  </a:lnTo>
                  <a:lnTo>
                    <a:pt x="145196" y="18680"/>
                  </a:lnTo>
                  <a:lnTo>
                    <a:pt x="104812" y="40598"/>
                  </a:lnTo>
                  <a:lnTo>
                    <a:pt x="69627" y="69627"/>
                  </a:lnTo>
                  <a:lnTo>
                    <a:pt x="40598" y="104812"/>
                  </a:lnTo>
                  <a:lnTo>
                    <a:pt x="18680" y="145196"/>
                  </a:lnTo>
                  <a:lnTo>
                    <a:pt x="4829" y="189825"/>
                  </a:lnTo>
                  <a:lnTo>
                    <a:pt x="0" y="237743"/>
                  </a:lnTo>
                  <a:lnTo>
                    <a:pt x="4829" y="285667"/>
                  </a:lnTo>
                  <a:lnTo>
                    <a:pt x="18680" y="330311"/>
                  </a:lnTo>
                  <a:lnTo>
                    <a:pt x="40598" y="370715"/>
                  </a:lnTo>
                  <a:lnTo>
                    <a:pt x="69627" y="405923"/>
                  </a:lnTo>
                  <a:lnTo>
                    <a:pt x="104812" y="434975"/>
                  </a:lnTo>
                  <a:lnTo>
                    <a:pt x="145196" y="456914"/>
                  </a:lnTo>
                  <a:lnTo>
                    <a:pt x="189825" y="470780"/>
                  </a:lnTo>
                  <a:lnTo>
                    <a:pt x="237743" y="475614"/>
                  </a:lnTo>
                  <a:lnTo>
                    <a:pt x="285662" y="470780"/>
                  </a:lnTo>
                  <a:lnTo>
                    <a:pt x="330291" y="456914"/>
                  </a:lnTo>
                  <a:lnTo>
                    <a:pt x="370675" y="434975"/>
                  </a:lnTo>
                  <a:lnTo>
                    <a:pt x="405860" y="405923"/>
                  </a:lnTo>
                  <a:lnTo>
                    <a:pt x="434889" y="370715"/>
                  </a:lnTo>
                  <a:lnTo>
                    <a:pt x="456807" y="330311"/>
                  </a:lnTo>
                  <a:lnTo>
                    <a:pt x="470658" y="285667"/>
                  </a:lnTo>
                  <a:lnTo>
                    <a:pt x="475488" y="237743"/>
                  </a:lnTo>
                  <a:lnTo>
                    <a:pt x="470658" y="189825"/>
                  </a:lnTo>
                  <a:lnTo>
                    <a:pt x="456807" y="145196"/>
                  </a:lnTo>
                  <a:lnTo>
                    <a:pt x="434889" y="104812"/>
                  </a:lnTo>
                  <a:lnTo>
                    <a:pt x="405860" y="69627"/>
                  </a:lnTo>
                  <a:lnTo>
                    <a:pt x="370675" y="40598"/>
                  </a:lnTo>
                  <a:lnTo>
                    <a:pt x="330291" y="18680"/>
                  </a:lnTo>
                  <a:lnTo>
                    <a:pt x="285662" y="4829"/>
                  </a:lnTo>
                  <a:lnTo>
                    <a:pt x="237743" y="0"/>
                  </a:lnTo>
                  <a:close/>
                </a:path>
              </a:pathLst>
            </a:custGeom>
            <a:solidFill>
              <a:srgbClr val="D9AC6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" name="object 10"/>
            <p:cNvSpPr/>
            <p:nvPr/>
          </p:nvSpPr>
          <p:spPr>
            <a:xfrm>
              <a:off x="3259836" y="2346071"/>
              <a:ext cx="475615" cy="475615"/>
            </a:xfrm>
            <a:custGeom>
              <a:avLst/>
              <a:gdLst/>
              <a:ahLst/>
              <a:cxnLst/>
              <a:rect l="l" t="t" r="r" b="b"/>
              <a:pathLst>
                <a:path w="475614" h="475614">
                  <a:moveTo>
                    <a:pt x="0" y="237743"/>
                  </a:moveTo>
                  <a:lnTo>
                    <a:pt x="4829" y="189825"/>
                  </a:lnTo>
                  <a:lnTo>
                    <a:pt x="18680" y="145196"/>
                  </a:lnTo>
                  <a:lnTo>
                    <a:pt x="40598" y="104812"/>
                  </a:lnTo>
                  <a:lnTo>
                    <a:pt x="69627" y="69627"/>
                  </a:lnTo>
                  <a:lnTo>
                    <a:pt x="104812" y="40598"/>
                  </a:lnTo>
                  <a:lnTo>
                    <a:pt x="145196" y="18680"/>
                  </a:lnTo>
                  <a:lnTo>
                    <a:pt x="189825" y="4829"/>
                  </a:lnTo>
                  <a:lnTo>
                    <a:pt x="237743" y="0"/>
                  </a:lnTo>
                  <a:lnTo>
                    <a:pt x="285662" y="4829"/>
                  </a:lnTo>
                  <a:lnTo>
                    <a:pt x="330291" y="18680"/>
                  </a:lnTo>
                  <a:lnTo>
                    <a:pt x="370675" y="40598"/>
                  </a:lnTo>
                  <a:lnTo>
                    <a:pt x="405860" y="69627"/>
                  </a:lnTo>
                  <a:lnTo>
                    <a:pt x="434889" y="104812"/>
                  </a:lnTo>
                  <a:lnTo>
                    <a:pt x="456807" y="145196"/>
                  </a:lnTo>
                  <a:lnTo>
                    <a:pt x="470658" y="189825"/>
                  </a:lnTo>
                  <a:lnTo>
                    <a:pt x="475488" y="237743"/>
                  </a:lnTo>
                  <a:lnTo>
                    <a:pt x="470658" y="285667"/>
                  </a:lnTo>
                  <a:lnTo>
                    <a:pt x="456807" y="330311"/>
                  </a:lnTo>
                  <a:lnTo>
                    <a:pt x="434889" y="370715"/>
                  </a:lnTo>
                  <a:lnTo>
                    <a:pt x="405860" y="405923"/>
                  </a:lnTo>
                  <a:lnTo>
                    <a:pt x="370675" y="434975"/>
                  </a:lnTo>
                  <a:lnTo>
                    <a:pt x="330291" y="456914"/>
                  </a:lnTo>
                  <a:lnTo>
                    <a:pt x="285662" y="470780"/>
                  </a:lnTo>
                  <a:lnTo>
                    <a:pt x="237743" y="475614"/>
                  </a:lnTo>
                  <a:lnTo>
                    <a:pt x="189825" y="470780"/>
                  </a:lnTo>
                  <a:lnTo>
                    <a:pt x="145196" y="456914"/>
                  </a:lnTo>
                  <a:lnTo>
                    <a:pt x="104812" y="434975"/>
                  </a:lnTo>
                  <a:lnTo>
                    <a:pt x="69627" y="405923"/>
                  </a:lnTo>
                  <a:lnTo>
                    <a:pt x="40598" y="370715"/>
                  </a:lnTo>
                  <a:lnTo>
                    <a:pt x="18680" y="330311"/>
                  </a:lnTo>
                  <a:lnTo>
                    <a:pt x="4829" y="285667"/>
                  </a:lnTo>
                  <a:lnTo>
                    <a:pt x="0" y="237743"/>
                  </a:lnTo>
                  <a:close/>
                </a:path>
              </a:pathLst>
            </a:custGeom>
            <a:ln w="6350">
              <a:solidFill>
                <a:srgbClr val="4471C4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1" name="object 11"/>
            <p:cNvSpPr/>
            <p:nvPr/>
          </p:nvSpPr>
          <p:spPr>
            <a:xfrm>
              <a:off x="3675888" y="2954299"/>
              <a:ext cx="5240020" cy="384175"/>
            </a:xfrm>
            <a:custGeom>
              <a:avLst/>
              <a:gdLst/>
              <a:ahLst/>
              <a:cxnLst/>
              <a:rect l="l" t="t" r="r" b="b"/>
              <a:pathLst>
                <a:path w="5240020" h="384175">
                  <a:moveTo>
                    <a:pt x="5239512" y="0"/>
                  </a:moveTo>
                  <a:lnTo>
                    <a:pt x="0" y="0"/>
                  </a:lnTo>
                  <a:lnTo>
                    <a:pt x="0" y="384149"/>
                  </a:lnTo>
                  <a:lnTo>
                    <a:pt x="5239512" y="384149"/>
                  </a:lnTo>
                  <a:lnTo>
                    <a:pt x="5239512" y="0"/>
                  </a:lnTo>
                  <a:close/>
                </a:path>
              </a:pathLst>
            </a:custGeom>
            <a:solidFill>
              <a:srgbClr val="1F386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2" name="object 12"/>
            <p:cNvSpPr/>
            <p:nvPr/>
          </p:nvSpPr>
          <p:spPr>
            <a:xfrm>
              <a:off x="3442716" y="2913126"/>
              <a:ext cx="475615" cy="475615"/>
            </a:xfrm>
            <a:custGeom>
              <a:avLst/>
              <a:gdLst/>
              <a:ahLst/>
              <a:cxnLst/>
              <a:rect l="l" t="t" r="r" b="b"/>
              <a:pathLst>
                <a:path w="475614" h="475614">
                  <a:moveTo>
                    <a:pt x="237744" y="0"/>
                  </a:moveTo>
                  <a:lnTo>
                    <a:pt x="189825" y="4829"/>
                  </a:lnTo>
                  <a:lnTo>
                    <a:pt x="145196" y="18680"/>
                  </a:lnTo>
                  <a:lnTo>
                    <a:pt x="104812" y="40598"/>
                  </a:lnTo>
                  <a:lnTo>
                    <a:pt x="69627" y="69627"/>
                  </a:lnTo>
                  <a:lnTo>
                    <a:pt x="40598" y="104812"/>
                  </a:lnTo>
                  <a:lnTo>
                    <a:pt x="18680" y="145196"/>
                  </a:lnTo>
                  <a:lnTo>
                    <a:pt x="4829" y="189825"/>
                  </a:lnTo>
                  <a:lnTo>
                    <a:pt x="0" y="237744"/>
                  </a:lnTo>
                  <a:lnTo>
                    <a:pt x="4829" y="285667"/>
                  </a:lnTo>
                  <a:lnTo>
                    <a:pt x="18680" y="330311"/>
                  </a:lnTo>
                  <a:lnTo>
                    <a:pt x="40598" y="370715"/>
                  </a:lnTo>
                  <a:lnTo>
                    <a:pt x="69627" y="405923"/>
                  </a:lnTo>
                  <a:lnTo>
                    <a:pt x="104812" y="434975"/>
                  </a:lnTo>
                  <a:lnTo>
                    <a:pt x="145196" y="456914"/>
                  </a:lnTo>
                  <a:lnTo>
                    <a:pt x="189825" y="470780"/>
                  </a:lnTo>
                  <a:lnTo>
                    <a:pt x="237744" y="475614"/>
                  </a:lnTo>
                  <a:lnTo>
                    <a:pt x="285662" y="470780"/>
                  </a:lnTo>
                  <a:lnTo>
                    <a:pt x="330291" y="456914"/>
                  </a:lnTo>
                  <a:lnTo>
                    <a:pt x="370675" y="434975"/>
                  </a:lnTo>
                  <a:lnTo>
                    <a:pt x="405860" y="405923"/>
                  </a:lnTo>
                  <a:lnTo>
                    <a:pt x="434889" y="370715"/>
                  </a:lnTo>
                  <a:lnTo>
                    <a:pt x="456807" y="330311"/>
                  </a:lnTo>
                  <a:lnTo>
                    <a:pt x="470658" y="285667"/>
                  </a:lnTo>
                  <a:lnTo>
                    <a:pt x="475488" y="237744"/>
                  </a:lnTo>
                  <a:lnTo>
                    <a:pt x="470658" y="189825"/>
                  </a:lnTo>
                  <a:lnTo>
                    <a:pt x="456807" y="145196"/>
                  </a:lnTo>
                  <a:lnTo>
                    <a:pt x="434889" y="104812"/>
                  </a:lnTo>
                  <a:lnTo>
                    <a:pt x="405860" y="69627"/>
                  </a:lnTo>
                  <a:lnTo>
                    <a:pt x="370675" y="40598"/>
                  </a:lnTo>
                  <a:lnTo>
                    <a:pt x="330291" y="18680"/>
                  </a:lnTo>
                  <a:lnTo>
                    <a:pt x="285662" y="4829"/>
                  </a:lnTo>
                  <a:lnTo>
                    <a:pt x="237744" y="0"/>
                  </a:lnTo>
                  <a:close/>
                </a:path>
              </a:pathLst>
            </a:custGeom>
            <a:solidFill>
              <a:srgbClr val="D9AC6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" name="object 13"/>
            <p:cNvSpPr/>
            <p:nvPr/>
          </p:nvSpPr>
          <p:spPr>
            <a:xfrm>
              <a:off x="3442716" y="2913126"/>
              <a:ext cx="475615" cy="475615"/>
            </a:xfrm>
            <a:custGeom>
              <a:avLst/>
              <a:gdLst/>
              <a:ahLst/>
              <a:cxnLst/>
              <a:rect l="l" t="t" r="r" b="b"/>
              <a:pathLst>
                <a:path w="475614" h="475614">
                  <a:moveTo>
                    <a:pt x="0" y="237744"/>
                  </a:moveTo>
                  <a:lnTo>
                    <a:pt x="4829" y="189825"/>
                  </a:lnTo>
                  <a:lnTo>
                    <a:pt x="18680" y="145196"/>
                  </a:lnTo>
                  <a:lnTo>
                    <a:pt x="40598" y="104812"/>
                  </a:lnTo>
                  <a:lnTo>
                    <a:pt x="69627" y="69627"/>
                  </a:lnTo>
                  <a:lnTo>
                    <a:pt x="104812" y="40598"/>
                  </a:lnTo>
                  <a:lnTo>
                    <a:pt x="145196" y="18680"/>
                  </a:lnTo>
                  <a:lnTo>
                    <a:pt x="189825" y="4829"/>
                  </a:lnTo>
                  <a:lnTo>
                    <a:pt x="237744" y="0"/>
                  </a:lnTo>
                  <a:lnTo>
                    <a:pt x="285662" y="4829"/>
                  </a:lnTo>
                  <a:lnTo>
                    <a:pt x="330291" y="18680"/>
                  </a:lnTo>
                  <a:lnTo>
                    <a:pt x="370675" y="40598"/>
                  </a:lnTo>
                  <a:lnTo>
                    <a:pt x="405860" y="69627"/>
                  </a:lnTo>
                  <a:lnTo>
                    <a:pt x="434889" y="104812"/>
                  </a:lnTo>
                  <a:lnTo>
                    <a:pt x="456807" y="145196"/>
                  </a:lnTo>
                  <a:lnTo>
                    <a:pt x="470658" y="189825"/>
                  </a:lnTo>
                  <a:lnTo>
                    <a:pt x="475488" y="237744"/>
                  </a:lnTo>
                  <a:lnTo>
                    <a:pt x="470658" y="285667"/>
                  </a:lnTo>
                  <a:lnTo>
                    <a:pt x="456807" y="330311"/>
                  </a:lnTo>
                  <a:lnTo>
                    <a:pt x="434889" y="370715"/>
                  </a:lnTo>
                  <a:lnTo>
                    <a:pt x="405860" y="405923"/>
                  </a:lnTo>
                  <a:lnTo>
                    <a:pt x="370675" y="434975"/>
                  </a:lnTo>
                  <a:lnTo>
                    <a:pt x="330291" y="456914"/>
                  </a:lnTo>
                  <a:lnTo>
                    <a:pt x="285662" y="470780"/>
                  </a:lnTo>
                  <a:lnTo>
                    <a:pt x="237744" y="475614"/>
                  </a:lnTo>
                  <a:lnTo>
                    <a:pt x="189825" y="470780"/>
                  </a:lnTo>
                  <a:lnTo>
                    <a:pt x="145196" y="456914"/>
                  </a:lnTo>
                  <a:lnTo>
                    <a:pt x="104812" y="434975"/>
                  </a:lnTo>
                  <a:lnTo>
                    <a:pt x="69627" y="405923"/>
                  </a:lnTo>
                  <a:lnTo>
                    <a:pt x="40598" y="370715"/>
                  </a:lnTo>
                  <a:lnTo>
                    <a:pt x="18680" y="330311"/>
                  </a:lnTo>
                  <a:lnTo>
                    <a:pt x="4829" y="285667"/>
                  </a:lnTo>
                  <a:lnTo>
                    <a:pt x="0" y="237744"/>
                  </a:lnTo>
                  <a:close/>
                </a:path>
              </a:pathLst>
            </a:custGeom>
            <a:ln w="6350">
              <a:solidFill>
                <a:srgbClr val="4471C4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4" name="object 14"/>
            <p:cNvSpPr/>
            <p:nvPr/>
          </p:nvSpPr>
          <p:spPr>
            <a:xfrm>
              <a:off x="3739896" y="3530511"/>
              <a:ext cx="5175885" cy="375285"/>
            </a:xfrm>
            <a:custGeom>
              <a:avLst/>
              <a:gdLst/>
              <a:ahLst/>
              <a:cxnLst/>
              <a:rect l="l" t="t" r="r" b="b"/>
              <a:pathLst>
                <a:path w="5175884" h="375285">
                  <a:moveTo>
                    <a:pt x="5175504" y="0"/>
                  </a:moveTo>
                  <a:lnTo>
                    <a:pt x="0" y="0"/>
                  </a:lnTo>
                  <a:lnTo>
                    <a:pt x="0" y="374992"/>
                  </a:lnTo>
                  <a:lnTo>
                    <a:pt x="5175504" y="374992"/>
                  </a:lnTo>
                  <a:lnTo>
                    <a:pt x="5175504" y="0"/>
                  </a:lnTo>
                  <a:close/>
                </a:path>
              </a:pathLst>
            </a:custGeom>
            <a:solidFill>
              <a:srgbClr val="1F386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5" name="object 15"/>
            <p:cNvSpPr/>
            <p:nvPr/>
          </p:nvSpPr>
          <p:spPr>
            <a:xfrm>
              <a:off x="3506724" y="3480180"/>
              <a:ext cx="475615" cy="475615"/>
            </a:xfrm>
            <a:custGeom>
              <a:avLst/>
              <a:gdLst/>
              <a:ahLst/>
              <a:cxnLst/>
              <a:rect l="l" t="t" r="r" b="b"/>
              <a:pathLst>
                <a:path w="475614" h="475614">
                  <a:moveTo>
                    <a:pt x="237743" y="0"/>
                  </a:moveTo>
                  <a:lnTo>
                    <a:pt x="189825" y="4829"/>
                  </a:lnTo>
                  <a:lnTo>
                    <a:pt x="145196" y="18680"/>
                  </a:lnTo>
                  <a:lnTo>
                    <a:pt x="104812" y="40598"/>
                  </a:lnTo>
                  <a:lnTo>
                    <a:pt x="69627" y="69627"/>
                  </a:lnTo>
                  <a:lnTo>
                    <a:pt x="40598" y="104812"/>
                  </a:lnTo>
                  <a:lnTo>
                    <a:pt x="18680" y="145196"/>
                  </a:lnTo>
                  <a:lnTo>
                    <a:pt x="4829" y="189825"/>
                  </a:lnTo>
                  <a:lnTo>
                    <a:pt x="0" y="237744"/>
                  </a:lnTo>
                  <a:lnTo>
                    <a:pt x="4829" y="285667"/>
                  </a:lnTo>
                  <a:lnTo>
                    <a:pt x="18680" y="330311"/>
                  </a:lnTo>
                  <a:lnTo>
                    <a:pt x="40598" y="370715"/>
                  </a:lnTo>
                  <a:lnTo>
                    <a:pt x="69627" y="405923"/>
                  </a:lnTo>
                  <a:lnTo>
                    <a:pt x="104812" y="434975"/>
                  </a:lnTo>
                  <a:lnTo>
                    <a:pt x="145196" y="456914"/>
                  </a:lnTo>
                  <a:lnTo>
                    <a:pt x="189825" y="470780"/>
                  </a:lnTo>
                  <a:lnTo>
                    <a:pt x="237743" y="475615"/>
                  </a:lnTo>
                  <a:lnTo>
                    <a:pt x="285662" y="470780"/>
                  </a:lnTo>
                  <a:lnTo>
                    <a:pt x="330291" y="456914"/>
                  </a:lnTo>
                  <a:lnTo>
                    <a:pt x="370675" y="434975"/>
                  </a:lnTo>
                  <a:lnTo>
                    <a:pt x="405860" y="405923"/>
                  </a:lnTo>
                  <a:lnTo>
                    <a:pt x="434889" y="370715"/>
                  </a:lnTo>
                  <a:lnTo>
                    <a:pt x="456807" y="330311"/>
                  </a:lnTo>
                  <a:lnTo>
                    <a:pt x="470658" y="285667"/>
                  </a:lnTo>
                  <a:lnTo>
                    <a:pt x="475488" y="237744"/>
                  </a:lnTo>
                  <a:lnTo>
                    <a:pt x="470658" y="189825"/>
                  </a:lnTo>
                  <a:lnTo>
                    <a:pt x="456807" y="145196"/>
                  </a:lnTo>
                  <a:lnTo>
                    <a:pt x="434889" y="104812"/>
                  </a:lnTo>
                  <a:lnTo>
                    <a:pt x="405860" y="69627"/>
                  </a:lnTo>
                  <a:lnTo>
                    <a:pt x="370675" y="40598"/>
                  </a:lnTo>
                  <a:lnTo>
                    <a:pt x="330291" y="18680"/>
                  </a:lnTo>
                  <a:lnTo>
                    <a:pt x="285662" y="4829"/>
                  </a:lnTo>
                  <a:lnTo>
                    <a:pt x="237743" y="0"/>
                  </a:lnTo>
                  <a:close/>
                </a:path>
              </a:pathLst>
            </a:custGeom>
            <a:solidFill>
              <a:srgbClr val="D9AC6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6" name="object 16"/>
            <p:cNvSpPr/>
            <p:nvPr/>
          </p:nvSpPr>
          <p:spPr>
            <a:xfrm>
              <a:off x="3506724" y="3480180"/>
              <a:ext cx="475615" cy="475615"/>
            </a:xfrm>
            <a:custGeom>
              <a:avLst/>
              <a:gdLst/>
              <a:ahLst/>
              <a:cxnLst/>
              <a:rect l="l" t="t" r="r" b="b"/>
              <a:pathLst>
                <a:path w="475614" h="475614">
                  <a:moveTo>
                    <a:pt x="0" y="237744"/>
                  </a:moveTo>
                  <a:lnTo>
                    <a:pt x="4829" y="189825"/>
                  </a:lnTo>
                  <a:lnTo>
                    <a:pt x="18680" y="145196"/>
                  </a:lnTo>
                  <a:lnTo>
                    <a:pt x="40598" y="104812"/>
                  </a:lnTo>
                  <a:lnTo>
                    <a:pt x="69627" y="69627"/>
                  </a:lnTo>
                  <a:lnTo>
                    <a:pt x="104812" y="40598"/>
                  </a:lnTo>
                  <a:lnTo>
                    <a:pt x="145196" y="18680"/>
                  </a:lnTo>
                  <a:lnTo>
                    <a:pt x="189825" y="4829"/>
                  </a:lnTo>
                  <a:lnTo>
                    <a:pt x="237743" y="0"/>
                  </a:lnTo>
                  <a:lnTo>
                    <a:pt x="285662" y="4829"/>
                  </a:lnTo>
                  <a:lnTo>
                    <a:pt x="330291" y="18680"/>
                  </a:lnTo>
                  <a:lnTo>
                    <a:pt x="370675" y="40598"/>
                  </a:lnTo>
                  <a:lnTo>
                    <a:pt x="405860" y="69627"/>
                  </a:lnTo>
                  <a:lnTo>
                    <a:pt x="434889" y="104812"/>
                  </a:lnTo>
                  <a:lnTo>
                    <a:pt x="456807" y="145196"/>
                  </a:lnTo>
                  <a:lnTo>
                    <a:pt x="470658" y="189825"/>
                  </a:lnTo>
                  <a:lnTo>
                    <a:pt x="475488" y="237744"/>
                  </a:lnTo>
                  <a:lnTo>
                    <a:pt x="470658" y="285667"/>
                  </a:lnTo>
                  <a:lnTo>
                    <a:pt x="456807" y="330311"/>
                  </a:lnTo>
                  <a:lnTo>
                    <a:pt x="434889" y="370715"/>
                  </a:lnTo>
                  <a:lnTo>
                    <a:pt x="405860" y="405923"/>
                  </a:lnTo>
                  <a:lnTo>
                    <a:pt x="370675" y="434975"/>
                  </a:lnTo>
                  <a:lnTo>
                    <a:pt x="330291" y="456914"/>
                  </a:lnTo>
                  <a:lnTo>
                    <a:pt x="285662" y="470780"/>
                  </a:lnTo>
                  <a:lnTo>
                    <a:pt x="237743" y="475615"/>
                  </a:lnTo>
                  <a:lnTo>
                    <a:pt x="189825" y="470780"/>
                  </a:lnTo>
                  <a:lnTo>
                    <a:pt x="145196" y="456914"/>
                  </a:lnTo>
                  <a:lnTo>
                    <a:pt x="104812" y="434975"/>
                  </a:lnTo>
                  <a:lnTo>
                    <a:pt x="69627" y="405923"/>
                  </a:lnTo>
                  <a:lnTo>
                    <a:pt x="40598" y="370715"/>
                  </a:lnTo>
                  <a:lnTo>
                    <a:pt x="18680" y="330311"/>
                  </a:lnTo>
                  <a:lnTo>
                    <a:pt x="4829" y="285667"/>
                  </a:lnTo>
                  <a:lnTo>
                    <a:pt x="0" y="237744"/>
                  </a:lnTo>
                  <a:close/>
                </a:path>
              </a:pathLst>
            </a:custGeom>
            <a:ln w="6350">
              <a:solidFill>
                <a:srgbClr val="4471C4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7" name="object 17"/>
            <p:cNvSpPr/>
            <p:nvPr/>
          </p:nvSpPr>
          <p:spPr>
            <a:xfrm>
              <a:off x="3675888" y="4097566"/>
              <a:ext cx="5240020" cy="375285"/>
            </a:xfrm>
            <a:custGeom>
              <a:avLst/>
              <a:gdLst/>
              <a:ahLst/>
              <a:cxnLst/>
              <a:rect l="l" t="t" r="r" b="b"/>
              <a:pathLst>
                <a:path w="5240020" h="375285">
                  <a:moveTo>
                    <a:pt x="5239512" y="0"/>
                  </a:moveTo>
                  <a:lnTo>
                    <a:pt x="0" y="0"/>
                  </a:lnTo>
                  <a:lnTo>
                    <a:pt x="0" y="374992"/>
                  </a:lnTo>
                  <a:lnTo>
                    <a:pt x="5239512" y="374992"/>
                  </a:lnTo>
                  <a:lnTo>
                    <a:pt x="5239512" y="0"/>
                  </a:lnTo>
                  <a:close/>
                </a:path>
              </a:pathLst>
            </a:custGeom>
            <a:solidFill>
              <a:srgbClr val="1F386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8" name="object 18"/>
            <p:cNvSpPr/>
            <p:nvPr/>
          </p:nvSpPr>
          <p:spPr>
            <a:xfrm>
              <a:off x="3442716" y="4056380"/>
              <a:ext cx="475615" cy="475615"/>
            </a:xfrm>
            <a:custGeom>
              <a:avLst/>
              <a:gdLst/>
              <a:ahLst/>
              <a:cxnLst/>
              <a:rect l="l" t="t" r="r" b="b"/>
              <a:pathLst>
                <a:path w="475614" h="475614">
                  <a:moveTo>
                    <a:pt x="237744" y="0"/>
                  </a:moveTo>
                  <a:lnTo>
                    <a:pt x="189825" y="4829"/>
                  </a:lnTo>
                  <a:lnTo>
                    <a:pt x="145196" y="18680"/>
                  </a:lnTo>
                  <a:lnTo>
                    <a:pt x="104812" y="40598"/>
                  </a:lnTo>
                  <a:lnTo>
                    <a:pt x="69627" y="69627"/>
                  </a:lnTo>
                  <a:lnTo>
                    <a:pt x="40598" y="104812"/>
                  </a:lnTo>
                  <a:lnTo>
                    <a:pt x="18680" y="145196"/>
                  </a:lnTo>
                  <a:lnTo>
                    <a:pt x="4829" y="189825"/>
                  </a:lnTo>
                  <a:lnTo>
                    <a:pt x="0" y="237744"/>
                  </a:lnTo>
                  <a:lnTo>
                    <a:pt x="4829" y="285704"/>
                  </a:lnTo>
                  <a:lnTo>
                    <a:pt x="18680" y="330364"/>
                  </a:lnTo>
                  <a:lnTo>
                    <a:pt x="40598" y="370771"/>
                  </a:lnTo>
                  <a:lnTo>
                    <a:pt x="69627" y="405971"/>
                  </a:lnTo>
                  <a:lnTo>
                    <a:pt x="104812" y="435009"/>
                  </a:lnTo>
                  <a:lnTo>
                    <a:pt x="145196" y="456932"/>
                  </a:lnTo>
                  <a:lnTo>
                    <a:pt x="189825" y="470785"/>
                  </a:lnTo>
                  <a:lnTo>
                    <a:pt x="237744" y="475615"/>
                  </a:lnTo>
                  <a:lnTo>
                    <a:pt x="285662" y="470785"/>
                  </a:lnTo>
                  <a:lnTo>
                    <a:pt x="330291" y="456932"/>
                  </a:lnTo>
                  <a:lnTo>
                    <a:pt x="370675" y="435009"/>
                  </a:lnTo>
                  <a:lnTo>
                    <a:pt x="405860" y="405971"/>
                  </a:lnTo>
                  <a:lnTo>
                    <a:pt x="434889" y="370771"/>
                  </a:lnTo>
                  <a:lnTo>
                    <a:pt x="456807" y="330364"/>
                  </a:lnTo>
                  <a:lnTo>
                    <a:pt x="470658" y="285704"/>
                  </a:lnTo>
                  <a:lnTo>
                    <a:pt x="475488" y="237744"/>
                  </a:lnTo>
                  <a:lnTo>
                    <a:pt x="470658" y="189825"/>
                  </a:lnTo>
                  <a:lnTo>
                    <a:pt x="456807" y="145196"/>
                  </a:lnTo>
                  <a:lnTo>
                    <a:pt x="434889" y="104812"/>
                  </a:lnTo>
                  <a:lnTo>
                    <a:pt x="405860" y="69627"/>
                  </a:lnTo>
                  <a:lnTo>
                    <a:pt x="370675" y="40598"/>
                  </a:lnTo>
                  <a:lnTo>
                    <a:pt x="330291" y="18680"/>
                  </a:lnTo>
                  <a:lnTo>
                    <a:pt x="285662" y="4829"/>
                  </a:lnTo>
                  <a:lnTo>
                    <a:pt x="237744" y="0"/>
                  </a:lnTo>
                  <a:close/>
                </a:path>
              </a:pathLst>
            </a:custGeom>
            <a:solidFill>
              <a:srgbClr val="D9AC6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9" name="object 19"/>
            <p:cNvSpPr/>
            <p:nvPr/>
          </p:nvSpPr>
          <p:spPr>
            <a:xfrm>
              <a:off x="3442716" y="4056380"/>
              <a:ext cx="475615" cy="475615"/>
            </a:xfrm>
            <a:custGeom>
              <a:avLst/>
              <a:gdLst/>
              <a:ahLst/>
              <a:cxnLst/>
              <a:rect l="l" t="t" r="r" b="b"/>
              <a:pathLst>
                <a:path w="475614" h="475614">
                  <a:moveTo>
                    <a:pt x="0" y="237744"/>
                  </a:moveTo>
                  <a:lnTo>
                    <a:pt x="4829" y="189825"/>
                  </a:lnTo>
                  <a:lnTo>
                    <a:pt x="18680" y="145196"/>
                  </a:lnTo>
                  <a:lnTo>
                    <a:pt x="40598" y="104812"/>
                  </a:lnTo>
                  <a:lnTo>
                    <a:pt x="69627" y="69627"/>
                  </a:lnTo>
                  <a:lnTo>
                    <a:pt x="104812" y="40598"/>
                  </a:lnTo>
                  <a:lnTo>
                    <a:pt x="145196" y="18680"/>
                  </a:lnTo>
                  <a:lnTo>
                    <a:pt x="189825" y="4829"/>
                  </a:lnTo>
                  <a:lnTo>
                    <a:pt x="237744" y="0"/>
                  </a:lnTo>
                  <a:lnTo>
                    <a:pt x="285662" y="4829"/>
                  </a:lnTo>
                  <a:lnTo>
                    <a:pt x="330291" y="18680"/>
                  </a:lnTo>
                  <a:lnTo>
                    <a:pt x="370675" y="40598"/>
                  </a:lnTo>
                  <a:lnTo>
                    <a:pt x="405860" y="69627"/>
                  </a:lnTo>
                  <a:lnTo>
                    <a:pt x="434889" y="104812"/>
                  </a:lnTo>
                  <a:lnTo>
                    <a:pt x="456807" y="145196"/>
                  </a:lnTo>
                  <a:lnTo>
                    <a:pt x="470658" y="189825"/>
                  </a:lnTo>
                  <a:lnTo>
                    <a:pt x="475488" y="237744"/>
                  </a:lnTo>
                  <a:lnTo>
                    <a:pt x="470658" y="285704"/>
                  </a:lnTo>
                  <a:lnTo>
                    <a:pt x="456807" y="330364"/>
                  </a:lnTo>
                  <a:lnTo>
                    <a:pt x="434889" y="370771"/>
                  </a:lnTo>
                  <a:lnTo>
                    <a:pt x="405860" y="405971"/>
                  </a:lnTo>
                  <a:lnTo>
                    <a:pt x="370675" y="435009"/>
                  </a:lnTo>
                  <a:lnTo>
                    <a:pt x="330291" y="456932"/>
                  </a:lnTo>
                  <a:lnTo>
                    <a:pt x="285662" y="470785"/>
                  </a:lnTo>
                  <a:lnTo>
                    <a:pt x="237744" y="475615"/>
                  </a:lnTo>
                  <a:lnTo>
                    <a:pt x="189825" y="470785"/>
                  </a:lnTo>
                  <a:lnTo>
                    <a:pt x="145196" y="456932"/>
                  </a:lnTo>
                  <a:lnTo>
                    <a:pt x="104812" y="435009"/>
                  </a:lnTo>
                  <a:lnTo>
                    <a:pt x="69627" y="405971"/>
                  </a:lnTo>
                  <a:lnTo>
                    <a:pt x="40598" y="370771"/>
                  </a:lnTo>
                  <a:lnTo>
                    <a:pt x="18680" y="330364"/>
                  </a:lnTo>
                  <a:lnTo>
                    <a:pt x="4829" y="285704"/>
                  </a:lnTo>
                  <a:lnTo>
                    <a:pt x="0" y="237744"/>
                  </a:lnTo>
                  <a:close/>
                </a:path>
              </a:pathLst>
            </a:custGeom>
            <a:ln w="6350">
              <a:solidFill>
                <a:srgbClr val="4471C4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0" name="object 20"/>
            <p:cNvSpPr/>
            <p:nvPr/>
          </p:nvSpPr>
          <p:spPr>
            <a:xfrm>
              <a:off x="3493008" y="4664608"/>
              <a:ext cx="5422900" cy="384175"/>
            </a:xfrm>
            <a:custGeom>
              <a:avLst/>
              <a:gdLst/>
              <a:ahLst/>
              <a:cxnLst/>
              <a:rect l="l" t="t" r="r" b="b"/>
              <a:pathLst>
                <a:path w="5422900" h="384175">
                  <a:moveTo>
                    <a:pt x="5422392" y="0"/>
                  </a:moveTo>
                  <a:lnTo>
                    <a:pt x="0" y="0"/>
                  </a:lnTo>
                  <a:lnTo>
                    <a:pt x="0" y="384149"/>
                  </a:lnTo>
                  <a:lnTo>
                    <a:pt x="5422392" y="384149"/>
                  </a:lnTo>
                  <a:lnTo>
                    <a:pt x="5422392" y="0"/>
                  </a:lnTo>
                  <a:close/>
                </a:path>
              </a:pathLst>
            </a:custGeom>
            <a:solidFill>
              <a:srgbClr val="1F386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1" name="object 21"/>
            <p:cNvSpPr/>
            <p:nvPr/>
          </p:nvSpPr>
          <p:spPr>
            <a:xfrm>
              <a:off x="3259836" y="4623435"/>
              <a:ext cx="475615" cy="475615"/>
            </a:xfrm>
            <a:custGeom>
              <a:avLst/>
              <a:gdLst/>
              <a:ahLst/>
              <a:cxnLst/>
              <a:rect l="l" t="t" r="r" b="b"/>
              <a:pathLst>
                <a:path w="475614" h="475614">
                  <a:moveTo>
                    <a:pt x="237743" y="0"/>
                  </a:moveTo>
                  <a:lnTo>
                    <a:pt x="189825" y="4829"/>
                  </a:lnTo>
                  <a:lnTo>
                    <a:pt x="145196" y="18682"/>
                  </a:lnTo>
                  <a:lnTo>
                    <a:pt x="104812" y="40605"/>
                  </a:lnTo>
                  <a:lnTo>
                    <a:pt x="69627" y="69643"/>
                  </a:lnTo>
                  <a:lnTo>
                    <a:pt x="40598" y="104843"/>
                  </a:lnTo>
                  <a:lnTo>
                    <a:pt x="18680" y="145250"/>
                  </a:lnTo>
                  <a:lnTo>
                    <a:pt x="4829" y="189910"/>
                  </a:lnTo>
                  <a:lnTo>
                    <a:pt x="0" y="237870"/>
                  </a:lnTo>
                  <a:lnTo>
                    <a:pt x="4829" y="285789"/>
                  </a:lnTo>
                  <a:lnTo>
                    <a:pt x="18680" y="330418"/>
                  </a:lnTo>
                  <a:lnTo>
                    <a:pt x="40598" y="370802"/>
                  </a:lnTo>
                  <a:lnTo>
                    <a:pt x="69627" y="405987"/>
                  </a:lnTo>
                  <a:lnTo>
                    <a:pt x="104812" y="435016"/>
                  </a:lnTo>
                  <a:lnTo>
                    <a:pt x="145196" y="456934"/>
                  </a:lnTo>
                  <a:lnTo>
                    <a:pt x="189825" y="470785"/>
                  </a:lnTo>
                  <a:lnTo>
                    <a:pt x="237743" y="475614"/>
                  </a:lnTo>
                  <a:lnTo>
                    <a:pt x="285662" y="470785"/>
                  </a:lnTo>
                  <a:lnTo>
                    <a:pt x="330291" y="456934"/>
                  </a:lnTo>
                  <a:lnTo>
                    <a:pt x="370675" y="435016"/>
                  </a:lnTo>
                  <a:lnTo>
                    <a:pt x="405860" y="405987"/>
                  </a:lnTo>
                  <a:lnTo>
                    <a:pt x="434889" y="370802"/>
                  </a:lnTo>
                  <a:lnTo>
                    <a:pt x="456807" y="330418"/>
                  </a:lnTo>
                  <a:lnTo>
                    <a:pt x="470658" y="285789"/>
                  </a:lnTo>
                  <a:lnTo>
                    <a:pt x="475488" y="237870"/>
                  </a:lnTo>
                  <a:lnTo>
                    <a:pt x="470658" y="189910"/>
                  </a:lnTo>
                  <a:lnTo>
                    <a:pt x="456807" y="145250"/>
                  </a:lnTo>
                  <a:lnTo>
                    <a:pt x="434889" y="104843"/>
                  </a:lnTo>
                  <a:lnTo>
                    <a:pt x="405860" y="69643"/>
                  </a:lnTo>
                  <a:lnTo>
                    <a:pt x="370675" y="40605"/>
                  </a:lnTo>
                  <a:lnTo>
                    <a:pt x="330291" y="18682"/>
                  </a:lnTo>
                  <a:lnTo>
                    <a:pt x="285662" y="4829"/>
                  </a:lnTo>
                  <a:lnTo>
                    <a:pt x="237743" y="0"/>
                  </a:lnTo>
                  <a:close/>
                </a:path>
              </a:pathLst>
            </a:custGeom>
            <a:solidFill>
              <a:srgbClr val="D9AC6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2" name="object 22"/>
            <p:cNvSpPr/>
            <p:nvPr/>
          </p:nvSpPr>
          <p:spPr>
            <a:xfrm>
              <a:off x="3259836" y="4623435"/>
              <a:ext cx="475615" cy="475615"/>
            </a:xfrm>
            <a:custGeom>
              <a:avLst/>
              <a:gdLst/>
              <a:ahLst/>
              <a:cxnLst/>
              <a:rect l="l" t="t" r="r" b="b"/>
              <a:pathLst>
                <a:path w="475614" h="475614">
                  <a:moveTo>
                    <a:pt x="0" y="237870"/>
                  </a:moveTo>
                  <a:lnTo>
                    <a:pt x="4829" y="189910"/>
                  </a:lnTo>
                  <a:lnTo>
                    <a:pt x="18680" y="145250"/>
                  </a:lnTo>
                  <a:lnTo>
                    <a:pt x="40598" y="104843"/>
                  </a:lnTo>
                  <a:lnTo>
                    <a:pt x="69627" y="69643"/>
                  </a:lnTo>
                  <a:lnTo>
                    <a:pt x="104812" y="40605"/>
                  </a:lnTo>
                  <a:lnTo>
                    <a:pt x="145196" y="18682"/>
                  </a:lnTo>
                  <a:lnTo>
                    <a:pt x="189825" y="4829"/>
                  </a:lnTo>
                  <a:lnTo>
                    <a:pt x="237743" y="0"/>
                  </a:lnTo>
                  <a:lnTo>
                    <a:pt x="285662" y="4829"/>
                  </a:lnTo>
                  <a:lnTo>
                    <a:pt x="330291" y="18682"/>
                  </a:lnTo>
                  <a:lnTo>
                    <a:pt x="370675" y="40605"/>
                  </a:lnTo>
                  <a:lnTo>
                    <a:pt x="405860" y="69643"/>
                  </a:lnTo>
                  <a:lnTo>
                    <a:pt x="434889" y="104843"/>
                  </a:lnTo>
                  <a:lnTo>
                    <a:pt x="456807" y="145250"/>
                  </a:lnTo>
                  <a:lnTo>
                    <a:pt x="470658" y="189910"/>
                  </a:lnTo>
                  <a:lnTo>
                    <a:pt x="475488" y="237870"/>
                  </a:lnTo>
                  <a:lnTo>
                    <a:pt x="470658" y="285789"/>
                  </a:lnTo>
                  <a:lnTo>
                    <a:pt x="456807" y="330418"/>
                  </a:lnTo>
                  <a:lnTo>
                    <a:pt x="434889" y="370802"/>
                  </a:lnTo>
                  <a:lnTo>
                    <a:pt x="405860" y="405987"/>
                  </a:lnTo>
                  <a:lnTo>
                    <a:pt x="370675" y="435016"/>
                  </a:lnTo>
                  <a:lnTo>
                    <a:pt x="330291" y="456934"/>
                  </a:lnTo>
                  <a:lnTo>
                    <a:pt x="285662" y="470785"/>
                  </a:lnTo>
                  <a:lnTo>
                    <a:pt x="237743" y="475614"/>
                  </a:lnTo>
                  <a:lnTo>
                    <a:pt x="189825" y="470785"/>
                  </a:lnTo>
                  <a:lnTo>
                    <a:pt x="145196" y="456934"/>
                  </a:lnTo>
                  <a:lnTo>
                    <a:pt x="104812" y="435016"/>
                  </a:lnTo>
                  <a:lnTo>
                    <a:pt x="69627" y="405987"/>
                  </a:lnTo>
                  <a:lnTo>
                    <a:pt x="40598" y="370802"/>
                  </a:lnTo>
                  <a:lnTo>
                    <a:pt x="18680" y="330418"/>
                  </a:lnTo>
                  <a:lnTo>
                    <a:pt x="4829" y="285789"/>
                  </a:lnTo>
                  <a:lnTo>
                    <a:pt x="0" y="237870"/>
                  </a:lnTo>
                  <a:close/>
                </a:path>
              </a:pathLst>
            </a:custGeom>
            <a:ln w="6350">
              <a:solidFill>
                <a:srgbClr val="4471C4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3" name="object 23"/>
            <p:cNvSpPr/>
            <p:nvPr/>
          </p:nvSpPr>
          <p:spPr>
            <a:xfrm>
              <a:off x="3145536" y="5231676"/>
              <a:ext cx="5770245" cy="384175"/>
            </a:xfrm>
            <a:custGeom>
              <a:avLst/>
              <a:gdLst/>
              <a:ahLst/>
              <a:cxnLst/>
              <a:rect l="l" t="t" r="r" b="b"/>
              <a:pathLst>
                <a:path w="5770245" h="384175">
                  <a:moveTo>
                    <a:pt x="5769864" y="0"/>
                  </a:moveTo>
                  <a:lnTo>
                    <a:pt x="0" y="0"/>
                  </a:lnTo>
                  <a:lnTo>
                    <a:pt x="0" y="384149"/>
                  </a:lnTo>
                  <a:lnTo>
                    <a:pt x="5769864" y="384149"/>
                  </a:lnTo>
                  <a:lnTo>
                    <a:pt x="5769864" y="0"/>
                  </a:lnTo>
                  <a:close/>
                </a:path>
              </a:pathLst>
            </a:custGeom>
            <a:solidFill>
              <a:srgbClr val="1F3863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24" name="object 24"/>
          <p:cNvSpPr txBox="1"/>
          <p:nvPr/>
        </p:nvSpPr>
        <p:spPr>
          <a:xfrm>
            <a:off x="3398011" y="1843468"/>
            <a:ext cx="3949065" cy="3712210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53340">
              <a:lnSpc>
                <a:spcPct val="100000"/>
              </a:lnSpc>
              <a:spcBef>
                <a:spcPts val="130"/>
              </a:spcBef>
            </a:pPr>
            <a:r>
              <a:rPr dirty="0" sz="1700">
                <a:solidFill>
                  <a:srgbClr val="FFFFFF"/>
                </a:solidFill>
                <a:latin typeface="Calibri"/>
                <a:cs typeface="Calibri"/>
              </a:rPr>
              <a:t>Hariçte</a:t>
            </a:r>
            <a:r>
              <a:rPr dirty="0" sz="1700" spc="-12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FFFFFF"/>
                </a:solidFill>
                <a:latin typeface="Calibri"/>
                <a:cs typeface="Calibri"/>
              </a:rPr>
              <a:t>İşleme</a:t>
            </a:r>
            <a:r>
              <a:rPr dirty="0" sz="1700" spc="5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FFFFFF"/>
                </a:solidFill>
                <a:latin typeface="Calibri"/>
                <a:cs typeface="Calibri"/>
              </a:rPr>
              <a:t>Rejimi</a:t>
            </a:r>
            <a:r>
              <a:rPr dirty="0" sz="1700" spc="-8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700" spc="-10">
                <a:solidFill>
                  <a:srgbClr val="FFFFFF"/>
                </a:solidFill>
                <a:latin typeface="Calibri"/>
                <a:cs typeface="Calibri"/>
              </a:rPr>
              <a:t>Mevzuatı</a:t>
            </a:r>
            <a:endParaRPr sz="17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75"/>
              </a:spcBef>
            </a:pPr>
            <a:endParaRPr sz="1700">
              <a:latin typeface="Calibri"/>
              <a:cs typeface="Calibri"/>
            </a:endParaRPr>
          </a:p>
          <a:p>
            <a:pPr marL="356235">
              <a:lnSpc>
                <a:spcPct val="100000"/>
              </a:lnSpc>
              <a:spcBef>
                <a:spcPts val="5"/>
              </a:spcBef>
            </a:pPr>
            <a:r>
              <a:rPr dirty="0" sz="1700">
                <a:solidFill>
                  <a:srgbClr val="FFFFFF"/>
                </a:solidFill>
                <a:latin typeface="Calibri"/>
                <a:cs typeface="Calibri"/>
              </a:rPr>
              <a:t>Hariçte</a:t>
            </a:r>
            <a:r>
              <a:rPr dirty="0" sz="1700" spc="-12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FFFFFF"/>
                </a:solidFill>
                <a:latin typeface="Calibri"/>
                <a:cs typeface="Calibri"/>
              </a:rPr>
              <a:t>İşleme</a:t>
            </a:r>
            <a:r>
              <a:rPr dirty="0" sz="1700" spc="5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FFFFFF"/>
                </a:solidFill>
                <a:latin typeface="Calibri"/>
                <a:cs typeface="Calibri"/>
              </a:rPr>
              <a:t>Rejimi</a:t>
            </a:r>
            <a:r>
              <a:rPr dirty="0" sz="1700" spc="-8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700" spc="-10">
                <a:solidFill>
                  <a:srgbClr val="FFFFFF"/>
                </a:solidFill>
                <a:latin typeface="Calibri"/>
                <a:cs typeface="Calibri"/>
              </a:rPr>
              <a:t>Nedir?</a:t>
            </a:r>
            <a:endParaRPr sz="1700">
              <a:latin typeface="Calibri"/>
              <a:cs typeface="Calibri"/>
            </a:endParaRPr>
          </a:p>
          <a:p>
            <a:pPr marL="604520" marR="5080" indent="-60325">
              <a:lnSpc>
                <a:spcPts val="4490"/>
              </a:lnSpc>
              <a:spcBef>
                <a:spcPts val="555"/>
              </a:spcBef>
            </a:pPr>
            <a:r>
              <a:rPr dirty="0" sz="1700">
                <a:solidFill>
                  <a:srgbClr val="FFFFFF"/>
                </a:solidFill>
                <a:latin typeface="Calibri"/>
                <a:cs typeface="Calibri"/>
              </a:rPr>
              <a:t>Hariçte</a:t>
            </a:r>
            <a:r>
              <a:rPr dirty="0" sz="1700" spc="-114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FFFFFF"/>
                </a:solidFill>
                <a:latin typeface="Calibri"/>
                <a:cs typeface="Calibri"/>
              </a:rPr>
              <a:t>İşleme</a:t>
            </a:r>
            <a:r>
              <a:rPr dirty="0" sz="1700" spc="7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FFFFFF"/>
                </a:solidFill>
                <a:latin typeface="Calibri"/>
                <a:cs typeface="Calibri"/>
              </a:rPr>
              <a:t>Rejimi</a:t>
            </a:r>
            <a:r>
              <a:rPr dirty="0" sz="1700" spc="-7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FFFFFF"/>
                </a:solidFill>
                <a:latin typeface="Calibri"/>
                <a:cs typeface="Calibri"/>
              </a:rPr>
              <a:t>İşleyiş</a:t>
            </a:r>
            <a:r>
              <a:rPr dirty="0" sz="1700" spc="-15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700" spc="-10">
                <a:solidFill>
                  <a:srgbClr val="FFFFFF"/>
                </a:solidFill>
                <a:latin typeface="Calibri"/>
                <a:cs typeface="Calibri"/>
              </a:rPr>
              <a:t>Süreci </a:t>
            </a:r>
            <a:r>
              <a:rPr dirty="0" sz="1700">
                <a:solidFill>
                  <a:srgbClr val="FFFFFF"/>
                </a:solidFill>
                <a:latin typeface="Calibri"/>
                <a:cs typeface="Calibri"/>
              </a:rPr>
              <a:t>Hariçte</a:t>
            </a:r>
            <a:r>
              <a:rPr dirty="0" sz="1700" spc="-1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FFFFFF"/>
                </a:solidFill>
                <a:latin typeface="Calibri"/>
                <a:cs typeface="Calibri"/>
              </a:rPr>
              <a:t>İşleme</a:t>
            </a:r>
            <a:r>
              <a:rPr dirty="0" sz="1700" spc="9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FFFFFF"/>
                </a:solidFill>
                <a:latin typeface="Calibri"/>
                <a:cs typeface="Calibri"/>
              </a:rPr>
              <a:t>Rejimi</a:t>
            </a:r>
            <a:r>
              <a:rPr dirty="0" sz="1700" spc="-5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FFFFFF"/>
                </a:solidFill>
                <a:latin typeface="Calibri"/>
                <a:cs typeface="Calibri"/>
              </a:rPr>
              <a:t>ile</a:t>
            </a:r>
            <a:r>
              <a:rPr dirty="0" sz="1700" spc="-1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FFFFFF"/>
                </a:solidFill>
                <a:latin typeface="Calibri"/>
                <a:cs typeface="Calibri"/>
              </a:rPr>
              <a:t>İlgili</a:t>
            </a:r>
            <a:r>
              <a:rPr dirty="0" sz="1700" spc="4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700" spc="-10">
                <a:solidFill>
                  <a:srgbClr val="FFFFFF"/>
                </a:solidFill>
                <a:latin typeface="Calibri"/>
                <a:cs typeface="Calibri"/>
              </a:rPr>
              <a:t>Merciler</a:t>
            </a:r>
            <a:endParaRPr sz="1700">
              <a:latin typeface="Calibri"/>
              <a:cs typeface="Calibri"/>
            </a:endParaRPr>
          </a:p>
          <a:p>
            <a:pPr marL="356235" marR="633095" indent="187960">
              <a:lnSpc>
                <a:spcPts val="4490"/>
              </a:lnSpc>
              <a:spcBef>
                <a:spcPts val="5"/>
              </a:spcBef>
            </a:pPr>
            <a:r>
              <a:rPr dirty="0" sz="1700">
                <a:solidFill>
                  <a:srgbClr val="FFFFFF"/>
                </a:solidFill>
                <a:latin typeface="Calibri"/>
                <a:cs typeface="Calibri"/>
              </a:rPr>
              <a:t>HİİB</a:t>
            </a:r>
            <a:r>
              <a:rPr dirty="0" sz="1700" spc="3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FFFFFF"/>
                </a:solidFill>
                <a:latin typeface="Calibri"/>
                <a:cs typeface="Calibri"/>
              </a:rPr>
              <a:t>Almak</a:t>
            </a:r>
            <a:r>
              <a:rPr dirty="0" sz="1700" spc="-12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FFFFFF"/>
                </a:solidFill>
                <a:latin typeface="Calibri"/>
                <a:cs typeface="Calibri"/>
              </a:rPr>
              <a:t>İçin</a:t>
            </a:r>
            <a:r>
              <a:rPr dirty="0" sz="1700" spc="-1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FFFFFF"/>
                </a:solidFill>
                <a:latin typeface="Calibri"/>
                <a:cs typeface="Calibri"/>
              </a:rPr>
              <a:t>Gerekli</a:t>
            </a:r>
            <a:r>
              <a:rPr dirty="0" sz="1700" spc="-9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700" spc="-10">
                <a:solidFill>
                  <a:srgbClr val="FFFFFF"/>
                </a:solidFill>
                <a:latin typeface="Calibri"/>
                <a:cs typeface="Calibri"/>
              </a:rPr>
              <a:t>Belgeler </a:t>
            </a:r>
            <a:r>
              <a:rPr dirty="0" sz="1700">
                <a:solidFill>
                  <a:srgbClr val="FFFFFF"/>
                </a:solidFill>
                <a:latin typeface="Calibri"/>
                <a:cs typeface="Calibri"/>
              </a:rPr>
              <a:t>HİİB/Hİİ</a:t>
            </a:r>
            <a:r>
              <a:rPr dirty="0" sz="1700" spc="1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FFFFFF"/>
                </a:solidFill>
                <a:latin typeface="Calibri"/>
                <a:cs typeface="Calibri"/>
              </a:rPr>
              <a:t>İçin</a:t>
            </a:r>
            <a:r>
              <a:rPr dirty="0" sz="1700" spc="-3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FFFFFF"/>
                </a:solidFill>
                <a:latin typeface="Calibri"/>
                <a:cs typeface="Calibri"/>
              </a:rPr>
              <a:t>Süreler/Ek</a:t>
            </a:r>
            <a:r>
              <a:rPr dirty="0" sz="1700" spc="-13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700" spc="-10">
                <a:solidFill>
                  <a:srgbClr val="FFFFFF"/>
                </a:solidFill>
                <a:latin typeface="Calibri"/>
                <a:cs typeface="Calibri"/>
              </a:rPr>
              <a:t>Süreler</a:t>
            </a:r>
            <a:endParaRPr sz="17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895"/>
              </a:spcBef>
            </a:pPr>
            <a:r>
              <a:rPr dirty="0" sz="1700">
                <a:solidFill>
                  <a:srgbClr val="FFFFFF"/>
                </a:solidFill>
                <a:latin typeface="Calibri"/>
                <a:cs typeface="Calibri"/>
              </a:rPr>
              <a:t>HİİB</a:t>
            </a:r>
            <a:r>
              <a:rPr dirty="0" sz="1700" spc="1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700">
                <a:solidFill>
                  <a:srgbClr val="FFFFFF"/>
                </a:solidFill>
                <a:latin typeface="Calibri"/>
                <a:cs typeface="Calibri"/>
              </a:rPr>
              <a:t>Taahhüt</a:t>
            </a:r>
            <a:r>
              <a:rPr dirty="0" sz="1700" spc="-14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700" spc="-10">
                <a:solidFill>
                  <a:srgbClr val="FFFFFF"/>
                </a:solidFill>
                <a:latin typeface="Calibri"/>
                <a:cs typeface="Calibri"/>
              </a:rPr>
              <a:t>Kapatma</a:t>
            </a:r>
            <a:endParaRPr sz="1700">
              <a:latin typeface="Calibri"/>
              <a:cs typeface="Calibri"/>
            </a:endParaRPr>
          </a:p>
        </p:txBody>
      </p:sp>
      <p:grpSp>
        <p:nvGrpSpPr>
          <p:cNvPr id="25" name="object 25"/>
          <p:cNvGrpSpPr/>
          <p:nvPr/>
        </p:nvGrpSpPr>
        <p:grpSpPr>
          <a:xfrm>
            <a:off x="2909189" y="5187315"/>
            <a:ext cx="481965" cy="482600"/>
            <a:chOff x="2909189" y="5187315"/>
            <a:chExt cx="481965" cy="482600"/>
          </a:xfrm>
        </p:grpSpPr>
        <p:sp>
          <p:nvSpPr>
            <p:cNvPr id="26" name="object 26"/>
            <p:cNvSpPr/>
            <p:nvPr/>
          </p:nvSpPr>
          <p:spPr>
            <a:xfrm>
              <a:off x="2912364" y="5190490"/>
              <a:ext cx="475615" cy="476250"/>
            </a:xfrm>
            <a:custGeom>
              <a:avLst/>
              <a:gdLst/>
              <a:ahLst/>
              <a:cxnLst/>
              <a:rect l="l" t="t" r="r" b="b"/>
              <a:pathLst>
                <a:path w="475614" h="476250">
                  <a:moveTo>
                    <a:pt x="237744" y="0"/>
                  </a:moveTo>
                  <a:lnTo>
                    <a:pt x="189825" y="4834"/>
                  </a:lnTo>
                  <a:lnTo>
                    <a:pt x="145196" y="18700"/>
                  </a:lnTo>
                  <a:lnTo>
                    <a:pt x="104812" y="40639"/>
                  </a:lnTo>
                  <a:lnTo>
                    <a:pt x="69627" y="69691"/>
                  </a:lnTo>
                  <a:lnTo>
                    <a:pt x="40598" y="104899"/>
                  </a:lnTo>
                  <a:lnTo>
                    <a:pt x="18680" y="145303"/>
                  </a:lnTo>
                  <a:lnTo>
                    <a:pt x="4829" y="189947"/>
                  </a:lnTo>
                  <a:lnTo>
                    <a:pt x="0" y="237871"/>
                  </a:lnTo>
                  <a:lnTo>
                    <a:pt x="4829" y="285790"/>
                  </a:lnTo>
                  <a:lnTo>
                    <a:pt x="18680" y="330422"/>
                  </a:lnTo>
                  <a:lnTo>
                    <a:pt x="40598" y="370810"/>
                  </a:lnTo>
                  <a:lnTo>
                    <a:pt x="69627" y="405999"/>
                  </a:lnTo>
                  <a:lnTo>
                    <a:pt x="104812" y="435033"/>
                  </a:lnTo>
                  <a:lnTo>
                    <a:pt x="145196" y="456955"/>
                  </a:lnTo>
                  <a:lnTo>
                    <a:pt x="189825" y="470809"/>
                  </a:lnTo>
                  <a:lnTo>
                    <a:pt x="237744" y="475640"/>
                  </a:lnTo>
                  <a:lnTo>
                    <a:pt x="285662" y="470809"/>
                  </a:lnTo>
                  <a:lnTo>
                    <a:pt x="330291" y="456955"/>
                  </a:lnTo>
                  <a:lnTo>
                    <a:pt x="370675" y="435033"/>
                  </a:lnTo>
                  <a:lnTo>
                    <a:pt x="405860" y="405999"/>
                  </a:lnTo>
                  <a:lnTo>
                    <a:pt x="434889" y="370810"/>
                  </a:lnTo>
                  <a:lnTo>
                    <a:pt x="456807" y="330422"/>
                  </a:lnTo>
                  <a:lnTo>
                    <a:pt x="470658" y="285790"/>
                  </a:lnTo>
                  <a:lnTo>
                    <a:pt x="475488" y="237871"/>
                  </a:lnTo>
                  <a:lnTo>
                    <a:pt x="470658" y="189947"/>
                  </a:lnTo>
                  <a:lnTo>
                    <a:pt x="456807" y="145303"/>
                  </a:lnTo>
                  <a:lnTo>
                    <a:pt x="434889" y="104899"/>
                  </a:lnTo>
                  <a:lnTo>
                    <a:pt x="405860" y="69691"/>
                  </a:lnTo>
                  <a:lnTo>
                    <a:pt x="370675" y="40639"/>
                  </a:lnTo>
                  <a:lnTo>
                    <a:pt x="330291" y="18700"/>
                  </a:lnTo>
                  <a:lnTo>
                    <a:pt x="285662" y="4834"/>
                  </a:lnTo>
                  <a:lnTo>
                    <a:pt x="237744" y="0"/>
                  </a:lnTo>
                  <a:close/>
                </a:path>
              </a:pathLst>
            </a:custGeom>
            <a:solidFill>
              <a:srgbClr val="D9AC6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7" name="object 27"/>
            <p:cNvSpPr/>
            <p:nvPr/>
          </p:nvSpPr>
          <p:spPr>
            <a:xfrm>
              <a:off x="2912364" y="5190490"/>
              <a:ext cx="475615" cy="476250"/>
            </a:xfrm>
            <a:custGeom>
              <a:avLst/>
              <a:gdLst/>
              <a:ahLst/>
              <a:cxnLst/>
              <a:rect l="l" t="t" r="r" b="b"/>
              <a:pathLst>
                <a:path w="475614" h="476250">
                  <a:moveTo>
                    <a:pt x="0" y="237871"/>
                  </a:moveTo>
                  <a:lnTo>
                    <a:pt x="4829" y="189947"/>
                  </a:lnTo>
                  <a:lnTo>
                    <a:pt x="18680" y="145303"/>
                  </a:lnTo>
                  <a:lnTo>
                    <a:pt x="40598" y="104899"/>
                  </a:lnTo>
                  <a:lnTo>
                    <a:pt x="69627" y="69691"/>
                  </a:lnTo>
                  <a:lnTo>
                    <a:pt x="104812" y="40639"/>
                  </a:lnTo>
                  <a:lnTo>
                    <a:pt x="145196" y="18700"/>
                  </a:lnTo>
                  <a:lnTo>
                    <a:pt x="189825" y="4834"/>
                  </a:lnTo>
                  <a:lnTo>
                    <a:pt x="237744" y="0"/>
                  </a:lnTo>
                  <a:lnTo>
                    <a:pt x="285662" y="4834"/>
                  </a:lnTo>
                  <a:lnTo>
                    <a:pt x="330291" y="18700"/>
                  </a:lnTo>
                  <a:lnTo>
                    <a:pt x="370675" y="40639"/>
                  </a:lnTo>
                  <a:lnTo>
                    <a:pt x="405860" y="69691"/>
                  </a:lnTo>
                  <a:lnTo>
                    <a:pt x="434889" y="104899"/>
                  </a:lnTo>
                  <a:lnTo>
                    <a:pt x="456807" y="145303"/>
                  </a:lnTo>
                  <a:lnTo>
                    <a:pt x="470658" y="189947"/>
                  </a:lnTo>
                  <a:lnTo>
                    <a:pt x="475488" y="237871"/>
                  </a:lnTo>
                  <a:lnTo>
                    <a:pt x="470658" y="285790"/>
                  </a:lnTo>
                  <a:lnTo>
                    <a:pt x="456807" y="330422"/>
                  </a:lnTo>
                  <a:lnTo>
                    <a:pt x="434889" y="370810"/>
                  </a:lnTo>
                  <a:lnTo>
                    <a:pt x="405860" y="405999"/>
                  </a:lnTo>
                  <a:lnTo>
                    <a:pt x="370675" y="435033"/>
                  </a:lnTo>
                  <a:lnTo>
                    <a:pt x="330291" y="456955"/>
                  </a:lnTo>
                  <a:lnTo>
                    <a:pt x="285662" y="470809"/>
                  </a:lnTo>
                  <a:lnTo>
                    <a:pt x="237744" y="475640"/>
                  </a:lnTo>
                  <a:lnTo>
                    <a:pt x="189825" y="470809"/>
                  </a:lnTo>
                  <a:lnTo>
                    <a:pt x="145196" y="456955"/>
                  </a:lnTo>
                  <a:lnTo>
                    <a:pt x="104812" y="435033"/>
                  </a:lnTo>
                  <a:lnTo>
                    <a:pt x="69627" y="405999"/>
                  </a:lnTo>
                  <a:lnTo>
                    <a:pt x="40598" y="370810"/>
                  </a:lnTo>
                  <a:lnTo>
                    <a:pt x="18680" y="330422"/>
                  </a:lnTo>
                  <a:lnTo>
                    <a:pt x="4829" y="285790"/>
                  </a:lnTo>
                  <a:lnTo>
                    <a:pt x="0" y="237871"/>
                  </a:lnTo>
                  <a:close/>
                </a:path>
              </a:pathLst>
            </a:custGeom>
            <a:ln w="6350">
              <a:solidFill>
                <a:srgbClr val="4471C4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28" name="object 28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38100">
              <a:lnSpc>
                <a:spcPts val="980"/>
              </a:lnSpc>
            </a:pPr>
            <a:r>
              <a:rPr dirty="0" spc="-25"/>
              <a:t>56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3889628" y="760158"/>
            <a:ext cx="4407535" cy="387985"/>
          </a:xfrm>
          <a:prstGeom prst="rect"/>
        </p:spPr>
        <p:txBody>
          <a:bodyPr wrap="square" lIns="0" tIns="158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dirty="0" spc="-175"/>
              <a:t>HARİÇTE</a:t>
            </a:r>
            <a:r>
              <a:rPr dirty="0" spc="80"/>
              <a:t> </a:t>
            </a:r>
            <a:r>
              <a:rPr dirty="0" spc="-250"/>
              <a:t>İŞLEME</a:t>
            </a:r>
            <a:r>
              <a:rPr dirty="0" spc="15"/>
              <a:t> </a:t>
            </a:r>
            <a:r>
              <a:rPr dirty="0" spc="-260"/>
              <a:t>REJİMİ</a:t>
            </a:r>
            <a:r>
              <a:rPr dirty="0" spc="80"/>
              <a:t> </a:t>
            </a:r>
            <a:r>
              <a:rPr dirty="0" spc="-175"/>
              <a:t>NEDİR?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4069079" y="2167127"/>
            <a:ext cx="4046220" cy="4055745"/>
            <a:chOff x="4069079" y="2167127"/>
            <a:chExt cx="4046220" cy="4055745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069079" y="2167127"/>
              <a:ext cx="4046220" cy="4055364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636007" y="2697480"/>
              <a:ext cx="2948940" cy="3031236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4142231" y="2222500"/>
              <a:ext cx="3904615" cy="3914775"/>
            </a:xfrm>
            <a:custGeom>
              <a:avLst/>
              <a:gdLst/>
              <a:ahLst/>
              <a:cxnLst/>
              <a:rect l="l" t="t" r="r" b="b"/>
              <a:pathLst>
                <a:path w="3904615" h="3914775">
                  <a:moveTo>
                    <a:pt x="1952243" y="0"/>
                  </a:moveTo>
                  <a:lnTo>
                    <a:pt x="1904103" y="583"/>
                  </a:lnTo>
                  <a:lnTo>
                    <a:pt x="1856249" y="2324"/>
                  </a:lnTo>
                  <a:lnTo>
                    <a:pt x="1808695" y="5210"/>
                  </a:lnTo>
                  <a:lnTo>
                    <a:pt x="1761454" y="9227"/>
                  </a:lnTo>
                  <a:lnTo>
                    <a:pt x="1714539" y="14361"/>
                  </a:lnTo>
                  <a:lnTo>
                    <a:pt x="1667964" y="20600"/>
                  </a:lnTo>
                  <a:lnTo>
                    <a:pt x="1621742" y="27930"/>
                  </a:lnTo>
                  <a:lnTo>
                    <a:pt x="1575887" y="36337"/>
                  </a:lnTo>
                  <a:lnTo>
                    <a:pt x="1530411" y="45808"/>
                  </a:lnTo>
                  <a:lnTo>
                    <a:pt x="1485329" y="56330"/>
                  </a:lnTo>
                  <a:lnTo>
                    <a:pt x="1440653" y="67889"/>
                  </a:lnTo>
                  <a:lnTo>
                    <a:pt x="1396397" y="80472"/>
                  </a:lnTo>
                  <a:lnTo>
                    <a:pt x="1352575" y="94066"/>
                  </a:lnTo>
                  <a:lnTo>
                    <a:pt x="1309199" y="108656"/>
                  </a:lnTo>
                  <a:lnTo>
                    <a:pt x="1266283" y="124231"/>
                  </a:lnTo>
                  <a:lnTo>
                    <a:pt x="1223840" y="140775"/>
                  </a:lnTo>
                  <a:lnTo>
                    <a:pt x="1181885" y="158277"/>
                  </a:lnTo>
                  <a:lnTo>
                    <a:pt x="1140429" y="176722"/>
                  </a:lnTo>
                  <a:lnTo>
                    <a:pt x="1099487" y="196097"/>
                  </a:lnTo>
                  <a:lnTo>
                    <a:pt x="1059071" y="216389"/>
                  </a:lnTo>
                  <a:lnTo>
                    <a:pt x="1019196" y="237584"/>
                  </a:lnTo>
                  <a:lnTo>
                    <a:pt x="979875" y="259669"/>
                  </a:lnTo>
                  <a:lnTo>
                    <a:pt x="941120" y="282631"/>
                  </a:lnTo>
                  <a:lnTo>
                    <a:pt x="902946" y="306456"/>
                  </a:lnTo>
                  <a:lnTo>
                    <a:pt x="865365" y="331130"/>
                  </a:lnTo>
                  <a:lnTo>
                    <a:pt x="828391" y="356641"/>
                  </a:lnTo>
                  <a:lnTo>
                    <a:pt x="792038" y="382975"/>
                  </a:lnTo>
                  <a:lnTo>
                    <a:pt x="756318" y="410118"/>
                  </a:lnTo>
                  <a:lnTo>
                    <a:pt x="721246" y="438057"/>
                  </a:lnTo>
                  <a:lnTo>
                    <a:pt x="686834" y="466779"/>
                  </a:lnTo>
                  <a:lnTo>
                    <a:pt x="653095" y="496271"/>
                  </a:lnTo>
                  <a:lnTo>
                    <a:pt x="620044" y="526518"/>
                  </a:lnTo>
                  <a:lnTo>
                    <a:pt x="587694" y="557508"/>
                  </a:lnTo>
                  <a:lnTo>
                    <a:pt x="556057" y="589227"/>
                  </a:lnTo>
                  <a:lnTo>
                    <a:pt x="525148" y="621662"/>
                  </a:lnTo>
                  <a:lnTo>
                    <a:pt x="494979" y="654799"/>
                  </a:lnTo>
                  <a:lnTo>
                    <a:pt x="465564" y="688626"/>
                  </a:lnTo>
                  <a:lnTo>
                    <a:pt x="436917" y="723127"/>
                  </a:lnTo>
                  <a:lnTo>
                    <a:pt x="409050" y="758291"/>
                  </a:lnTo>
                  <a:lnTo>
                    <a:pt x="381977" y="794104"/>
                  </a:lnTo>
                  <a:lnTo>
                    <a:pt x="355712" y="830552"/>
                  </a:lnTo>
                  <a:lnTo>
                    <a:pt x="330268" y="867622"/>
                  </a:lnTo>
                  <a:lnTo>
                    <a:pt x="305657" y="905300"/>
                  </a:lnTo>
                  <a:lnTo>
                    <a:pt x="281895" y="943574"/>
                  </a:lnTo>
                  <a:lnTo>
                    <a:pt x="258993" y="982430"/>
                  </a:lnTo>
                  <a:lnTo>
                    <a:pt x="236965" y="1021854"/>
                  </a:lnTo>
                  <a:lnTo>
                    <a:pt x="215825" y="1061832"/>
                  </a:lnTo>
                  <a:lnTo>
                    <a:pt x="195586" y="1102353"/>
                  </a:lnTo>
                  <a:lnTo>
                    <a:pt x="176261" y="1143401"/>
                  </a:lnTo>
                  <a:lnTo>
                    <a:pt x="157864" y="1184965"/>
                  </a:lnTo>
                  <a:lnTo>
                    <a:pt x="140408" y="1227030"/>
                  </a:lnTo>
                  <a:lnTo>
                    <a:pt x="123907" y="1269583"/>
                  </a:lnTo>
                  <a:lnTo>
                    <a:pt x="108373" y="1312610"/>
                  </a:lnTo>
                  <a:lnTo>
                    <a:pt x="93820" y="1356099"/>
                  </a:lnTo>
                  <a:lnTo>
                    <a:pt x="80262" y="1400035"/>
                  </a:lnTo>
                  <a:lnTo>
                    <a:pt x="67712" y="1444406"/>
                  </a:lnTo>
                  <a:lnTo>
                    <a:pt x="56183" y="1489198"/>
                  </a:lnTo>
                  <a:lnTo>
                    <a:pt x="45688" y="1534397"/>
                  </a:lnTo>
                  <a:lnTo>
                    <a:pt x="36242" y="1579991"/>
                  </a:lnTo>
                  <a:lnTo>
                    <a:pt x="27857" y="1625965"/>
                  </a:lnTo>
                  <a:lnTo>
                    <a:pt x="20546" y="1672307"/>
                  </a:lnTo>
                  <a:lnTo>
                    <a:pt x="14324" y="1719003"/>
                  </a:lnTo>
                  <a:lnTo>
                    <a:pt x="9203" y="1766039"/>
                  </a:lnTo>
                  <a:lnTo>
                    <a:pt x="5196" y="1813403"/>
                  </a:lnTo>
                  <a:lnTo>
                    <a:pt x="2318" y="1861081"/>
                  </a:lnTo>
                  <a:lnTo>
                    <a:pt x="581" y="1909058"/>
                  </a:lnTo>
                  <a:lnTo>
                    <a:pt x="0" y="1957324"/>
                  </a:lnTo>
                  <a:lnTo>
                    <a:pt x="581" y="2005589"/>
                  </a:lnTo>
                  <a:lnTo>
                    <a:pt x="2318" y="2053567"/>
                  </a:lnTo>
                  <a:lnTo>
                    <a:pt x="5196" y="2101244"/>
                  </a:lnTo>
                  <a:lnTo>
                    <a:pt x="9203" y="2148608"/>
                  </a:lnTo>
                  <a:lnTo>
                    <a:pt x="14324" y="2195644"/>
                  </a:lnTo>
                  <a:lnTo>
                    <a:pt x="20546" y="2242340"/>
                  </a:lnTo>
                  <a:lnTo>
                    <a:pt x="27857" y="2288682"/>
                  </a:lnTo>
                  <a:lnTo>
                    <a:pt x="36242" y="2334657"/>
                  </a:lnTo>
                  <a:lnTo>
                    <a:pt x="45688" y="2380251"/>
                  </a:lnTo>
                  <a:lnTo>
                    <a:pt x="56183" y="2425450"/>
                  </a:lnTo>
                  <a:lnTo>
                    <a:pt x="67712" y="2470242"/>
                  </a:lnTo>
                  <a:lnTo>
                    <a:pt x="80262" y="2514613"/>
                  </a:lnTo>
                  <a:lnTo>
                    <a:pt x="93820" y="2558550"/>
                  </a:lnTo>
                  <a:lnTo>
                    <a:pt x="108373" y="2602039"/>
                  </a:lnTo>
                  <a:lnTo>
                    <a:pt x="123907" y="2645066"/>
                  </a:lnTo>
                  <a:lnTo>
                    <a:pt x="140408" y="2687619"/>
                  </a:lnTo>
                  <a:lnTo>
                    <a:pt x="157864" y="2729684"/>
                  </a:lnTo>
                  <a:lnTo>
                    <a:pt x="176261" y="2771248"/>
                  </a:lnTo>
                  <a:lnTo>
                    <a:pt x="195586" y="2812297"/>
                  </a:lnTo>
                  <a:lnTo>
                    <a:pt x="215825" y="2852817"/>
                  </a:lnTo>
                  <a:lnTo>
                    <a:pt x="236965" y="2892796"/>
                  </a:lnTo>
                  <a:lnTo>
                    <a:pt x="258993" y="2932221"/>
                  </a:lnTo>
                  <a:lnTo>
                    <a:pt x="281895" y="2971076"/>
                  </a:lnTo>
                  <a:lnTo>
                    <a:pt x="305657" y="3009350"/>
                  </a:lnTo>
                  <a:lnTo>
                    <a:pt x="330268" y="3047029"/>
                  </a:lnTo>
                  <a:lnTo>
                    <a:pt x="355712" y="3084099"/>
                  </a:lnTo>
                  <a:lnTo>
                    <a:pt x="381977" y="3120548"/>
                  </a:lnTo>
                  <a:lnTo>
                    <a:pt x="409050" y="3156361"/>
                  </a:lnTo>
                  <a:lnTo>
                    <a:pt x="436917" y="3191525"/>
                  </a:lnTo>
                  <a:lnTo>
                    <a:pt x="465564" y="3226027"/>
                  </a:lnTo>
                  <a:lnTo>
                    <a:pt x="494979" y="3259853"/>
                  </a:lnTo>
                  <a:lnTo>
                    <a:pt x="525148" y="3292991"/>
                  </a:lnTo>
                  <a:lnTo>
                    <a:pt x="556057" y="3325426"/>
                  </a:lnTo>
                  <a:lnTo>
                    <a:pt x="587694" y="3357145"/>
                  </a:lnTo>
                  <a:lnTo>
                    <a:pt x="620044" y="3388135"/>
                  </a:lnTo>
                  <a:lnTo>
                    <a:pt x="653095" y="3418383"/>
                  </a:lnTo>
                  <a:lnTo>
                    <a:pt x="686834" y="3447875"/>
                  </a:lnTo>
                  <a:lnTo>
                    <a:pt x="721246" y="3476597"/>
                  </a:lnTo>
                  <a:lnTo>
                    <a:pt x="756318" y="3504537"/>
                  </a:lnTo>
                  <a:lnTo>
                    <a:pt x="792038" y="3531681"/>
                  </a:lnTo>
                  <a:lnTo>
                    <a:pt x="828391" y="3558015"/>
                  </a:lnTo>
                  <a:lnTo>
                    <a:pt x="865365" y="3583526"/>
                  </a:lnTo>
                  <a:lnTo>
                    <a:pt x="902946" y="3608200"/>
                  </a:lnTo>
                  <a:lnTo>
                    <a:pt x="941120" y="3632025"/>
                  </a:lnTo>
                  <a:lnTo>
                    <a:pt x="979875" y="3654987"/>
                  </a:lnTo>
                  <a:lnTo>
                    <a:pt x="1019196" y="3677073"/>
                  </a:lnTo>
                  <a:lnTo>
                    <a:pt x="1059071" y="3698268"/>
                  </a:lnTo>
                  <a:lnTo>
                    <a:pt x="1099487" y="3718560"/>
                  </a:lnTo>
                  <a:lnTo>
                    <a:pt x="1140429" y="3737936"/>
                  </a:lnTo>
                  <a:lnTo>
                    <a:pt x="1181885" y="3756381"/>
                  </a:lnTo>
                  <a:lnTo>
                    <a:pt x="1223840" y="3773883"/>
                  </a:lnTo>
                  <a:lnTo>
                    <a:pt x="1266283" y="3790428"/>
                  </a:lnTo>
                  <a:lnTo>
                    <a:pt x="1309199" y="3806002"/>
                  </a:lnTo>
                  <a:lnTo>
                    <a:pt x="1352575" y="3820593"/>
                  </a:lnTo>
                  <a:lnTo>
                    <a:pt x="1396397" y="3834187"/>
                  </a:lnTo>
                  <a:lnTo>
                    <a:pt x="1440653" y="3846770"/>
                  </a:lnTo>
                  <a:lnTo>
                    <a:pt x="1485329" y="3858329"/>
                  </a:lnTo>
                  <a:lnTo>
                    <a:pt x="1530411" y="3868851"/>
                  </a:lnTo>
                  <a:lnTo>
                    <a:pt x="1575887" y="3878323"/>
                  </a:lnTo>
                  <a:lnTo>
                    <a:pt x="1621742" y="3886730"/>
                  </a:lnTo>
                  <a:lnTo>
                    <a:pt x="1667964" y="3894059"/>
                  </a:lnTo>
                  <a:lnTo>
                    <a:pt x="1714539" y="3900298"/>
                  </a:lnTo>
                  <a:lnTo>
                    <a:pt x="1761454" y="3905433"/>
                  </a:lnTo>
                  <a:lnTo>
                    <a:pt x="1808695" y="3909450"/>
                  </a:lnTo>
                  <a:lnTo>
                    <a:pt x="1856249" y="3912336"/>
                  </a:lnTo>
                  <a:lnTo>
                    <a:pt x="1904103" y="3914077"/>
                  </a:lnTo>
                  <a:lnTo>
                    <a:pt x="1952243" y="3914660"/>
                  </a:lnTo>
                  <a:lnTo>
                    <a:pt x="2000384" y="3914077"/>
                  </a:lnTo>
                  <a:lnTo>
                    <a:pt x="2048238" y="3912336"/>
                  </a:lnTo>
                  <a:lnTo>
                    <a:pt x="2095792" y="3909450"/>
                  </a:lnTo>
                  <a:lnTo>
                    <a:pt x="2143033" y="3905433"/>
                  </a:lnTo>
                  <a:lnTo>
                    <a:pt x="2189948" y="3900298"/>
                  </a:lnTo>
                  <a:lnTo>
                    <a:pt x="2236523" y="3894059"/>
                  </a:lnTo>
                  <a:lnTo>
                    <a:pt x="2282745" y="3886730"/>
                  </a:lnTo>
                  <a:lnTo>
                    <a:pt x="2328600" y="3878323"/>
                  </a:lnTo>
                  <a:lnTo>
                    <a:pt x="2374076" y="3868851"/>
                  </a:lnTo>
                  <a:lnTo>
                    <a:pt x="2419158" y="3858329"/>
                  </a:lnTo>
                  <a:lnTo>
                    <a:pt x="2463834" y="3846770"/>
                  </a:lnTo>
                  <a:lnTo>
                    <a:pt x="2508090" y="3834187"/>
                  </a:lnTo>
                  <a:lnTo>
                    <a:pt x="2551912" y="3820593"/>
                  </a:lnTo>
                  <a:lnTo>
                    <a:pt x="2595288" y="3806002"/>
                  </a:lnTo>
                  <a:lnTo>
                    <a:pt x="2638204" y="3790428"/>
                  </a:lnTo>
                  <a:lnTo>
                    <a:pt x="2680647" y="3773883"/>
                  </a:lnTo>
                  <a:lnTo>
                    <a:pt x="2722602" y="3756381"/>
                  </a:lnTo>
                  <a:lnTo>
                    <a:pt x="2764058" y="3737936"/>
                  </a:lnTo>
                  <a:lnTo>
                    <a:pt x="2805000" y="3718560"/>
                  </a:lnTo>
                  <a:lnTo>
                    <a:pt x="2845416" y="3698268"/>
                  </a:lnTo>
                  <a:lnTo>
                    <a:pt x="2885291" y="3677073"/>
                  </a:lnTo>
                  <a:lnTo>
                    <a:pt x="2924612" y="3654987"/>
                  </a:lnTo>
                  <a:lnTo>
                    <a:pt x="2963367" y="3632025"/>
                  </a:lnTo>
                  <a:lnTo>
                    <a:pt x="3001541" y="3608200"/>
                  </a:lnTo>
                  <a:lnTo>
                    <a:pt x="3039122" y="3583526"/>
                  </a:lnTo>
                  <a:lnTo>
                    <a:pt x="3076096" y="3558015"/>
                  </a:lnTo>
                  <a:lnTo>
                    <a:pt x="3112449" y="3531681"/>
                  </a:lnTo>
                  <a:lnTo>
                    <a:pt x="3148169" y="3504537"/>
                  </a:lnTo>
                  <a:lnTo>
                    <a:pt x="3183241" y="3476597"/>
                  </a:lnTo>
                  <a:lnTo>
                    <a:pt x="3217653" y="3447875"/>
                  </a:lnTo>
                  <a:lnTo>
                    <a:pt x="3251392" y="3418383"/>
                  </a:lnTo>
                  <a:lnTo>
                    <a:pt x="3284443" y="3388135"/>
                  </a:lnTo>
                  <a:lnTo>
                    <a:pt x="3316793" y="3357145"/>
                  </a:lnTo>
                  <a:lnTo>
                    <a:pt x="3348430" y="3325426"/>
                  </a:lnTo>
                  <a:lnTo>
                    <a:pt x="3379339" y="3292991"/>
                  </a:lnTo>
                  <a:lnTo>
                    <a:pt x="3409508" y="3259853"/>
                  </a:lnTo>
                  <a:lnTo>
                    <a:pt x="3438923" y="3226027"/>
                  </a:lnTo>
                  <a:lnTo>
                    <a:pt x="3467570" y="3191525"/>
                  </a:lnTo>
                  <a:lnTo>
                    <a:pt x="3495437" y="3156361"/>
                  </a:lnTo>
                  <a:lnTo>
                    <a:pt x="3522510" y="3120548"/>
                  </a:lnTo>
                  <a:lnTo>
                    <a:pt x="3548775" y="3084099"/>
                  </a:lnTo>
                  <a:lnTo>
                    <a:pt x="3574219" y="3047029"/>
                  </a:lnTo>
                  <a:lnTo>
                    <a:pt x="3598830" y="3009350"/>
                  </a:lnTo>
                  <a:lnTo>
                    <a:pt x="3622592" y="2971076"/>
                  </a:lnTo>
                  <a:lnTo>
                    <a:pt x="3645494" y="2932221"/>
                  </a:lnTo>
                  <a:lnTo>
                    <a:pt x="3667522" y="2892796"/>
                  </a:lnTo>
                  <a:lnTo>
                    <a:pt x="3688662" y="2852817"/>
                  </a:lnTo>
                  <a:lnTo>
                    <a:pt x="3708901" y="2812297"/>
                  </a:lnTo>
                  <a:lnTo>
                    <a:pt x="3728226" y="2771248"/>
                  </a:lnTo>
                  <a:lnTo>
                    <a:pt x="3746623" y="2729684"/>
                  </a:lnTo>
                  <a:lnTo>
                    <a:pt x="3764079" y="2687619"/>
                  </a:lnTo>
                  <a:lnTo>
                    <a:pt x="3780580" y="2645066"/>
                  </a:lnTo>
                  <a:lnTo>
                    <a:pt x="3796114" y="2602039"/>
                  </a:lnTo>
                  <a:lnTo>
                    <a:pt x="3810667" y="2558550"/>
                  </a:lnTo>
                  <a:lnTo>
                    <a:pt x="3824225" y="2514613"/>
                  </a:lnTo>
                  <a:lnTo>
                    <a:pt x="3836775" y="2470242"/>
                  </a:lnTo>
                  <a:lnTo>
                    <a:pt x="3848304" y="2425450"/>
                  </a:lnTo>
                  <a:lnTo>
                    <a:pt x="3858799" y="2380251"/>
                  </a:lnTo>
                  <a:lnTo>
                    <a:pt x="3868245" y="2334657"/>
                  </a:lnTo>
                  <a:lnTo>
                    <a:pt x="3876630" y="2288682"/>
                  </a:lnTo>
                  <a:lnTo>
                    <a:pt x="3883941" y="2242340"/>
                  </a:lnTo>
                  <a:lnTo>
                    <a:pt x="3890163" y="2195644"/>
                  </a:lnTo>
                  <a:lnTo>
                    <a:pt x="3895284" y="2148608"/>
                  </a:lnTo>
                  <a:lnTo>
                    <a:pt x="3899291" y="2101244"/>
                  </a:lnTo>
                  <a:lnTo>
                    <a:pt x="3902169" y="2053567"/>
                  </a:lnTo>
                  <a:lnTo>
                    <a:pt x="3903906" y="2005589"/>
                  </a:lnTo>
                  <a:lnTo>
                    <a:pt x="3904488" y="1957324"/>
                  </a:lnTo>
                  <a:lnTo>
                    <a:pt x="3903906" y="1909058"/>
                  </a:lnTo>
                  <a:lnTo>
                    <a:pt x="3902169" y="1861081"/>
                  </a:lnTo>
                  <a:lnTo>
                    <a:pt x="3899291" y="1813403"/>
                  </a:lnTo>
                  <a:lnTo>
                    <a:pt x="3895284" y="1766039"/>
                  </a:lnTo>
                  <a:lnTo>
                    <a:pt x="3890163" y="1719003"/>
                  </a:lnTo>
                  <a:lnTo>
                    <a:pt x="3883941" y="1672307"/>
                  </a:lnTo>
                  <a:lnTo>
                    <a:pt x="3876630" y="1625965"/>
                  </a:lnTo>
                  <a:lnTo>
                    <a:pt x="3868245" y="1579991"/>
                  </a:lnTo>
                  <a:lnTo>
                    <a:pt x="3858799" y="1534397"/>
                  </a:lnTo>
                  <a:lnTo>
                    <a:pt x="3848304" y="1489198"/>
                  </a:lnTo>
                  <a:lnTo>
                    <a:pt x="3836775" y="1444406"/>
                  </a:lnTo>
                  <a:lnTo>
                    <a:pt x="3824225" y="1400035"/>
                  </a:lnTo>
                  <a:lnTo>
                    <a:pt x="3810667" y="1356099"/>
                  </a:lnTo>
                  <a:lnTo>
                    <a:pt x="3796114" y="1312610"/>
                  </a:lnTo>
                  <a:lnTo>
                    <a:pt x="3780580" y="1269583"/>
                  </a:lnTo>
                  <a:lnTo>
                    <a:pt x="3764079" y="1227030"/>
                  </a:lnTo>
                  <a:lnTo>
                    <a:pt x="3746623" y="1184965"/>
                  </a:lnTo>
                  <a:lnTo>
                    <a:pt x="3728226" y="1143401"/>
                  </a:lnTo>
                  <a:lnTo>
                    <a:pt x="3708901" y="1102353"/>
                  </a:lnTo>
                  <a:lnTo>
                    <a:pt x="3688662" y="1061832"/>
                  </a:lnTo>
                  <a:lnTo>
                    <a:pt x="3667522" y="1021854"/>
                  </a:lnTo>
                  <a:lnTo>
                    <a:pt x="3645494" y="982430"/>
                  </a:lnTo>
                  <a:lnTo>
                    <a:pt x="3622592" y="943574"/>
                  </a:lnTo>
                  <a:lnTo>
                    <a:pt x="3598830" y="905300"/>
                  </a:lnTo>
                  <a:lnTo>
                    <a:pt x="3574219" y="867622"/>
                  </a:lnTo>
                  <a:lnTo>
                    <a:pt x="3548775" y="830552"/>
                  </a:lnTo>
                  <a:lnTo>
                    <a:pt x="3522510" y="794104"/>
                  </a:lnTo>
                  <a:lnTo>
                    <a:pt x="3495437" y="758291"/>
                  </a:lnTo>
                  <a:lnTo>
                    <a:pt x="3467570" y="723127"/>
                  </a:lnTo>
                  <a:lnTo>
                    <a:pt x="3438923" y="688626"/>
                  </a:lnTo>
                  <a:lnTo>
                    <a:pt x="3409508" y="654799"/>
                  </a:lnTo>
                  <a:lnTo>
                    <a:pt x="3379339" y="621662"/>
                  </a:lnTo>
                  <a:lnTo>
                    <a:pt x="3348430" y="589227"/>
                  </a:lnTo>
                  <a:lnTo>
                    <a:pt x="3316793" y="557508"/>
                  </a:lnTo>
                  <a:lnTo>
                    <a:pt x="3284443" y="526518"/>
                  </a:lnTo>
                  <a:lnTo>
                    <a:pt x="3251392" y="496271"/>
                  </a:lnTo>
                  <a:lnTo>
                    <a:pt x="3217653" y="466779"/>
                  </a:lnTo>
                  <a:lnTo>
                    <a:pt x="3183241" y="438057"/>
                  </a:lnTo>
                  <a:lnTo>
                    <a:pt x="3148169" y="410118"/>
                  </a:lnTo>
                  <a:lnTo>
                    <a:pt x="3112449" y="382975"/>
                  </a:lnTo>
                  <a:lnTo>
                    <a:pt x="3076096" y="356641"/>
                  </a:lnTo>
                  <a:lnTo>
                    <a:pt x="3039122" y="331130"/>
                  </a:lnTo>
                  <a:lnTo>
                    <a:pt x="3001541" y="306456"/>
                  </a:lnTo>
                  <a:lnTo>
                    <a:pt x="2963367" y="282631"/>
                  </a:lnTo>
                  <a:lnTo>
                    <a:pt x="2924612" y="259669"/>
                  </a:lnTo>
                  <a:lnTo>
                    <a:pt x="2885291" y="237584"/>
                  </a:lnTo>
                  <a:lnTo>
                    <a:pt x="2845416" y="216389"/>
                  </a:lnTo>
                  <a:lnTo>
                    <a:pt x="2805000" y="196097"/>
                  </a:lnTo>
                  <a:lnTo>
                    <a:pt x="2764058" y="176722"/>
                  </a:lnTo>
                  <a:lnTo>
                    <a:pt x="2722602" y="158277"/>
                  </a:lnTo>
                  <a:lnTo>
                    <a:pt x="2680647" y="140775"/>
                  </a:lnTo>
                  <a:lnTo>
                    <a:pt x="2638204" y="124231"/>
                  </a:lnTo>
                  <a:lnTo>
                    <a:pt x="2595288" y="108656"/>
                  </a:lnTo>
                  <a:lnTo>
                    <a:pt x="2551912" y="94066"/>
                  </a:lnTo>
                  <a:lnTo>
                    <a:pt x="2508090" y="80472"/>
                  </a:lnTo>
                  <a:lnTo>
                    <a:pt x="2463834" y="67889"/>
                  </a:lnTo>
                  <a:lnTo>
                    <a:pt x="2419158" y="56330"/>
                  </a:lnTo>
                  <a:lnTo>
                    <a:pt x="2374076" y="45808"/>
                  </a:lnTo>
                  <a:lnTo>
                    <a:pt x="2328600" y="36337"/>
                  </a:lnTo>
                  <a:lnTo>
                    <a:pt x="2282745" y="27930"/>
                  </a:lnTo>
                  <a:lnTo>
                    <a:pt x="2236523" y="20600"/>
                  </a:lnTo>
                  <a:lnTo>
                    <a:pt x="2189948" y="14361"/>
                  </a:lnTo>
                  <a:lnTo>
                    <a:pt x="2143033" y="9227"/>
                  </a:lnTo>
                  <a:lnTo>
                    <a:pt x="2095792" y="5210"/>
                  </a:lnTo>
                  <a:lnTo>
                    <a:pt x="2048238" y="2324"/>
                  </a:lnTo>
                  <a:lnTo>
                    <a:pt x="2000384" y="583"/>
                  </a:lnTo>
                  <a:lnTo>
                    <a:pt x="1952243" y="0"/>
                  </a:lnTo>
                  <a:close/>
                </a:path>
              </a:pathLst>
            </a:custGeom>
            <a:solidFill>
              <a:srgbClr val="1F3863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7" name="object 7"/>
          <p:cNvSpPr txBox="1"/>
          <p:nvPr/>
        </p:nvSpPr>
        <p:spPr>
          <a:xfrm>
            <a:off x="4824476" y="2795079"/>
            <a:ext cx="2547620" cy="2731135"/>
          </a:xfrm>
          <a:prstGeom prst="rect">
            <a:avLst/>
          </a:prstGeom>
        </p:spPr>
        <p:txBody>
          <a:bodyPr wrap="square" lIns="0" tIns="31115" rIns="0" bIns="0" rtlCol="0" vert="horz">
            <a:spAutoFit/>
          </a:bodyPr>
          <a:lstStyle/>
          <a:p>
            <a:pPr marL="113030" marR="102870" indent="191770">
              <a:lnSpc>
                <a:spcPts val="1800"/>
              </a:lnSpc>
              <a:spcBef>
                <a:spcPts val="245"/>
              </a:spcBef>
            </a:pPr>
            <a:r>
              <a:rPr dirty="0" sz="1550">
                <a:solidFill>
                  <a:srgbClr val="FFFFFF"/>
                </a:solidFill>
                <a:latin typeface="Calibri"/>
                <a:cs typeface="Calibri"/>
              </a:rPr>
              <a:t>Hariçte</a:t>
            </a:r>
            <a:r>
              <a:rPr dirty="0" sz="1550" spc="12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550">
                <a:solidFill>
                  <a:srgbClr val="FFFFFF"/>
                </a:solidFill>
                <a:latin typeface="Calibri"/>
                <a:cs typeface="Calibri"/>
              </a:rPr>
              <a:t>işleme</a:t>
            </a:r>
            <a:r>
              <a:rPr dirty="0" sz="1550" spc="12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550" spc="-10">
                <a:solidFill>
                  <a:srgbClr val="FFFFFF"/>
                </a:solidFill>
                <a:latin typeface="Calibri"/>
                <a:cs typeface="Calibri"/>
              </a:rPr>
              <a:t>faaliyeti, </a:t>
            </a:r>
            <a:r>
              <a:rPr dirty="0" sz="1550" spc="20">
                <a:solidFill>
                  <a:srgbClr val="FFFFFF"/>
                </a:solidFill>
                <a:latin typeface="Calibri"/>
                <a:cs typeface="Calibri"/>
              </a:rPr>
              <a:t>serbest</a:t>
            </a:r>
            <a:r>
              <a:rPr dirty="0" sz="1550" spc="3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550" spc="20">
                <a:solidFill>
                  <a:srgbClr val="FFFFFF"/>
                </a:solidFill>
                <a:latin typeface="Calibri"/>
                <a:cs typeface="Calibri"/>
              </a:rPr>
              <a:t>dolaşımdaki</a:t>
            </a:r>
            <a:r>
              <a:rPr dirty="0" sz="1550" spc="-4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550" spc="-10">
                <a:solidFill>
                  <a:srgbClr val="FFFFFF"/>
                </a:solidFill>
                <a:latin typeface="Calibri"/>
                <a:cs typeface="Calibri"/>
              </a:rPr>
              <a:t>eşyanın</a:t>
            </a:r>
            <a:endParaRPr sz="1550">
              <a:latin typeface="Calibri"/>
              <a:cs typeface="Calibri"/>
            </a:endParaRPr>
          </a:p>
          <a:p>
            <a:pPr marL="396875">
              <a:lnSpc>
                <a:spcPts val="1655"/>
              </a:lnSpc>
            </a:pPr>
            <a:r>
              <a:rPr dirty="0" sz="1550">
                <a:solidFill>
                  <a:srgbClr val="FFFFFF"/>
                </a:solidFill>
                <a:latin typeface="Calibri"/>
                <a:cs typeface="Calibri"/>
              </a:rPr>
              <a:t>daha</a:t>
            </a:r>
            <a:r>
              <a:rPr dirty="0" sz="1550" spc="6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550">
                <a:solidFill>
                  <a:srgbClr val="FFFFFF"/>
                </a:solidFill>
                <a:latin typeface="Calibri"/>
                <a:cs typeface="Calibri"/>
              </a:rPr>
              <a:t>ileri</a:t>
            </a:r>
            <a:r>
              <a:rPr dirty="0" sz="1550" spc="11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550">
                <a:solidFill>
                  <a:srgbClr val="FFFFFF"/>
                </a:solidFill>
                <a:latin typeface="Calibri"/>
                <a:cs typeface="Calibri"/>
              </a:rPr>
              <a:t>bir</a:t>
            </a:r>
            <a:r>
              <a:rPr dirty="0" sz="1550" spc="5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550" spc="-10">
                <a:solidFill>
                  <a:srgbClr val="FFFFFF"/>
                </a:solidFill>
                <a:latin typeface="Calibri"/>
                <a:cs typeface="Calibri"/>
              </a:rPr>
              <a:t>safhada</a:t>
            </a:r>
            <a:endParaRPr sz="1550">
              <a:latin typeface="Calibri"/>
              <a:cs typeface="Calibri"/>
            </a:endParaRPr>
          </a:p>
          <a:p>
            <a:pPr algn="ctr" marL="12700" marR="5080" indent="-9525">
              <a:lnSpc>
                <a:spcPct val="94700"/>
              </a:lnSpc>
              <a:spcBef>
                <a:spcPts val="70"/>
              </a:spcBef>
            </a:pPr>
            <a:r>
              <a:rPr dirty="0" sz="1550">
                <a:solidFill>
                  <a:srgbClr val="FFFFFF"/>
                </a:solidFill>
                <a:latin typeface="Calibri"/>
                <a:cs typeface="Calibri"/>
              </a:rPr>
              <a:t>işlenmek,</a:t>
            </a:r>
            <a:r>
              <a:rPr dirty="0" sz="1550" spc="12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550">
                <a:solidFill>
                  <a:srgbClr val="FFFFFF"/>
                </a:solidFill>
                <a:latin typeface="Calibri"/>
                <a:cs typeface="Calibri"/>
              </a:rPr>
              <a:t>tamir</a:t>
            </a:r>
            <a:r>
              <a:rPr dirty="0" sz="1550" spc="2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550">
                <a:solidFill>
                  <a:srgbClr val="FFFFFF"/>
                </a:solidFill>
                <a:latin typeface="Calibri"/>
                <a:cs typeface="Calibri"/>
              </a:rPr>
              <a:t>edilmek</a:t>
            </a:r>
            <a:r>
              <a:rPr dirty="0" sz="1550" spc="7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550" spc="-20">
                <a:solidFill>
                  <a:srgbClr val="FFFFFF"/>
                </a:solidFill>
                <a:latin typeface="Calibri"/>
                <a:cs typeface="Calibri"/>
              </a:rPr>
              <a:t>veya </a:t>
            </a:r>
            <a:r>
              <a:rPr dirty="0" sz="1550">
                <a:solidFill>
                  <a:srgbClr val="FFFFFF"/>
                </a:solidFill>
                <a:latin typeface="Calibri"/>
                <a:cs typeface="Calibri"/>
              </a:rPr>
              <a:t>yenilenmek</a:t>
            </a:r>
            <a:r>
              <a:rPr dirty="0" sz="1550" spc="1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550">
                <a:solidFill>
                  <a:srgbClr val="FFFFFF"/>
                </a:solidFill>
                <a:latin typeface="Calibri"/>
                <a:cs typeface="Calibri"/>
              </a:rPr>
              <a:t>üzere</a:t>
            </a:r>
            <a:r>
              <a:rPr dirty="0" sz="1550" spc="1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550">
                <a:solidFill>
                  <a:srgbClr val="FFFFFF"/>
                </a:solidFill>
                <a:latin typeface="Calibri"/>
                <a:cs typeface="Calibri"/>
              </a:rPr>
              <a:t>geçici</a:t>
            </a:r>
            <a:r>
              <a:rPr dirty="0" sz="1550" spc="19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550" spc="-10">
                <a:solidFill>
                  <a:srgbClr val="FFFFFF"/>
                </a:solidFill>
                <a:latin typeface="Calibri"/>
                <a:cs typeface="Calibri"/>
              </a:rPr>
              <a:t>olarak </a:t>
            </a:r>
            <a:r>
              <a:rPr dirty="0" sz="1550">
                <a:solidFill>
                  <a:srgbClr val="FFFFFF"/>
                </a:solidFill>
                <a:latin typeface="Calibri"/>
                <a:cs typeface="Calibri"/>
              </a:rPr>
              <a:t>Türkiye</a:t>
            </a:r>
            <a:r>
              <a:rPr dirty="0" sz="1550" spc="7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550">
                <a:solidFill>
                  <a:srgbClr val="FFFFFF"/>
                </a:solidFill>
                <a:latin typeface="Calibri"/>
                <a:cs typeface="Calibri"/>
              </a:rPr>
              <a:t>Gümrük</a:t>
            </a:r>
            <a:r>
              <a:rPr dirty="0" sz="1550" spc="6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550">
                <a:solidFill>
                  <a:srgbClr val="FFFFFF"/>
                </a:solidFill>
                <a:latin typeface="Calibri"/>
                <a:cs typeface="Calibri"/>
              </a:rPr>
              <a:t>Bölgesi</a:t>
            </a:r>
            <a:r>
              <a:rPr dirty="0" sz="1550" spc="16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550" spc="-10">
                <a:solidFill>
                  <a:srgbClr val="FFFFFF"/>
                </a:solidFill>
                <a:latin typeface="Calibri"/>
                <a:cs typeface="Calibri"/>
              </a:rPr>
              <a:t>dışına </a:t>
            </a:r>
            <a:r>
              <a:rPr dirty="0" sz="1550">
                <a:solidFill>
                  <a:srgbClr val="FFFFFF"/>
                </a:solidFill>
                <a:latin typeface="Calibri"/>
                <a:cs typeface="Calibri"/>
              </a:rPr>
              <a:t>veya</a:t>
            </a:r>
            <a:r>
              <a:rPr dirty="0" sz="1550" spc="114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550">
                <a:solidFill>
                  <a:srgbClr val="FFFFFF"/>
                </a:solidFill>
                <a:latin typeface="Calibri"/>
                <a:cs typeface="Calibri"/>
              </a:rPr>
              <a:t>serbest</a:t>
            </a:r>
            <a:r>
              <a:rPr dirty="0" sz="1550" spc="3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550">
                <a:solidFill>
                  <a:srgbClr val="FFFFFF"/>
                </a:solidFill>
                <a:latin typeface="Calibri"/>
                <a:cs typeface="Calibri"/>
              </a:rPr>
              <a:t>bölgelere</a:t>
            </a:r>
            <a:r>
              <a:rPr dirty="0" sz="1550" spc="18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550" spc="-20">
                <a:solidFill>
                  <a:srgbClr val="FFFFFF"/>
                </a:solidFill>
                <a:latin typeface="Calibri"/>
                <a:cs typeface="Calibri"/>
              </a:rPr>
              <a:t>ihraç </a:t>
            </a:r>
            <a:r>
              <a:rPr dirty="0" sz="1550">
                <a:solidFill>
                  <a:srgbClr val="FFFFFF"/>
                </a:solidFill>
                <a:latin typeface="Calibri"/>
                <a:cs typeface="Calibri"/>
              </a:rPr>
              <a:t>edilmesi</a:t>
            </a:r>
            <a:r>
              <a:rPr dirty="0" sz="1550" spc="9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550">
                <a:solidFill>
                  <a:srgbClr val="FFFFFF"/>
                </a:solidFill>
                <a:latin typeface="Calibri"/>
                <a:cs typeface="Calibri"/>
              </a:rPr>
              <a:t>ve</a:t>
            </a:r>
            <a:r>
              <a:rPr dirty="0" sz="1550" spc="2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550">
                <a:solidFill>
                  <a:srgbClr val="FFFFFF"/>
                </a:solidFill>
                <a:latin typeface="Calibri"/>
                <a:cs typeface="Calibri"/>
              </a:rPr>
              <a:t>bu</a:t>
            </a:r>
            <a:r>
              <a:rPr dirty="0" sz="1550" spc="13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550" spc="-10">
                <a:solidFill>
                  <a:srgbClr val="FFFFFF"/>
                </a:solidFill>
                <a:latin typeface="Calibri"/>
                <a:cs typeface="Calibri"/>
              </a:rPr>
              <a:t>işleme </a:t>
            </a:r>
            <a:r>
              <a:rPr dirty="0" sz="1550" spc="10">
                <a:solidFill>
                  <a:srgbClr val="FFFFFF"/>
                </a:solidFill>
                <a:latin typeface="Calibri"/>
                <a:cs typeface="Calibri"/>
              </a:rPr>
              <a:t>faaliyetleri</a:t>
            </a:r>
            <a:r>
              <a:rPr dirty="0" sz="1550" spc="12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550" spc="10">
                <a:solidFill>
                  <a:srgbClr val="FFFFFF"/>
                </a:solidFill>
                <a:latin typeface="Calibri"/>
                <a:cs typeface="Calibri"/>
              </a:rPr>
              <a:t>sonucunda</a:t>
            </a:r>
            <a:r>
              <a:rPr dirty="0" sz="1550" spc="7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550" spc="-20">
                <a:solidFill>
                  <a:srgbClr val="FFFFFF"/>
                </a:solidFill>
                <a:latin typeface="Calibri"/>
                <a:cs typeface="Calibri"/>
              </a:rPr>
              <a:t>elde </a:t>
            </a:r>
            <a:r>
              <a:rPr dirty="0" sz="1550">
                <a:solidFill>
                  <a:srgbClr val="FFFFFF"/>
                </a:solidFill>
                <a:latin typeface="Calibri"/>
                <a:cs typeface="Calibri"/>
              </a:rPr>
              <a:t>edilen</a:t>
            </a:r>
            <a:r>
              <a:rPr dirty="0" sz="1550" spc="18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550">
                <a:solidFill>
                  <a:srgbClr val="FFFFFF"/>
                </a:solidFill>
                <a:latin typeface="Calibri"/>
                <a:cs typeface="Calibri"/>
              </a:rPr>
              <a:t>ürünlerin</a:t>
            </a:r>
            <a:r>
              <a:rPr dirty="0" sz="1550" spc="-2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550">
                <a:solidFill>
                  <a:srgbClr val="FFFFFF"/>
                </a:solidFill>
                <a:latin typeface="Calibri"/>
                <a:cs typeface="Calibri"/>
              </a:rPr>
              <a:t>tam</a:t>
            </a:r>
            <a:r>
              <a:rPr dirty="0" sz="1550" spc="18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550" spc="-20">
                <a:solidFill>
                  <a:srgbClr val="FFFFFF"/>
                </a:solidFill>
                <a:latin typeface="Calibri"/>
                <a:cs typeface="Calibri"/>
              </a:rPr>
              <a:t>veya</a:t>
            </a:r>
            <a:r>
              <a:rPr dirty="0" sz="1550" spc="5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550">
                <a:solidFill>
                  <a:srgbClr val="FFFFFF"/>
                </a:solidFill>
                <a:latin typeface="Calibri"/>
                <a:cs typeface="Calibri"/>
              </a:rPr>
              <a:t>kısmi</a:t>
            </a:r>
            <a:r>
              <a:rPr dirty="0" sz="1550" spc="204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550">
                <a:solidFill>
                  <a:srgbClr val="FFFFFF"/>
                </a:solidFill>
                <a:latin typeface="Calibri"/>
                <a:cs typeface="Calibri"/>
              </a:rPr>
              <a:t>muafiyet</a:t>
            </a:r>
            <a:r>
              <a:rPr dirty="0" sz="1550" spc="6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550" spc="-10">
                <a:solidFill>
                  <a:srgbClr val="FFFFFF"/>
                </a:solidFill>
                <a:latin typeface="Calibri"/>
                <a:cs typeface="Calibri"/>
              </a:rPr>
              <a:t>uygulanarak</a:t>
            </a:r>
            <a:endParaRPr sz="1550">
              <a:latin typeface="Calibri"/>
              <a:cs typeface="Calibri"/>
            </a:endParaRPr>
          </a:p>
          <a:p>
            <a:pPr algn="ctr" marL="1905">
              <a:lnSpc>
                <a:spcPts val="1730"/>
              </a:lnSpc>
            </a:pPr>
            <a:r>
              <a:rPr dirty="0" sz="1550" spc="10">
                <a:solidFill>
                  <a:srgbClr val="FFFFFF"/>
                </a:solidFill>
                <a:latin typeface="Calibri"/>
                <a:cs typeface="Calibri"/>
              </a:rPr>
              <a:t>serbest</a:t>
            </a:r>
            <a:r>
              <a:rPr dirty="0" sz="1550" spc="7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550" spc="10">
                <a:solidFill>
                  <a:srgbClr val="FFFFFF"/>
                </a:solidFill>
                <a:latin typeface="Calibri"/>
                <a:cs typeface="Calibri"/>
              </a:rPr>
              <a:t>dolaşıma</a:t>
            </a:r>
            <a:r>
              <a:rPr dirty="0" sz="1550" spc="5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550" spc="-10">
                <a:solidFill>
                  <a:srgbClr val="FFFFFF"/>
                </a:solidFill>
                <a:latin typeface="Calibri"/>
                <a:cs typeface="Calibri"/>
              </a:rPr>
              <a:t>girmesidir.</a:t>
            </a:r>
            <a:endParaRPr sz="1550">
              <a:latin typeface="Calibri"/>
              <a:cs typeface="Calibri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3621023" y="1581911"/>
            <a:ext cx="4942840" cy="5061585"/>
            <a:chOff x="3621023" y="1581911"/>
            <a:chExt cx="4942840" cy="5061585"/>
          </a:xfrm>
        </p:grpSpPr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621023" y="1581911"/>
              <a:ext cx="4942332" cy="5061204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3693540" y="1640077"/>
              <a:ext cx="4801870" cy="4918710"/>
            </a:xfrm>
            <a:custGeom>
              <a:avLst/>
              <a:gdLst/>
              <a:ahLst/>
              <a:cxnLst/>
              <a:rect l="l" t="t" r="r" b="b"/>
              <a:pathLst>
                <a:path w="4801870" h="4918709">
                  <a:moveTo>
                    <a:pt x="2162810" y="0"/>
                  </a:moveTo>
                  <a:lnTo>
                    <a:pt x="2164461" y="172466"/>
                  </a:lnTo>
                  <a:lnTo>
                    <a:pt x="2115821" y="177725"/>
                  </a:lnTo>
                  <a:lnTo>
                    <a:pt x="2067497" y="183924"/>
                  </a:lnTo>
                  <a:lnTo>
                    <a:pt x="2019497" y="191055"/>
                  </a:lnTo>
                  <a:lnTo>
                    <a:pt x="1971829" y="199107"/>
                  </a:lnTo>
                  <a:lnTo>
                    <a:pt x="1924504" y="208071"/>
                  </a:lnTo>
                  <a:lnTo>
                    <a:pt x="1877529" y="217936"/>
                  </a:lnTo>
                  <a:lnTo>
                    <a:pt x="1830914" y="228693"/>
                  </a:lnTo>
                  <a:lnTo>
                    <a:pt x="1784668" y="240332"/>
                  </a:lnTo>
                  <a:lnTo>
                    <a:pt x="1738800" y="252844"/>
                  </a:lnTo>
                  <a:lnTo>
                    <a:pt x="1693319" y="266218"/>
                  </a:lnTo>
                  <a:lnTo>
                    <a:pt x="1648235" y="280445"/>
                  </a:lnTo>
                  <a:lnTo>
                    <a:pt x="1603555" y="295515"/>
                  </a:lnTo>
                  <a:lnTo>
                    <a:pt x="1559290" y="311418"/>
                  </a:lnTo>
                  <a:lnTo>
                    <a:pt x="1515447" y="328145"/>
                  </a:lnTo>
                  <a:lnTo>
                    <a:pt x="1472037" y="345685"/>
                  </a:lnTo>
                  <a:lnTo>
                    <a:pt x="1429068" y="364030"/>
                  </a:lnTo>
                  <a:lnTo>
                    <a:pt x="1386550" y="383168"/>
                  </a:lnTo>
                  <a:lnTo>
                    <a:pt x="1344491" y="403091"/>
                  </a:lnTo>
                  <a:lnTo>
                    <a:pt x="1302900" y="423788"/>
                  </a:lnTo>
                  <a:lnTo>
                    <a:pt x="1261786" y="445251"/>
                  </a:lnTo>
                  <a:lnTo>
                    <a:pt x="1221159" y="467468"/>
                  </a:lnTo>
                  <a:lnTo>
                    <a:pt x="1181027" y="490430"/>
                  </a:lnTo>
                  <a:lnTo>
                    <a:pt x="1141400" y="514128"/>
                  </a:lnTo>
                  <a:lnTo>
                    <a:pt x="1102286" y="538552"/>
                  </a:lnTo>
                  <a:lnTo>
                    <a:pt x="1063695" y="563691"/>
                  </a:lnTo>
                  <a:lnTo>
                    <a:pt x="1025635" y="589537"/>
                  </a:lnTo>
                  <a:lnTo>
                    <a:pt x="988116" y="616079"/>
                  </a:lnTo>
                  <a:lnTo>
                    <a:pt x="951147" y="643308"/>
                  </a:lnTo>
                  <a:lnTo>
                    <a:pt x="914736" y="671213"/>
                  </a:lnTo>
                  <a:lnTo>
                    <a:pt x="878893" y="699786"/>
                  </a:lnTo>
                  <a:lnTo>
                    <a:pt x="843627" y="729016"/>
                  </a:lnTo>
                  <a:lnTo>
                    <a:pt x="808947" y="758893"/>
                  </a:lnTo>
                  <a:lnTo>
                    <a:pt x="774861" y="789408"/>
                  </a:lnTo>
                  <a:lnTo>
                    <a:pt x="741379" y="820551"/>
                  </a:lnTo>
                  <a:lnTo>
                    <a:pt x="708510" y="852312"/>
                  </a:lnTo>
                  <a:lnTo>
                    <a:pt x="676263" y="884681"/>
                  </a:lnTo>
                  <a:lnTo>
                    <a:pt x="644647" y="917649"/>
                  </a:lnTo>
                  <a:lnTo>
                    <a:pt x="613671" y="951206"/>
                  </a:lnTo>
                  <a:lnTo>
                    <a:pt x="583343" y="985342"/>
                  </a:lnTo>
                  <a:lnTo>
                    <a:pt x="553674" y="1020047"/>
                  </a:lnTo>
                  <a:lnTo>
                    <a:pt x="524672" y="1055311"/>
                  </a:lnTo>
                  <a:lnTo>
                    <a:pt x="496346" y="1091126"/>
                  </a:lnTo>
                  <a:lnTo>
                    <a:pt x="468705" y="1127480"/>
                  </a:lnTo>
                  <a:lnTo>
                    <a:pt x="441759" y="1164364"/>
                  </a:lnTo>
                  <a:lnTo>
                    <a:pt x="415515" y="1201769"/>
                  </a:lnTo>
                  <a:lnTo>
                    <a:pt x="389984" y="1239684"/>
                  </a:lnTo>
                  <a:lnTo>
                    <a:pt x="365174" y="1278101"/>
                  </a:lnTo>
                  <a:lnTo>
                    <a:pt x="341094" y="1317008"/>
                  </a:lnTo>
                  <a:lnTo>
                    <a:pt x="317754" y="1356396"/>
                  </a:lnTo>
                  <a:lnTo>
                    <a:pt x="295162" y="1396256"/>
                  </a:lnTo>
                  <a:lnTo>
                    <a:pt x="273327" y="1436578"/>
                  </a:lnTo>
                  <a:lnTo>
                    <a:pt x="252259" y="1477352"/>
                  </a:lnTo>
                  <a:lnTo>
                    <a:pt x="231966" y="1518568"/>
                  </a:lnTo>
                  <a:lnTo>
                    <a:pt x="212458" y="1560216"/>
                  </a:lnTo>
                  <a:lnTo>
                    <a:pt x="193743" y="1602287"/>
                  </a:lnTo>
                  <a:lnTo>
                    <a:pt x="175831" y="1644770"/>
                  </a:lnTo>
                  <a:lnTo>
                    <a:pt x="158730" y="1687657"/>
                  </a:lnTo>
                  <a:lnTo>
                    <a:pt x="142450" y="1730937"/>
                  </a:lnTo>
                  <a:lnTo>
                    <a:pt x="127000" y="1774600"/>
                  </a:lnTo>
                  <a:lnTo>
                    <a:pt x="112388" y="1818637"/>
                  </a:lnTo>
                  <a:lnTo>
                    <a:pt x="98625" y="1863039"/>
                  </a:lnTo>
                  <a:lnTo>
                    <a:pt x="85717" y="1907794"/>
                  </a:lnTo>
                  <a:lnTo>
                    <a:pt x="73676" y="1952894"/>
                  </a:lnTo>
                  <a:lnTo>
                    <a:pt x="62510" y="1998328"/>
                  </a:lnTo>
                  <a:lnTo>
                    <a:pt x="52227" y="2044087"/>
                  </a:lnTo>
                  <a:lnTo>
                    <a:pt x="42837" y="2090161"/>
                  </a:lnTo>
                  <a:lnTo>
                    <a:pt x="34349" y="2136541"/>
                  </a:lnTo>
                  <a:lnTo>
                    <a:pt x="26772" y="2183216"/>
                  </a:lnTo>
                  <a:lnTo>
                    <a:pt x="20115" y="2230176"/>
                  </a:lnTo>
                  <a:lnTo>
                    <a:pt x="14388" y="2277413"/>
                  </a:lnTo>
                  <a:lnTo>
                    <a:pt x="9598" y="2324916"/>
                  </a:lnTo>
                  <a:lnTo>
                    <a:pt x="5755" y="2372675"/>
                  </a:lnTo>
                  <a:lnTo>
                    <a:pt x="2868" y="2420681"/>
                  </a:lnTo>
                  <a:lnTo>
                    <a:pt x="947" y="2468924"/>
                  </a:lnTo>
                  <a:lnTo>
                    <a:pt x="0" y="2517394"/>
                  </a:lnTo>
                  <a:lnTo>
                    <a:pt x="19" y="2565347"/>
                  </a:lnTo>
                  <a:lnTo>
                    <a:pt x="991" y="2613079"/>
                  </a:lnTo>
                  <a:lnTo>
                    <a:pt x="2906" y="2660580"/>
                  </a:lnTo>
                  <a:lnTo>
                    <a:pt x="5756" y="2707841"/>
                  </a:lnTo>
                  <a:lnTo>
                    <a:pt x="9533" y="2754854"/>
                  </a:lnTo>
                  <a:lnTo>
                    <a:pt x="14226" y="2801608"/>
                  </a:lnTo>
                  <a:lnTo>
                    <a:pt x="19827" y="2848096"/>
                  </a:lnTo>
                  <a:lnTo>
                    <a:pt x="26328" y="2894308"/>
                  </a:lnTo>
                  <a:lnTo>
                    <a:pt x="33719" y="2940235"/>
                  </a:lnTo>
                  <a:lnTo>
                    <a:pt x="41992" y="2985869"/>
                  </a:lnTo>
                  <a:lnTo>
                    <a:pt x="51137" y="3031200"/>
                  </a:lnTo>
                  <a:lnTo>
                    <a:pt x="61146" y="3076220"/>
                  </a:lnTo>
                  <a:lnTo>
                    <a:pt x="72010" y="3120919"/>
                  </a:lnTo>
                  <a:lnTo>
                    <a:pt x="83719" y="3165288"/>
                  </a:lnTo>
                  <a:lnTo>
                    <a:pt x="96266" y="3209319"/>
                  </a:lnTo>
                  <a:lnTo>
                    <a:pt x="109641" y="3253003"/>
                  </a:lnTo>
                  <a:lnTo>
                    <a:pt x="123835" y="3296330"/>
                  </a:lnTo>
                  <a:lnTo>
                    <a:pt x="138840" y="3339291"/>
                  </a:lnTo>
                  <a:lnTo>
                    <a:pt x="154647" y="3381879"/>
                  </a:lnTo>
                  <a:lnTo>
                    <a:pt x="171245" y="3424083"/>
                  </a:lnTo>
                  <a:lnTo>
                    <a:pt x="188628" y="3465894"/>
                  </a:lnTo>
                  <a:lnTo>
                    <a:pt x="206786" y="3507305"/>
                  </a:lnTo>
                  <a:lnTo>
                    <a:pt x="225710" y="3548305"/>
                  </a:lnTo>
                  <a:lnTo>
                    <a:pt x="245390" y="3588886"/>
                  </a:lnTo>
                  <a:lnTo>
                    <a:pt x="265819" y="3629039"/>
                  </a:lnTo>
                  <a:lnTo>
                    <a:pt x="286988" y="3668755"/>
                  </a:lnTo>
                  <a:lnTo>
                    <a:pt x="308887" y="3708024"/>
                  </a:lnTo>
                  <a:lnTo>
                    <a:pt x="331507" y="3746839"/>
                  </a:lnTo>
                  <a:lnTo>
                    <a:pt x="354840" y="3785189"/>
                  </a:lnTo>
                  <a:lnTo>
                    <a:pt x="378877" y="3823067"/>
                  </a:lnTo>
                  <a:lnTo>
                    <a:pt x="403609" y="3860463"/>
                  </a:lnTo>
                  <a:lnTo>
                    <a:pt x="429027" y="3897367"/>
                  </a:lnTo>
                  <a:lnTo>
                    <a:pt x="455123" y="3933772"/>
                  </a:lnTo>
                  <a:lnTo>
                    <a:pt x="481886" y="3969668"/>
                  </a:lnTo>
                  <a:lnTo>
                    <a:pt x="509309" y="4005046"/>
                  </a:lnTo>
                  <a:lnTo>
                    <a:pt x="537382" y="4039897"/>
                  </a:lnTo>
                  <a:lnTo>
                    <a:pt x="566097" y="4074213"/>
                  </a:lnTo>
                  <a:lnTo>
                    <a:pt x="595445" y="4107984"/>
                  </a:lnTo>
                  <a:lnTo>
                    <a:pt x="625417" y="4141201"/>
                  </a:lnTo>
                  <a:lnTo>
                    <a:pt x="656004" y="4173855"/>
                  </a:lnTo>
                  <a:lnTo>
                    <a:pt x="687196" y="4205938"/>
                  </a:lnTo>
                  <a:lnTo>
                    <a:pt x="718987" y="4237440"/>
                  </a:lnTo>
                  <a:lnTo>
                    <a:pt x="751365" y="4268353"/>
                  </a:lnTo>
                  <a:lnTo>
                    <a:pt x="784323" y="4298667"/>
                  </a:lnTo>
                  <a:lnTo>
                    <a:pt x="817851" y="4328373"/>
                  </a:lnTo>
                  <a:lnTo>
                    <a:pt x="851941" y="4357463"/>
                  </a:lnTo>
                  <a:lnTo>
                    <a:pt x="886584" y="4385928"/>
                  </a:lnTo>
                  <a:lnTo>
                    <a:pt x="921771" y="4413758"/>
                  </a:lnTo>
                  <a:lnTo>
                    <a:pt x="957493" y="4440945"/>
                  </a:lnTo>
                  <a:lnTo>
                    <a:pt x="993741" y="4467480"/>
                  </a:lnTo>
                  <a:lnTo>
                    <a:pt x="1030506" y="4493353"/>
                  </a:lnTo>
                  <a:lnTo>
                    <a:pt x="1067780" y="4518556"/>
                  </a:lnTo>
                  <a:lnTo>
                    <a:pt x="1105553" y="4543080"/>
                  </a:lnTo>
                  <a:lnTo>
                    <a:pt x="1143817" y="4566916"/>
                  </a:lnTo>
                  <a:lnTo>
                    <a:pt x="1182562" y="4590054"/>
                  </a:lnTo>
                  <a:lnTo>
                    <a:pt x="1221781" y="4612486"/>
                  </a:lnTo>
                  <a:lnTo>
                    <a:pt x="1261463" y="4634203"/>
                  </a:lnTo>
                  <a:lnTo>
                    <a:pt x="1301601" y="4655196"/>
                  </a:lnTo>
                  <a:lnTo>
                    <a:pt x="1342184" y="4675456"/>
                  </a:lnTo>
                  <a:lnTo>
                    <a:pt x="1383205" y="4694974"/>
                  </a:lnTo>
                  <a:lnTo>
                    <a:pt x="1424655" y="4713741"/>
                  </a:lnTo>
                  <a:lnTo>
                    <a:pt x="1466524" y="4731749"/>
                  </a:lnTo>
                  <a:lnTo>
                    <a:pt x="1508803" y="4748987"/>
                  </a:lnTo>
                  <a:lnTo>
                    <a:pt x="1551485" y="4765447"/>
                  </a:lnTo>
                  <a:lnTo>
                    <a:pt x="1594559" y="4781121"/>
                  </a:lnTo>
                  <a:lnTo>
                    <a:pt x="1638017" y="4795998"/>
                  </a:lnTo>
                  <a:lnTo>
                    <a:pt x="1681851" y="4810071"/>
                  </a:lnTo>
                  <a:lnTo>
                    <a:pt x="1726051" y="4823330"/>
                  </a:lnTo>
                  <a:lnTo>
                    <a:pt x="1770608" y="4835767"/>
                  </a:lnTo>
                  <a:lnTo>
                    <a:pt x="1815513" y="4847371"/>
                  </a:lnTo>
                  <a:lnTo>
                    <a:pt x="1860759" y="4858136"/>
                  </a:lnTo>
                  <a:lnTo>
                    <a:pt x="1906334" y="4868050"/>
                  </a:lnTo>
                  <a:lnTo>
                    <a:pt x="1952232" y="4877106"/>
                  </a:lnTo>
                  <a:lnTo>
                    <a:pt x="1998443" y="4885294"/>
                  </a:lnTo>
                  <a:lnTo>
                    <a:pt x="2044958" y="4892606"/>
                  </a:lnTo>
                  <a:lnTo>
                    <a:pt x="2091768" y="4899033"/>
                  </a:lnTo>
                  <a:lnTo>
                    <a:pt x="2138864" y="4904565"/>
                  </a:lnTo>
                  <a:lnTo>
                    <a:pt x="2186237" y="4909193"/>
                  </a:lnTo>
                  <a:lnTo>
                    <a:pt x="2233880" y="4912909"/>
                  </a:lnTo>
                  <a:lnTo>
                    <a:pt x="2281781" y="4915704"/>
                  </a:lnTo>
                  <a:lnTo>
                    <a:pt x="2329934" y="4917568"/>
                  </a:lnTo>
                  <a:lnTo>
                    <a:pt x="2378329" y="4918494"/>
                  </a:lnTo>
                  <a:lnTo>
                    <a:pt x="2426732" y="4918471"/>
                  </a:lnTo>
                  <a:lnTo>
                    <a:pt x="2474911" y="4917506"/>
                  </a:lnTo>
                  <a:lnTo>
                    <a:pt x="2522858" y="4915605"/>
                  </a:lnTo>
                  <a:lnTo>
                    <a:pt x="2570562" y="4912778"/>
                  </a:lnTo>
                  <a:lnTo>
                    <a:pt x="2618015" y="4909035"/>
                  </a:lnTo>
                  <a:lnTo>
                    <a:pt x="2665208" y="4904383"/>
                  </a:lnTo>
                  <a:lnTo>
                    <a:pt x="2712131" y="4898831"/>
                  </a:lnTo>
                  <a:lnTo>
                    <a:pt x="2758776" y="4892388"/>
                  </a:lnTo>
                  <a:lnTo>
                    <a:pt x="2805134" y="4885064"/>
                  </a:lnTo>
                  <a:lnTo>
                    <a:pt x="2851196" y="4876866"/>
                  </a:lnTo>
                  <a:lnTo>
                    <a:pt x="2896952" y="4867804"/>
                  </a:lnTo>
                  <a:lnTo>
                    <a:pt x="2942393" y="4857886"/>
                  </a:lnTo>
                  <a:lnTo>
                    <a:pt x="2987511" y="4847121"/>
                  </a:lnTo>
                  <a:lnTo>
                    <a:pt x="3032296" y="4835518"/>
                  </a:lnTo>
                  <a:lnTo>
                    <a:pt x="3076739" y="4823087"/>
                  </a:lnTo>
                  <a:lnTo>
                    <a:pt x="3120832" y="4809834"/>
                  </a:lnTo>
                  <a:lnTo>
                    <a:pt x="3164565" y="4795770"/>
                  </a:lnTo>
                  <a:lnTo>
                    <a:pt x="3207929" y="4780904"/>
                  </a:lnTo>
                  <a:lnTo>
                    <a:pt x="3250915" y="4765243"/>
                  </a:lnTo>
                  <a:lnTo>
                    <a:pt x="3293514" y="4748797"/>
                  </a:lnTo>
                  <a:lnTo>
                    <a:pt x="3335717" y="4731575"/>
                  </a:lnTo>
                  <a:lnTo>
                    <a:pt x="3377515" y="4713585"/>
                  </a:lnTo>
                  <a:lnTo>
                    <a:pt x="3418900" y="4694836"/>
                  </a:lnTo>
                  <a:lnTo>
                    <a:pt x="3459860" y="4675337"/>
                  </a:lnTo>
                  <a:lnTo>
                    <a:pt x="3500389" y="4655097"/>
                  </a:lnTo>
                  <a:lnTo>
                    <a:pt x="3540477" y="4634125"/>
                  </a:lnTo>
                  <a:lnTo>
                    <a:pt x="3580114" y="4612429"/>
                  </a:lnTo>
                  <a:lnTo>
                    <a:pt x="3619292" y="4590018"/>
                  </a:lnTo>
                  <a:lnTo>
                    <a:pt x="3658001" y="4566901"/>
                  </a:lnTo>
                  <a:lnTo>
                    <a:pt x="3696233" y="4543087"/>
                  </a:lnTo>
                  <a:lnTo>
                    <a:pt x="3733979" y="4518584"/>
                  </a:lnTo>
                  <a:lnTo>
                    <a:pt x="3771228" y="4493402"/>
                  </a:lnTo>
                  <a:lnTo>
                    <a:pt x="3807974" y="4467549"/>
                  </a:lnTo>
                  <a:lnTo>
                    <a:pt x="3844205" y="4441034"/>
                  </a:lnTo>
                  <a:lnTo>
                    <a:pt x="3879914" y="4413866"/>
                  </a:lnTo>
                  <a:lnTo>
                    <a:pt x="3915092" y="4386053"/>
                  </a:lnTo>
                  <a:lnTo>
                    <a:pt x="3949728" y="4357604"/>
                  </a:lnTo>
                  <a:lnTo>
                    <a:pt x="3983814" y="4328529"/>
                  </a:lnTo>
                  <a:lnTo>
                    <a:pt x="4017342" y="4298836"/>
                  </a:lnTo>
                  <a:lnTo>
                    <a:pt x="4050302" y="4268534"/>
                  </a:lnTo>
                  <a:lnTo>
                    <a:pt x="4082684" y="4237631"/>
                  </a:lnTo>
                  <a:lnTo>
                    <a:pt x="4114481" y="4206136"/>
                  </a:lnTo>
                  <a:lnTo>
                    <a:pt x="4145682" y="4174059"/>
                  </a:lnTo>
                  <a:lnTo>
                    <a:pt x="4176280" y="4141407"/>
                  </a:lnTo>
                  <a:lnTo>
                    <a:pt x="4206264" y="4108191"/>
                  </a:lnTo>
                  <a:lnTo>
                    <a:pt x="4235626" y="4074418"/>
                  </a:lnTo>
                  <a:lnTo>
                    <a:pt x="4264356" y="4040097"/>
                  </a:lnTo>
                  <a:lnTo>
                    <a:pt x="4292446" y="4005237"/>
                  </a:lnTo>
                  <a:lnTo>
                    <a:pt x="4319887" y="3969848"/>
                  </a:lnTo>
                  <a:lnTo>
                    <a:pt x="4346669" y="3933937"/>
                  </a:lnTo>
                  <a:lnTo>
                    <a:pt x="4372784" y="3897514"/>
                  </a:lnTo>
                  <a:lnTo>
                    <a:pt x="4398222" y="3860587"/>
                  </a:lnTo>
                  <a:lnTo>
                    <a:pt x="4422975" y="3823165"/>
                  </a:lnTo>
                  <a:lnTo>
                    <a:pt x="4447033" y="3785257"/>
                  </a:lnTo>
                  <a:lnTo>
                    <a:pt x="4470387" y="3746872"/>
                  </a:lnTo>
                  <a:lnTo>
                    <a:pt x="4493028" y="3708018"/>
                  </a:lnTo>
                  <a:lnTo>
                    <a:pt x="4514948" y="3668705"/>
                  </a:lnTo>
                  <a:lnTo>
                    <a:pt x="4536136" y="3628941"/>
                  </a:lnTo>
                  <a:lnTo>
                    <a:pt x="4556585" y="3588735"/>
                  </a:lnTo>
                  <a:lnTo>
                    <a:pt x="4576285" y="3548095"/>
                  </a:lnTo>
                  <a:lnTo>
                    <a:pt x="4595227" y="3507032"/>
                  </a:lnTo>
                  <a:lnTo>
                    <a:pt x="4613401" y="3465552"/>
                  </a:lnTo>
                  <a:lnTo>
                    <a:pt x="4630800" y="3423666"/>
                  </a:lnTo>
                  <a:lnTo>
                    <a:pt x="4647413" y="3381381"/>
                  </a:lnTo>
                  <a:lnTo>
                    <a:pt x="4663232" y="3338708"/>
                  </a:lnTo>
                  <a:lnTo>
                    <a:pt x="4678248" y="3295653"/>
                  </a:lnTo>
                  <a:lnTo>
                    <a:pt x="4692452" y="3252228"/>
                  </a:lnTo>
                  <a:lnTo>
                    <a:pt x="4705834" y="3208439"/>
                  </a:lnTo>
                  <a:lnTo>
                    <a:pt x="4718385" y="3164296"/>
                  </a:lnTo>
                  <a:lnTo>
                    <a:pt x="4730098" y="3119808"/>
                  </a:lnTo>
                  <a:lnTo>
                    <a:pt x="4740961" y="3074984"/>
                  </a:lnTo>
                  <a:lnTo>
                    <a:pt x="4750967" y="3029832"/>
                  </a:lnTo>
                  <a:lnTo>
                    <a:pt x="4760107" y="2984361"/>
                  </a:lnTo>
                  <a:lnTo>
                    <a:pt x="4768370" y="2938580"/>
                  </a:lnTo>
                  <a:lnTo>
                    <a:pt x="4775749" y="2892497"/>
                  </a:lnTo>
                  <a:lnTo>
                    <a:pt x="4782235" y="2846122"/>
                  </a:lnTo>
                  <a:lnTo>
                    <a:pt x="4787817" y="2799464"/>
                  </a:lnTo>
                  <a:lnTo>
                    <a:pt x="4792488" y="2752531"/>
                  </a:lnTo>
                  <a:lnTo>
                    <a:pt x="4796237" y="2705331"/>
                  </a:lnTo>
                  <a:lnTo>
                    <a:pt x="4799057" y="2657875"/>
                  </a:lnTo>
                  <a:lnTo>
                    <a:pt x="4800937" y="2610169"/>
                  </a:lnTo>
                  <a:lnTo>
                    <a:pt x="4801870" y="2562225"/>
                  </a:lnTo>
                  <a:lnTo>
                    <a:pt x="4801850" y="2514266"/>
                  </a:lnTo>
                  <a:lnTo>
                    <a:pt x="4800878" y="2466530"/>
                  </a:lnTo>
                  <a:lnTo>
                    <a:pt x="4798963" y="2419025"/>
                  </a:lnTo>
                  <a:lnTo>
                    <a:pt x="4796113" y="2371760"/>
                  </a:lnTo>
                  <a:lnTo>
                    <a:pt x="4792336" y="2324744"/>
                  </a:lnTo>
                  <a:lnTo>
                    <a:pt x="4787643" y="2277986"/>
                  </a:lnTo>
                  <a:lnTo>
                    <a:pt x="4782042" y="2231495"/>
                  </a:lnTo>
                  <a:lnTo>
                    <a:pt x="4775541" y="2185279"/>
                  </a:lnTo>
                  <a:lnTo>
                    <a:pt x="4768150" y="2139349"/>
                  </a:lnTo>
                  <a:lnTo>
                    <a:pt x="4759877" y="2093712"/>
                  </a:lnTo>
                  <a:lnTo>
                    <a:pt x="4750732" y="2048379"/>
                  </a:lnTo>
                  <a:lnTo>
                    <a:pt x="4740723" y="2003357"/>
                  </a:lnTo>
                  <a:lnTo>
                    <a:pt x="4729859" y="1958655"/>
                  </a:lnTo>
                  <a:lnTo>
                    <a:pt x="4718150" y="1914284"/>
                  </a:lnTo>
                  <a:lnTo>
                    <a:pt x="4705603" y="1870251"/>
                  </a:lnTo>
                  <a:lnTo>
                    <a:pt x="4692228" y="1826566"/>
                  </a:lnTo>
                  <a:lnTo>
                    <a:pt x="4678034" y="1783237"/>
                  </a:lnTo>
                  <a:lnTo>
                    <a:pt x="4663029" y="1740273"/>
                  </a:lnTo>
                  <a:lnTo>
                    <a:pt x="4647222" y="1697685"/>
                  </a:lnTo>
                  <a:lnTo>
                    <a:pt x="4630624" y="1655479"/>
                  </a:lnTo>
                  <a:lnTo>
                    <a:pt x="4613241" y="1613666"/>
                  </a:lnTo>
                  <a:lnTo>
                    <a:pt x="4595083" y="1572255"/>
                  </a:lnTo>
                  <a:lnTo>
                    <a:pt x="4576159" y="1531254"/>
                  </a:lnTo>
                  <a:lnTo>
                    <a:pt x="4556479" y="1490672"/>
                  </a:lnTo>
                  <a:lnTo>
                    <a:pt x="4536050" y="1450518"/>
                  </a:lnTo>
                  <a:lnTo>
                    <a:pt x="4514881" y="1410802"/>
                  </a:lnTo>
                  <a:lnTo>
                    <a:pt x="4492982" y="1371531"/>
                  </a:lnTo>
                  <a:lnTo>
                    <a:pt x="4470362" y="1332716"/>
                  </a:lnTo>
                  <a:lnTo>
                    <a:pt x="4447029" y="1294365"/>
                  </a:lnTo>
                  <a:lnTo>
                    <a:pt x="4422992" y="1256487"/>
                  </a:lnTo>
                  <a:lnTo>
                    <a:pt x="4398260" y="1219092"/>
                  </a:lnTo>
                  <a:lnTo>
                    <a:pt x="4372842" y="1182187"/>
                  </a:lnTo>
                  <a:lnTo>
                    <a:pt x="4346746" y="1145782"/>
                  </a:lnTo>
                  <a:lnTo>
                    <a:pt x="4319983" y="1109886"/>
                  </a:lnTo>
                  <a:lnTo>
                    <a:pt x="4292560" y="1074508"/>
                  </a:lnTo>
                  <a:lnTo>
                    <a:pt x="4264487" y="1039656"/>
                  </a:lnTo>
                  <a:lnTo>
                    <a:pt x="4235772" y="1005341"/>
                  </a:lnTo>
                  <a:lnTo>
                    <a:pt x="4206424" y="971570"/>
                  </a:lnTo>
                  <a:lnTo>
                    <a:pt x="4176452" y="938353"/>
                  </a:lnTo>
                  <a:lnTo>
                    <a:pt x="4145865" y="905699"/>
                  </a:lnTo>
                  <a:lnTo>
                    <a:pt x="4114672" y="873617"/>
                  </a:lnTo>
                  <a:lnTo>
                    <a:pt x="4082882" y="842115"/>
                  </a:lnTo>
                  <a:lnTo>
                    <a:pt x="4050504" y="811202"/>
                  </a:lnTo>
                  <a:lnTo>
                    <a:pt x="4017546" y="780888"/>
                  </a:lnTo>
                  <a:lnTo>
                    <a:pt x="3984018" y="751182"/>
                  </a:lnTo>
                  <a:lnTo>
                    <a:pt x="3949928" y="722092"/>
                  </a:lnTo>
                  <a:lnTo>
                    <a:pt x="3915285" y="693628"/>
                  </a:lnTo>
                  <a:lnTo>
                    <a:pt x="3880098" y="665798"/>
                  </a:lnTo>
                  <a:lnTo>
                    <a:pt x="3844376" y="638611"/>
                  </a:lnTo>
                  <a:lnTo>
                    <a:pt x="3808128" y="612077"/>
                  </a:lnTo>
                  <a:lnTo>
                    <a:pt x="3771363" y="586204"/>
                  </a:lnTo>
                  <a:lnTo>
                    <a:pt x="3734089" y="561001"/>
                  </a:lnTo>
                  <a:lnTo>
                    <a:pt x="3696316" y="536478"/>
                  </a:lnTo>
                  <a:lnTo>
                    <a:pt x="3658052" y="512642"/>
                  </a:lnTo>
                  <a:lnTo>
                    <a:pt x="3619307" y="489504"/>
                  </a:lnTo>
                  <a:lnTo>
                    <a:pt x="3580088" y="467072"/>
                  </a:lnTo>
                  <a:lnTo>
                    <a:pt x="3540406" y="445355"/>
                  </a:lnTo>
                  <a:lnTo>
                    <a:pt x="3500268" y="424361"/>
                  </a:lnTo>
                  <a:lnTo>
                    <a:pt x="3459685" y="404101"/>
                  </a:lnTo>
                  <a:lnTo>
                    <a:pt x="3418664" y="384583"/>
                  </a:lnTo>
                  <a:lnTo>
                    <a:pt x="3377214" y="365816"/>
                  </a:lnTo>
                  <a:lnTo>
                    <a:pt x="3335345" y="347809"/>
                  </a:lnTo>
                  <a:lnTo>
                    <a:pt x="3293066" y="330570"/>
                  </a:lnTo>
                  <a:lnTo>
                    <a:pt x="3250384" y="314109"/>
                  </a:lnTo>
                  <a:lnTo>
                    <a:pt x="3207310" y="298435"/>
                  </a:lnTo>
                  <a:lnTo>
                    <a:pt x="3163852" y="283557"/>
                  </a:lnTo>
                  <a:lnTo>
                    <a:pt x="3120018" y="269483"/>
                  </a:lnTo>
                  <a:lnTo>
                    <a:pt x="3075818" y="256223"/>
                  </a:lnTo>
                  <a:lnTo>
                    <a:pt x="3031261" y="243786"/>
                  </a:lnTo>
                  <a:lnTo>
                    <a:pt x="2986356" y="232180"/>
                  </a:lnTo>
                  <a:lnTo>
                    <a:pt x="2941110" y="221415"/>
                  </a:lnTo>
                  <a:lnTo>
                    <a:pt x="2895535" y="211499"/>
                  </a:lnTo>
                  <a:lnTo>
                    <a:pt x="2849637" y="202442"/>
                  </a:lnTo>
                  <a:lnTo>
                    <a:pt x="2803426" y="194252"/>
                  </a:lnTo>
                  <a:lnTo>
                    <a:pt x="2756911" y="186939"/>
                  </a:lnTo>
                  <a:lnTo>
                    <a:pt x="2710101" y="180510"/>
                  </a:lnTo>
                  <a:lnTo>
                    <a:pt x="2663005" y="174976"/>
                  </a:lnTo>
                  <a:lnTo>
                    <a:pt x="2615632" y="170346"/>
                  </a:lnTo>
                  <a:lnTo>
                    <a:pt x="2567989" y="166628"/>
                  </a:lnTo>
                  <a:lnTo>
                    <a:pt x="2520088" y="163830"/>
                  </a:lnTo>
                  <a:lnTo>
                    <a:pt x="2471935" y="161963"/>
                  </a:lnTo>
                  <a:lnTo>
                    <a:pt x="2423541" y="161036"/>
                  </a:lnTo>
                  <a:lnTo>
                    <a:pt x="2421128" y="420624"/>
                  </a:lnTo>
                  <a:lnTo>
                    <a:pt x="2470296" y="421629"/>
                  </a:lnTo>
                  <a:lnTo>
                    <a:pt x="2519205" y="423726"/>
                  </a:lnTo>
                  <a:lnTo>
                    <a:pt x="2567842" y="426904"/>
                  </a:lnTo>
                  <a:lnTo>
                    <a:pt x="2616195" y="431150"/>
                  </a:lnTo>
                  <a:lnTo>
                    <a:pt x="2664251" y="436454"/>
                  </a:lnTo>
                  <a:lnTo>
                    <a:pt x="2711997" y="442803"/>
                  </a:lnTo>
                  <a:lnTo>
                    <a:pt x="2759421" y="450188"/>
                  </a:lnTo>
                  <a:lnTo>
                    <a:pt x="2806509" y="458596"/>
                  </a:lnTo>
                  <a:lnTo>
                    <a:pt x="2853250" y="468016"/>
                  </a:lnTo>
                  <a:lnTo>
                    <a:pt x="2899630" y="478436"/>
                  </a:lnTo>
                  <a:lnTo>
                    <a:pt x="2945636" y="489846"/>
                  </a:lnTo>
                  <a:lnTo>
                    <a:pt x="2991257" y="502234"/>
                  </a:lnTo>
                  <a:lnTo>
                    <a:pt x="3036479" y="515588"/>
                  </a:lnTo>
                  <a:lnTo>
                    <a:pt x="3081290" y="529897"/>
                  </a:lnTo>
                  <a:lnTo>
                    <a:pt x="3125677" y="545151"/>
                  </a:lnTo>
                  <a:lnTo>
                    <a:pt x="3169627" y="561336"/>
                  </a:lnTo>
                  <a:lnTo>
                    <a:pt x="3213127" y="578443"/>
                  </a:lnTo>
                  <a:lnTo>
                    <a:pt x="3256166" y="596459"/>
                  </a:lnTo>
                  <a:lnTo>
                    <a:pt x="3298729" y="615374"/>
                  </a:lnTo>
                  <a:lnTo>
                    <a:pt x="3340806" y="635175"/>
                  </a:lnTo>
                  <a:lnTo>
                    <a:pt x="3382381" y="655853"/>
                  </a:lnTo>
                  <a:lnTo>
                    <a:pt x="3423444" y="677394"/>
                  </a:lnTo>
                  <a:lnTo>
                    <a:pt x="3463982" y="699788"/>
                  </a:lnTo>
                  <a:lnTo>
                    <a:pt x="3503981" y="723024"/>
                  </a:lnTo>
                  <a:lnTo>
                    <a:pt x="3543429" y="747090"/>
                  </a:lnTo>
                  <a:lnTo>
                    <a:pt x="3582313" y="771974"/>
                  </a:lnTo>
                  <a:lnTo>
                    <a:pt x="3620621" y="797666"/>
                  </a:lnTo>
                  <a:lnTo>
                    <a:pt x="3658340" y="824154"/>
                  </a:lnTo>
                  <a:lnTo>
                    <a:pt x="3695457" y="851427"/>
                  </a:lnTo>
                  <a:lnTo>
                    <a:pt x="3731960" y="879473"/>
                  </a:lnTo>
                  <a:lnTo>
                    <a:pt x="3767835" y="908281"/>
                  </a:lnTo>
                  <a:lnTo>
                    <a:pt x="3803071" y="937839"/>
                  </a:lnTo>
                  <a:lnTo>
                    <a:pt x="3837654" y="968136"/>
                  </a:lnTo>
                  <a:lnTo>
                    <a:pt x="3871571" y="999162"/>
                  </a:lnTo>
                  <a:lnTo>
                    <a:pt x="3904811" y="1030903"/>
                  </a:lnTo>
                  <a:lnTo>
                    <a:pt x="3937360" y="1063350"/>
                  </a:lnTo>
                  <a:lnTo>
                    <a:pt x="3969206" y="1096491"/>
                  </a:lnTo>
                  <a:lnTo>
                    <a:pt x="4000336" y="1130313"/>
                  </a:lnTo>
                  <a:lnTo>
                    <a:pt x="4030737" y="1164807"/>
                  </a:lnTo>
                  <a:lnTo>
                    <a:pt x="4060396" y="1199961"/>
                  </a:lnTo>
                  <a:lnTo>
                    <a:pt x="4089302" y="1235762"/>
                  </a:lnTo>
                  <a:lnTo>
                    <a:pt x="4117440" y="1272201"/>
                  </a:lnTo>
                  <a:lnTo>
                    <a:pt x="4144799" y="1309265"/>
                  </a:lnTo>
                  <a:lnTo>
                    <a:pt x="4171366" y="1346943"/>
                  </a:lnTo>
                  <a:lnTo>
                    <a:pt x="4197128" y="1385224"/>
                  </a:lnTo>
                  <a:lnTo>
                    <a:pt x="4222072" y="1424096"/>
                  </a:lnTo>
                  <a:lnTo>
                    <a:pt x="4246186" y="1463548"/>
                  </a:lnTo>
                  <a:lnTo>
                    <a:pt x="4269457" y="1503569"/>
                  </a:lnTo>
                  <a:lnTo>
                    <a:pt x="4291873" y="1544147"/>
                  </a:lnTo>
                  <a:lnTo>
                    <a:pt x="4313420" y="1585271"/>
                  </a:lnTo>
                  <a:lnTo>
                    <a:pt x="4334085" y="1626930"/>
                  </a:lnTo>
                  <a:lnTo>
                    <a:pt x="4353857" y="1669111"/>
                  </a:lnTo>
                  <a:lnTo>
                    <a:pt x="4372723" y="1711805"/>
                  </a:lnTo>
                  <a:lnTo>
                    <a:pt x="4390669" y="1754999"/>
                  </a:lnTo>
                  <a:lnTo>
                    <a:pt x="4407684" y="1798682"/>
                  </a:lnTo>
                  <a:lnTo>
                    <a:pt x="4423754" y="1842843"/>
                  </a:lnTo>
                  <a:lnTo>
                    <a:pt x="4438866" y="1887470"/>
                  </a:lnTo>
                  <a:lnTo>
                    <a:pt x="4453009" y="1932552"/>
                  </a:lnTo>
                  <a:lnTo>
                    <a:pt x="4466169" y="1978078"/>
                  </a:lnTo>
                  <a:lnTo>
                    <a:pt x="4478334" y="2024036"/>
                  </a:lnTo>
                  <a:lnTo>
                    <a:pt x="4489490" y="2070415"/>
                  </a:lnTo>
                  <a:lnTo>
                    <a:pt x="4499626" y="2117203"/>
                  </a:lnTo>
                  <a:lnTo>
                    <a:pt x="4508729" y="2164390"/>
                  </a:lnTo>
                  <a:lnTo>
                    <a:pt x="4516785" y="2211963"/>
                  </a:lnTo>
                  <a:lnTo>
                    <a:pt x="4523783" y="2259912"/>
                  </a:lnTo>
                  <a:lnTo>
                    <a:pt x="4529709" y="2308225"/>
                  </a:lnTo>
                  <a:lnTo>
                    <a:pt x="4534473" y="2355970"/>
                  </a:lnTo>
                  <a:lnTo>
                    <a:pt x="4538147" y="2403571"/>
                  </a:lnTo>
                  <a:lnTo>
                    <a:pt x="4540740" y="2451017"/>
                  </a:lnTo>
                  <a:lnTo>
                    <a:pt x="4542262" y="2498294"/>
                  </a:lnTo>
                  <a:lnTo>
                    <a:pt x="4542724" y="2545390"/>
                  </a:lnTo>
                  <a:lnTo>
                    <a:pt x="4542135" y="2592294"/>
                  </a:lnTo>
                  <a:lnTo>
                    <a:pt x="4540505" y="2638991"/>
                  </a:lnTo>
                  <a:lnTo>
                    <a:pt x="4537845" y="2685471"/>
                  </a:lnTo>
                  <a:lnTo>
                    <a:pt x="4534165" y="2731721"/>
                  </a:lnTo>
                  <a:lnTo>
                    <a:pt x="4529474" y="2777727"/>
                  </a:lnTo>
                  <a:lnTo>
                    <a:pt x="4523782" y="2823479"/>
                  </a:lnTo>
                  <a:lnTo>
                    <a:pt x="4517101" y="2868964"/>
                  </a:lnTo>
                  <a:lnTo>
                    <a:pt x="4509438" y="2914168"/>
                  </a:lnTo>
                  <a:lnTo>
                    <a:pt x="4500806" y="2959081"/>
                  </a:lnTo>
                  <a:lnTo>
                    <a:pt x="4491213" y="3003689"/>
                  </a:lnTo>
                  <a:lnTo>
                    <a:pt x="4480669" y="3047980"/>
                  </a:lnTo>
                  <a:lnTo>
                    <a:pt x="4469186" y="3091942"/>
                  </a:lnTo>
                  <a:lnTo>
                    <a:pt x="4456772" y="3135562"/>
                  </a:lnTo>
                  <a:lnTo>
                    <a:pt x="4443438" y="3178828"/>
                  </a:lnTo>
                  <a:lnTo>
                    <a:pt x="4429194" y="3221728"/>
                  </a:lnTo>
                  <a:lnTo>
                    <a:pt x="4414049" y="3264249"/>
                  </a:lnTo>
                  <a:lnTo>
                    <a:pt x="4398015" y="3306378"/>
                  </a:lnTo>
                  <a:lnTo>
                    <a:pt x="4381100" y="3348105"/>
                  </a:lnTo>
                  <a:lnTo>
                    <a:pt x="4363315" y="3389415"/>
                  </a:lnTo>
                  <a:lnTo>
                    <a:pt x="4344671" y="3430297"/>
                  </a:lnTo>
                  <a:lnTo>
                    <a:pt x="4325176" y="3470738"/>
                  </a:lnTo>
                  <a:lnTo>
                    <a:pt x="4304841" y="3510727"/>
                  </a:lnTo>
                  <a:lnTo>
                    <a:pt x="4283676" y="3550250"/>
                  </a:lnTo>
                  <a:lnTo>
                    <a:pt x="4261691" y="3589295"/>
                  </a:lnTo>
                  <a:lnTo>
                    <a:pt x="4238897" y="3627850"/>
                  </a:lnTo>
                  <a:lnTo>
                    <a:pt x="4215302" y="3665902"/>
                  </a:lnTo>
                  <a:lnTo>
                    <a:pt x="4190918" y="3703439"/>
                  </a:lnTo>
                  <a:lnTo>
                    <a:pt x="4165754" y="3740450"/>
                  </a:lnTo>
                  <a:lnTo>
                    <a:pt x="4139820" y="3776920"/>
                  </a:lnTo>
                  <a:lnTo>
                    <a:pt x="4113126" y="3812839"/>
                  </a:lnTo>
                  <a:lnTo>
                    <a:pt x="4085683" y="3848193"/>
                  </a:lnTo>
                  <a:lnTo>
                    <a:pt x="4057500" y="3882970"/>
                  </a:lnTo>
                  <a:lnTo>
                    <a:pt x="4028587" y="3917158"/>
                  </a:lnTo>
                  <a:lnTo>
                    <a:pt x="3998954" y="3950744"/>
                  </a:lnTo>
                  <a:lnTo>
                    <a:pt x="3968612" y="3983717"/>
                  </a:lnTo>
                  <a:lnTo>
                    <a:pt x="3937571" y="4016063"/>
                  </a:lnTo>
                  <a:lnTo>
                    <a:pt x="3905839" y="4047771"/>
                  </a:lnTo>
                  <a:lnTo>
                    <a:pt x="3873429" y="4078827"/>
                  </a:lnTo>
                  <a:lnTo>
                    <a:pt x="3840348" y="4109220"/>
                  </a:lnTo>
                  <a:lnTo>
                    <a:pt x="3806609" y="4138938"/>
                  </a:lnTo>
                  <a:lnTo>
                    <a:pt x="3772219" y="4167967"/>
                  </a:lnTo>
                  <a:lnTo>
                    <a:pt x="3737191" y="4196295"/>
                  </a:lnTo>
                  <a:lnTo>
                    <a:pt x="3701533" y="4223911"/>
                  </a:lnTo>
                  <a:lnTo>
                    <a:pt x="3665256" y="4250801"/>
                  </a:lnTo>
                  <a:lnTo>
                    <a:pt x="3628369" y="4276954"/>
                  </a:lnTo>
                  <a:lnTo>
                    <a:pt x="3590883" y="4302356"/>
                  </a:lnTo>
                  <a:lnTo>
                    <a:pt x="3552808" y="4326996"/>
                  </a:lnTo>
                  <a:lnTo>
                    <a:pt x="3514153" y="4350861"/>
                  </a:lnTo>
                  <a:lnTo>
                    <a:pt x="3474930" y="4373940"/>
                  </a:lnTo>
                  <a:lnTo>
                    <a:pt x="3435147" y="4396218"/>
                  </a:lnTo>
                  <a:lnTo>
                    <a:pt x="3394815" y="4417685"/>
                  </a:lnTo>
                  <a:lnTo>
                    <a:pt x="3353944" y="4438327"/>
                  </a:lnTo>
                  <a:lnTo>
                    <a:pt x="3312543" y="4458132"/>
                  </a:lnTo>
                  <a:lnTo>
                    <a:pt x="3270624" y="4477089"/>
                  </a:lnTo>
                  <a:lnTo>
                    <a:pt x="3228196" y="4495184"/>
                  </a:lnTo>
                  <a:lnTo>
                    <a:pt x="3185269" y="4512405"/>
                  </a:lnTo>
                  <a:lnTo>
                    <a:pt x="3141852" y="4528740"/>
                  </a:lnTo>
                  <a:lnTo>
                    <a:pt x="3097957" y="4544176"/>
                  </a:lnTo>
                  <a:lnTo>
                    <a:pt x="3053593" y="4558702"/>
                  </a:lnTo>
                  <a:lnTo>
                    <a:pt x="3008770" y="4572304"/>
                  </a:lnTo>
                  <a:lnTo>
                    <a:pt x="2963498" y="4584970"/>
                  </a:lnTo>
                  <a:lnTo>
                    <a:pt x="2917787" y="4596689"/>
                  </a:lnTo>
                  <a:lnTo>
                    <a:pt x="2871647" y="4607447"/>
                  </a:lnTo>
                  <a:lnTo>
                    <a:pt x="2825089" y="4617232"/>
                  </a:lnTo>
                  <a:lnTo>
                    <a:pt x="2778122" y="4626032"/>
                  </a:lnTo>
                  <a:lnTo>
                    <a:pt x="2730756" y="4633834"/>
                  </a:lnTo>
                  <a:lnTo>
                    <a:pt x="2683002" y="4640626"/>
                  </a:lnTo>
                  <a:lnTo>
                    <a:pt x="2634869" y="4646396"/>
                  </a:lnTo>
                  <a:lnTo>
                    <a:pt x="2586623" y="4651108"/>
                  </a:lnTo>
                  <a:lnTo>
                    <a:pt x="2538522" y="4654740"/>
                  </a:lnTo>
                  <a:lnTo>
                    <a:pt x="2490579" y="4657303"/>
                  </a:lnTo>
                  <a:lnTo>
                    <a:pt x="2442807" y="4658807"/>
                  </a:lnTo>
                  <a:lnTo>
                    <a:pt x="2395216" y="4659261"/>
                  </a:lnTo>
                  <a:lnTo>
                    <a:pt x="2347821" y="4658675"/>
                  </a:lnTo>
                  <a:lnTo>
                    <a:pt x="2300634" y="4657060"/>
                  </a:lnTo>
                  <a:lnTo>
                    <a:pt x="2253666" y="4654425"/>
                  </a:lnTo>
                  <a:lnTo>
                    <a:pt x="2206931" y="4650781"/>
                  </a:lnTo>
                  <a:lnTo>
                    <a:pt x="2160442" y="4646136"/>
                  </a:lnTo>
                  <a:lnTo>
                    <a:pt x="2114210" y="4640501"/>
                  </a:lnTo>
                  <a:lnTo>
                    <a:pt x="2068248" y="4633887"/>
                  </a:lnTo>
                  <a:lnTo>
                    <a:pt x="2022568" y="4626302"/>
                  </a:lnTo>
                  <a:lnTo>
                    <a:pt x="1977184" y="4617757"/>
                  </a:lnTo>
                  <a:lnTo>
                    <a:pt x="1932108" y="4608262"/>
                  </a:lnTo>
                  <a:lnTo>
                    <a:pt x="1887352" y="4597826"/>
                  </a:lnTo>
                  <a:lnTo>
                    <a:pt x="1842928" y="4586460"/>
                  </a:lnTo>
                  <a:lnTo>
                    <a:pt x="1798850" y="4574174"/>
                  </a:lnTo>
                  <a:lnTo>
                    <a:pt x="1755129" y="4560977"/>
                  </a:lnTo>
                  <a:lnTo>
                    <a:pt x="1711779" y="4546879"/>
                  </a:lnTo>
                  <a:lnTo>
                    <a:pt x="1668811" y="4531890"/>
                  </a:lnTo>
                  <a:lnTo>
                    <a:pt x="1626239" y="4516021"/>
                  </a:lnTo>
                  <a:lnTo>
                    <a:pt x="1584074" y="4499281"/>
                  </a:lnTo>
                  <a:lnTo>
                    <a:pt x="1542330" y="4481680"/>
                  </a:lnTo>
                  <a:lnTo>
                    <a:pt x="1501018" y="4463228"/>
                  </a:lnTo>
                  <a:lnTo>
                    <a:pt x="1460152" y="4443935"/>
                  </a:lnTo>
                  <a:lnTo>
                    <a:pt x="1419743" y="4423811"/>
                  </a:lnTo>
                  <a:lnTo>
                    <a:pt x="1379805" y="4402865"/>
                  </a:lnTo>
                  <a:lnTo>
                    <a:pt x="1340349" y="4381108"/>
                  </a:lnTo>
                  <a:lnTo>
                    <a:pt x="1301389" y="4358550"/>
                  </a:lnTo>
                  <a:lnTo>
                    <a:pt x="1262936" y="4335200"/>
                  </a:lnTo>
                  <a:lnTo>
                    <a:pt x="1225004" y="4311069"/>
                  </a:lnTo>
                  <a:lnTo>
                    <a:pt x="1187605" y="4286166"/>
                  </a:lnTo>
                  <a:lnTo>
                    <a:pt x="1150751" y="4260501"/>
                  </a:lnTo>
                  <a:lnTo>
                    <a:pt x="1114455" y="4234085"/>
                  </a:lnTo>
                  <a:lnTo>
                    <a:pt x="1078730" y="4206927"/>
                  </a:lnTo>
                  <a:lnTo>
                    <a:pt x="1043587" y="4179037"/>
                  </a:lnTo>
                  <a:lnTo>
                    <a:pt x="1009039" y="4150425"/>
                  </a:lnTo>
                  <a:lnTo>
                    <a:pt x="975100" y="4121101"/>
                  </a:lnTo>
                  <a:lnTo>
                    <a:pt x="941781" y="4091074"/>
                  </a:lnTo>
                  <a:lnTo>
                    <a:pt x="909094" y="4060356"/>
                  </a:lnTo>
                  <a:lnTo>
                    <a:pt x="877054" y="4028955"/>
                  </a:lnTo>
                  <a:lnTo>
                    <a:pt x="845671" y="3996882"/>
                  </a:lnTo>
                  <a:lnTo>
                    <a:pt x="814958" y="3964146"/>
                  </a:lnTo>
                  <a:lnTo>
                    <a:pt x="784929" y="3930758"/>
                  </a:lnTo>
                  <a:lnTo>
                    <a:pt x="755594" y="3896727"/>
                  </a:lnTo>
                  <a:lnTo>
                    <a:pt x="726968" y="3862064"/>
                  </a:lnTo>
                  <a:lnTo>
                    <a:pt x="699063" y="3826778"/>
                  </a:lnTo>
                  <a:lnTo>
                    <a:pt x="671890" y="3790879"/>
                  </a:lnTo>
                  <a:lnTo>
                    <a:pt x="645463" y="3754377"/>
                  </a:lnTo>
                  <a:lnTo>
                    <a:pt x="619794" y="3717283"/>
                  </a:lnTo>
                  <a:lnTo>
                    <a:pt x="594895" y="3679605"/>
                  </a:lnTo>
                  <a:lnTo>
                    <a:pt x="570779" y="3641354"/>
                  </a:lnTo>
                  <a:lnTo>
                    <a:pt x="547459" y="3602540"/>
                  </a:lnTo>
                  <a:lnTo>
                    <a:pt x="524947" y="3563172"/>
                  </a:lnTo>
                  <a:lnTo>
                    <a:pt x="503255" y="3523262"/>
                  </a:lnTo>
                  <a:lnTo>
                    <a:pt x="482397" y="3482818"/>
                  </a:lnTo>
                  <a:lnTo>
                    <a:pt x="462383" y="3441850"/>
                  </a:lnTo>
                  <a:lnTo>
                    <a:pt x="443229" y="3400369"/>
                  </a:lnTo>
                  <a:lnTo>
                    <a:pt x="424944" y="3358384"/>
                  </a:lnTo>
                  <a:lnTo>
                    <a:pt x="407543" y="3315905"/>
                  </a:lnTo>
                  <a:lnTo>
                    <a:pt x="391037" y="3272943"/>
                  </a:lnTo>
                  <a:lnTo>
                    <a:pt x="375439" y="3229507"/>
                  </a:lnTo>
                  <a:lnTo>
                    <a:pt x="360762" y="3185607"/>
                  </a:lnTo>
                  <a:lnTo>
                    <a:pt x="347019" y="3141253"/>
                  </a:lnTo>
                  <a:lnTo>
                    <a:pt x="334220" y="3096455"/>
                  </a:lnTo>
                  <a:lnTo>
                    <a:pt x="322380" y="3051222"/>
                  </a:lnTo>
                  <a:lnTo>
                    <a:pt x="311511" y="3005566"/>
                  </a:lnTo>
                  <a:lnTo>
                    <a:pt x="301624" y="2959495"/>
                  </a:lnTo>
                  <a:lnTo>
                    <a:pt x="292734" y="2913019"/>
                  </a:lnTo>
                  <a:lnTo>
                    <a:pt x="284851" y="2866150"/>
                  </a:lnTo>
                  <a:lnTo>
                    <a:pt x="277989" y="2818895"/>
                  </a:lnTo>
                  <a:lnTo>
                    <a:pt x="272161" y="2771267"/>
                  </a:lnTo>
                  <a:lnTo>
                    <a:pt x="267396" y="2723521"/>
                  </a:lnTo>
                  <a:lnTo>
                    <a:pt x="263722" y="2675920"/>
                  </a:lnTo>
                  <a:lnTo>
                    <a:pt x="261129" y="2628474"/>
                  </a:lnTo>
                  <a:lnTo>
                    <a:pt x="259607" y="2581197"/>
                  </a:lnTo>
                  <a:lnTo>
                    <a:pt x="259145" y="2534101"/>
                  </a:lnTo>
                  <a:lnTo>
                    <a:pt x="259734" y="2487198"/>
                  </a:lnTo>
                  <a:lnTo>
                    <a:pt x="261364" y="2440500"/>
                  </a:lnTo>
                  <a:lnTo>
                    <a:pt x="264024" y="2394020"/>
                  </a:lnTo>
                  <a:lnTo>
                    <a:pt x="267704" y="2347771"/>
                  </a:lnTo>
                  <a:lnTo>
                    <a:pt x="272395" y="2301764"/>
                  </a:lnTo>
                  <a:lnTo>
                    <a:pt x="278087" y="2256012"/>
                  </a:lnTo>
                  <a:lnTo>
                    <a:pt x="284768" y="2210528"/>
                  </a:lnTo>
                  <a:lnTo>
                    <a:pt x="292431" y="2165323"/>
                  </a:lnTo>
                  <a:lnTo>
                    <a:pt x="301063" y="2120411"/>
                  </a:lnTo>
                  <a:lnTo>
                    <a:pt x="310656" y="2075803"/>
                  </a:lnTo>
                  <a:lnTo>
                    <a:pt x="321200" y="2031512"/>
                  </a:lnTo>
                  <a:lnTo>
                    <a:pt x="332683" y="1987550"/>
                  </a:lnTo>
                  <a:lnTo>
                    <a:pt x="345097" y="1943931"/>
                  </a:lnTo>
                  <a:lnTo>
                    <a:pt x="358431" y="1900665"/>
                  </a:lnTo>
                  <a:lnTo>
                    <a:pt x="372675" y="1857765"/>
                  </a:lnTo>
                  <a:lnTo>
                    <a:pt x="387820" y="1815245"/>
                  </a:lnTo>
                  <a:lnTo>
                    <a:pt x="403854" y="1773115"/>
                  </a:lnTo>
                  <a:lnTo>
                    <a:pt x="420769" y="1731389"/>
                  </a:lnTo>
                  <a:lnTo>
                    <a:pt x="438554" y="1690080"/>
                  </a:lnTo>
                  <a:lnTo>
                    <a:pt x="457198" y="1649198"/>
                  </a:lnTo>
                  <a:lnTo>
                    <a:pt x="476693" y="1608757"/>
                  </a:lnTo>
                  <a:lnTo>
                    <a:pt x="497028" y="1568769"/>
                  </a:lnTo>
                  <a:lnTo>
                    <a:pt x="518193" y="1529247"/>
                  </a:lnTo>
                  <a:lnTo>
                    <a:pt x="540178" y="1490203"/>
                  </a:lnTo>
                  <a:lnTo>
                    <a:pt x="562972" y="1451648"/>
                  </a:lnTo>
                  <a:lnTo>
                    <a:pt x="586567" y="1413597"/>
                  </a:lnTo>
                  <a:lnTo>
                    <a:pt x="610951" y="1376060"/>
                  </a:lnTo>
                  <a:lnTo>
                    <a:pt x="636115" y="1339051"/>
                  </a:lnTo>
                  <a:lnTo>
                    <a:pt x="662049" y="1302581"/>
                  </a:lnTo>
                  <a:lnTo>
                    <a:pt x="688743" y="1266664"/>
                  </a:lnTo>
                  <a:lnTo>
                    <a:pt x="716186" y="1231311"/>
                  </a:lnTo>
                  <a:lnTo>
                    <a:pt x="744369" y="1196534"/>
                  </a:lnTo>
                  <a:lnTo>
                    <a:pt x="773282" y="1162347"/>
                  </a:lnTo>
                  <a:lnTo>
                    <a:pt x="802915" y="1128762"/>
                  </a:lnTo>
                  <a:lnTo>
                    <a:pt x="833257" y="1095791"/>
                  </a:lnTo>
                  <a:lnTo>
                    <a:pt x="864298" y="1063446"/>
                  </a:lnTo>
                  <a:lnTo>
                    <a:pt x="896030" y="1031740"/>
                  </a:lnTo>
                  <a:lnTo>
                    <a:pt x="928440" y="1000685"/>
                  </a:lnTo>
                  <a:lnTo>
                    <a:pt x="961521" y="970293"/>
                  </a:lnTo>
                  <a:lnTo>
                    <a:pt x="995260" y="940577"/>
                  </a:lnTo>
                  <a:lnTo>
                    <a:pt x="1029650" y="911550"/>
                  </a:lnTo>
                  <a:lnTo>
                    <a:pt x="1064678" y="883223"/>
                  </a:lnTo>
                  <a:lnTo>
                    <a:pt x="1100336" y="855609"/>
                  </a:lnTo>
                  <a:lnTo>
                    <a:pt x="1136613" y="828721"/>
                  </a:lnTo>
                  <a:lnTo>
                    <a:pt x="1173500" y="802570"/>
                  </a:lnTo>
                  <a:lnTo>
                    <a:pt x="1210986" y="777169"/>
                  </a:lnTo>
                  <a:lnTo>
                    <a:pt x="1249061" y="752531"/>
                  </a:lnTo>
                  <a:lnTo>
                    <a:pt x="1287716" y="728668"/>
                  </a:lnTo>
                  <a:lnTo>
                    <a:pt x="1326939" y="705593"/>
                  </a:lnTo>
                  <a:lnTo>
                    <a:pt x="1366722" y="683316"/>
                  </a:lnTo>
                  <a:lnTo>
                    <a:pt x="1407054" y="661852"/>
                  </a:lnTo>
                  <a:lnTo>
                    <a:pt x="1447925" y="641213"/>
                  </a:lnTo>
                  <a:lnTo>
                    <a:pt x="1489326" y="621410"/>
                  </a:lnTo>
                  <a:lnTo>
                    <a:pt x="1531245" y="602456"/>
                  </a:lnTo>
                  <a:lnTo>
                    <a:pt x="1573673" y="584364"/>
                  </a:lnTo>
                  <a:lnTo>
                    <a:pt x="1616600" y="567145"/>
                  </a:lnTo>
                  <a:lnTo>
                    <a:pt x="1660017" y="550813"/>
                  </a:lnTo>
                  <a:lnTo>
                    <a:pt x="1703912" y="535380"/>
                  </a:lnTo>
                  <a:lnTo>
                    <a:pt x="1748276" y="520858"/>
                  </a:lnTo>
                  <a:lnTo>
                    <a:pt x="1793099" y="507259"/>
                  </a:lnTo>
                  <a:lnTo>
                    <a:pt x="1838371" y="494596"/>
                  </a:lnTo>
                  <a:lnTo>
                    <a:pt x="1884082" y="482881"/>
                  </a:lnTo>
                  <a:lnTo>
                    <a:pt x="1930222" y="472126"/>
                  </a:lnTo>
                  <a:lnTo>
                    <a:pt x="1976780" y="462345"/>
                  </a:lnTo>
                  <a:lnTo>
                    <a:pt x="2023747" y="453549"/>
                  </a:lnTo>
                  <a:lnTo>
                    <a:pt x="2071113" y="445751"/>
                  </a:lnTo>
                  <a:lnTo>
                    <a:pt x="2118867" y="438962"/>
                  </a:lnTo>
                  <a:lnTo>
                    <a:pt x="2167001" y="433197"/>
                  </a:lnTo>
                  <a:lnTo>
                    <a:pt x="2168652" y="605536"/>
                  </a:lnTo>
                  <a:lnTo>
                    <a:pt x="2379599" y="290830"/>
                  </a:lnTo>
                  <a:lnTo>
                    <a:pt x="2162810" y="0"/>
                  </a:lnTo>
                  <a:close/>
                </a:path>
              </a:pathLst>
            </a:custGeom>
            <a:solidFill>
              <a:srgbClr val="D9AC63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1" name="object 11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38100">
              <a:lnSpc>
                <a:spcPts val="980"/>
              </a:lnSpc>
            </a:pPr>
            <a:r>
              <a:rPr dirty="0" spc="-25"/>
              <a:t>57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3735451" y="821563"/>
            <a:ext cx="4815840" cy="388620"/>
          </a:xfrm>
          <a:prstGeom prst="rect"/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pc="-175"/>
              <a:t>HARİÇTE</a:t>
            </a:r>
            <a:r>
              <a:rPr dirty="0" spc="95"/>
              <a:t> </a:t>
            </a:r>
            <a:r>
              <a:rPr dirty="0" spc="-250"/>
              <a:t>İŞLEME</a:t>
            </a:r>
            <a:r>
              <a:rPr dirty="0" spc="10"/>
              <a:t> </a:t>
            </a:r>
            <a:r>
              <a:rPr dirty="0" spc="-260"/>
              <a:t>REJİMİ</a:t>
            </a:r>
            <a:r>
              <a:rPr dirty="0" spc="80"/>
              <a:t> </a:t>
            </a:r>
            <a:r>
              <a:rPr dirty="0" spc="-140"/>
              <a:t>MEVZUATI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1717294" y="2659760"/>
            <a:ext cx="3140075" cy="1549400"/>
            <a:chOff x="1717294" y="2659760"/>
            <a:chExt cx="3140075" cy="1549400"/>
          </a:xfrm>
        </p:grpSpPr>
        <p:sp>
          <p:nvSpPr>
            <p:cNvPr id="4" name="object 4"/>
            <p:cNvSpPr/>
            <p:nvPr/>
          </p:nvSpPr>
          <p:spPr>
            <a:xfrm>
              <a:off x="1723644" y="2666110"/>
              <a:ext cx="3127375" cy="1536700"/>
            </a:xfrm>
            <a:custGeom>
              <a:avLst/>
              <a:gdLst/>
              <a:ahLst/>
              <a:cxnLst/>
              <a:rect l="l" t="t" r="r" b="b"/>
              <a:pathLst>
                <a:path w="3127375" h="1536700">
                  <a:moveTo>
                    <a:pt x="2359152" y="0"/>
                  </a:moveTo>
                  <a:lnTo>
                    <a:pt x="0" y="0"/>
                  </a:lnTo>
                  <a:lnTo>
                    <a:pt x="768095" y="768350"/>
                  </a:lnTo>
                  <a:lnTo>
                    <a:pt x="0" y="1536572"/>
                  </a:lnTo>
                  <a:lnTo>
                    <a:pt x="2359152" y="1536572"/>
                  </a:lnTo>
                  <a:lnTo>
                    <a:pt x="3127247" y="768350"/>
                  </a:lnTo>
                  <a:lnTo>
                    <a:pt x="2359152" y="0"/>
                  </a:lnTo>
                  <a:close/>
                </a:path>
              </a:pathLst>
            </a:custGeom>
            <a:solidFill>
              <a:srgbClr val="1F386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/>
            <p:cNvSpPr/>
            <p:nvPr/>
          </p:nvSpPr>
          <p:spPr>
            <a:xfrm>
              <a:off x="1723644" y="2666110"/>
              <a:ext cx="3127375" cy="1536700"/>
            </a:xfrm>
            <a:custGeom>
              <a:avLst/>
              <a:gdLst/>
              <a:ahLst/>
              <a:cxnLst/>
              <a:rect l="l" t="t" r="r" b="b"/>
              <a:pathLst>
                <a:path w="3127375" h="1536700">
                  <a:moveTo>
                    <a:pt x="0" y="0"/>
                  </a:moveTo>
                  <a:lnTo>
                    <a:pt x="2359152" y="0"/>
                  </a:lnTo>
                  <a:lnTo>
                    <a:pt x="3127247" y="768350"/>
                  </a:lnTo>
                  <a:lnTo>
                    <a:pt x="2359152" y="1536572"/>
                  </a:lnTo>
                  <a:lnTo>
                    <a:pt x="0" y="1536572"/>
                  </a:lnTo>
                  <a:lnTo>
                    <a:pt x="768095" y="768350"/>
                  </a:lnTo>
                  <a:lnTo>
                    <a:pt x="0" y="0"/>
                  </a:lnTo>
                  <a:close/>
                </a:path>
              </a:pathLst>
            </a:custGeom>
            <a:ln w="12700">
              <a:solidFill>
                <a:srgbClr val="1F3863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6" name="object 6"/>
          <p:cNvSpPr txBox="1"/>
          <p:nvPr/>
        </p:nvSpPr>
        <p:spPr>
          <a:xfrm>
            <a:off x="2533776" y="2756090"/>
            <a:ext cx="1539875" cy="1310005"/>
          </a:xfrm>
          <a:prstGeom prst="rect">
            <a:avLst/>
          </a:prstGeom>
        </p:spPr>
        <p:txBody>
          <a:bodyPr wrap="square" lIns="0" tIns="14605" rIns="0" bIns="0" rtlCol="0" vert="horz">
            <a:spAutoFit/>
          </a:bodyPr>
          <a:lstStyle/>
          <a:p>
            <a:pPr algn="ctr">
              <a:lnSpc>
                <a:spcPts val="1730"/>
              </a:lnSpc>
              <a:spcBef>
                <a:spcPts val="115"/>
              </a:spcBef>
            </a:pPr>
            <a:r>
              <a:rPr dirty="0" sz="1500">
                <a:solidFill>
                  <a:srgbClr val="FFFFFF"/>
                </a:solidFill>
                <a:latin typeface="Calibri"/>
                <a:cs typeface="Calibri"/>
              </a:rPr>
              <a:t>4458</a:t>
            </a:r>
            <a:r>
              <a:rPr dirty="0" sz="1500" spc="-3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500">
                <a:solidFill>
                  <a:srgbClr val="FFFFFF"/>
                </a:solidFill>
                <a:latin typeface="Calibri"/>
                <a:cs typeface="Calibri"/>
              </a:rPr>
              <a:t>Sayılı</a:t>
            </a:r>
            <a:r>
              <a:rPr dirty="0" sz="1500" spc="-5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500" spc="-10">
                <a:solidFill>
                  <a:srgbClr val="FFFFFF"/>
                </a:solidFill>
                <a:latin typeface="Calibri"/>
                <a:cs typeface="Calibri"/>
              </a:rPr>
              <a:t>Gümrük</a:t>
            </a:r>
            <a:endParaRPr sz="1500">
              <a:latin typeface="Calibri"/>
              <a:cs typeface="Calibri"/>
            </a:endParaRPr>
          </a:p>
          <a:p>
            <a:pPr algn="ctr">
              <a:lnSpc>
                <a:spcPts val="1660"/>
              </a:lnSpc>
            </a:pPr>
            <a:r>
              <a:rPr dirty="0" sz="1500">
                <a:solidFill>
                  <a:srgbClr val="FFFFFF"/>
                </a:solidFill>
                <a:latin typeface="Calibri"/>
                <a:cs typeface="Calibri"/>
              </a:rPr>
              <a:t>Kanunu,</a:t>
            </a:r>
            <a:r>
              <a:rPr dirty="0" sz="1500" spc="-4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500">
                <a:solidFill>
                  <a:srgbClr val="FFFFFF"/>
                </a:solidFill>
                <a:latin typeface="Calibri"/>
                <a:cs typeface="Calibri"/>
              </a:rPr>
              <a:t>1567</a:t>
            </a:r>
            <a:r>
              <a:rPr dirty="0" sz="1500" spc="-7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500" spc="-10">
                <a:solidFill>
                  <a:srgbClr val="FFFFFF"/>
                </a:solidFill>
                <a:latin typeface="Calibri"/>
                <a:cs typeface="Calibri"/>
              </a:rPr>
              <a:t>Sayılı</a:t>
            </a:r>
            <a:endParaRPr sz="1500">
              <a:latin typeface="Calibri"/>
              <a:cs typeface="Calibri"/>
            </a:endParaRPr>
          </a:p>
          <a:p>
            <a:pPr algn="ctr" marL="21590" marR="13970" indent="-8890">
              <a:lnSpc>
                <a:spcPts val="1660"/>
              </a:lnSpc>
              <a:spcBef>
                <a:spcPts val="100"/>
              </a:spcBef>
            </a:pPr>
            <a:r>
              <a:rPr dirty="0" sz="1500">
                <a:solidFill>
                  <a:srgbClr val="FFFFFF"/>
                </a:solidFill>
                <a:latin typeface="Calibri"/>
                <a:cs typeface="Calibri"/>
              </a:rPr>
              <a:t>Kanun,</a:t>
            </a:r>
            <a:r>
              <a:rPr dirty="0" sz="1500" spc="-4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500">
                <a:solidFill>
                  <a:srgbClr val="FFFFFF"/>
                </a:solidFill>
                <a:latin typeface="Calibri"/>
                <a:cs typeface="Calibri"/>
              </a:rPr>
              <a:t>2976</a:t>
            </a:r>
            <a:r>
              <a:rPr dirty="0" sz="1500" spc="-6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500" spc="-10">
                <a:solidFill>
                  <a:srgbClr val="FFFFFF"/>
                </a:solidFill>
                <a:latin typeface="Calibri"/>
                <a:cs typeface="Calibri"/>
              </a:rPr>
              <a:t>Sayılı </a:t>
            </a:r>
            <a:r>
              <a:rPr dirty="0" sz="1500">
                <a:solidFill>
                  <a:srgbClr val="FFFFFF"/>
                </a:solidFill>
                <a:latin typeface="Calibri"/>
                <a:cs typeface="Calibri"/>
              </a:rPr>
              <a:t>Kanun</a:t>
            </a:r>
            <a:r>
              <a:rPr dirty="0" sz="1500" spc="-5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500">
                <a:solidFill>
                  <a:srgbClr val="FFFFFF"/>
                </a:solidFill>
                <a:latin typeface="Calibri"/>
                <a:cs typeface="Calibri"/>
              </a:rPr>
              <a:t>ve</a:t>
            </a:r>
            <a:r>
              <a:rPr dirty="0" sz="1500" spc="-1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500">
                <a:solidFill>
                  <a:srgbClr val="FFFFFF"/>
                </a:solidFill>
                <a:latin typeface="Calibri"/>
                <a:cs typeface="Calibri"/>
              </a:rPr>
              <a:t>474</a:t>
            </a:r>
            <a:r>
              <a:rPr dirty="0" sz="1500" spc="-2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500" spc="-10">
                <a:solidFill>
                  <a:srgbClr val="FFFFFF"/>
                </a:solidFill>
                <a:latin typeface="Calibri"/>
                <a:cs typeface="Calibri"/>
              </a:rPr>
              <a:t>Sayılı </a:t>
            </a:r>
            <a:r>
              <a:rPr dirty="0" sz="1500">
                <a:solidFill>
                  <a:srgbClr val="FFFFFF"/>
                </a:solidFill>
                <a:latin typeface="Calibri"/>
                <a:cs typeface="Calibri"/>
              </a:rPr>
              <a:t>Kanun,</a:t>
            </a:r>
            <a:r>
              <a:rPr dirty="0" sz="1500" spc="-4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500">
                <a:solidFill>
                  <a:srgbClr val="FFFFFF"/>
                </a:solidFill>
                <a:latin typeface="Calibri"/>
                <a:cs typeface="Calibri"/>
              </a:rPr>
              <a:t>637</a:t>
            </a:r>
            <a:r>
              <a:rPr dirty="0" sz="1500" spc="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500" spc="-10">
                <a:solidFill>
                  <a:srgbClr val="FFFFFF"/>
                </a:solidFill>
                <a:latin typeface="Calibri"/>
                <a:cs typeface="Calibri"/>
              </a:rPr>
              <a:t>Sayılı </a:t>
            </a:r>
            <a:r>
              <a:rPr dirty="0" sz="1500" spc="-20">
                <a:solidFill>
                  <a:srgbClr val="FFFFFF"/>
                </a:solidFill>
                <a:latin typeface="Calibri"/>
                <a:cs typeface="Calibri"/>
              </a:rPr>
              <a:t>KHK.</a:t>
            </a:r>
            <a:endParaRPr sz="1500">
              <a:latin typeface="Calibri"/>
              <a:cs typeface="Calibri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4533646" y="2659760"/>
            <a:ext cx="3131185" cy="1549400"/>
            <a:chOff x="4533646" y="2659760"/>
            <a:chExt cx="3131185" cy="1549400"/>
          </a:xfrm>
        </p:grpSpPr>
        <p:sp>
          <p:nvSpPr>
            <p:cNvPr id="8" name="object 8"/>
            <p:cNvSpPr/>
            <p:nvPr/>
          </p:nvSpPr>
          <p:spPr>
            <a:xfrm>
              <a:off x="4539996" y="2666110"/>
              <a:ext cx="3118485" cy="1536700"/>
            </a:xfrm>
            <a:custGeom>
              <a:avLst/>
              <a:gdLst/>
              <a:ahLst/>
              <a:cxnLst/>
              <a:rect l="l" t="t" r="r" b="b"/>
              <a:pathLst>
                <a:path w="3118484" h="1536700">
                  <a:moveTo>
                    <a:pt x="2350007" y="0"/>
                  </a:moveTo>
                  <a:lnTo>
                    <a:pt x="0" y="0"/>
                  </a:lnTo>
                  <a:lnTo>
                    <a:pt x="768095" y="768350"/>
                  </a:lnTo>
                  <a:lnTo>
                    <a:pt x="0" y="1536572"/>
                  </a:lnTo>
                  <a:lnTo>
                    <a:pt x="2350007" y="1536572"/>
                  </a:lnTo>
                  <a:lnTo>
                    <a:pt x="3118104" y="768350"/>
                  </a:lnTo>
                  <a:lnTo>
                    <a:pt x="2350007" y="0"/>
                  </a:lnTo>
                  <a:close/>
                </a:path>
              </a:pathLst>
            </a:custGeom>
            <a:solidFill>
              <a:srgbClr val="DAE2F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" name="object 9"/>
            <p:cNvSpPr/>
            <p:nvPr/>
          </p:nvSpPr>
          <p:spPr>
            <a:xfrm>
              <a:off x="4539996" y="2666110"/>
              <a:ext cx="3118485" cy="1536700"/>
            </a:xfrm>
            <a:custGeom>
              <a:avLst/>
              <a:gdLst/>
              <a:ahLst/>
              <a:cxnLst/>
              <a:rect l="l" t="t" r="r" b="b"/>
              <a:pathLst>
                <a:path w="3118484" h="1536700">
                  <a:moveTo>
                    <a:pt x="0" y="0"/>
                  </a:moveTo>
                  <a:lnTo>
                    <a:pt x="2350007" y="0"/>
                  </a:lnTo>
                  <a:lnTo>
                    <a:pt x="3118104" y="768350"/>
                  </a:lnTo>
                  <a:lnTo>
                    <a:pt x="2350007" y="1536572"/>
                  </a:lnTo>
                  <a:lnTo>
                    <a:pt x="0" y="1536572"/>
                  </a:lnTo>
                  <a:lnTo>
                    <a:pt x="768095" y="768350"/>
                  </a:lnTo>
                  <a:lnTo>
                    <a:pt x="0" y="0"/>
                  </a:lnTo>
                  <a:close/>
                </a:path>
              </a:pathLst>
            </a:custGeom>
            <a:ln w="12699">
              <a:solidFill>
                <a:srgbClr val="1F3863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0" name="object 10"/>
          <p:cNvSpPr txBox="1"/>
          <p:nvPr/>
        </p:nvSpPr>
        <p:spPr>
          <a:xfrm>
            <a:off x="5403088" y="2860992"/>
            <a:ext cx="1430020" cy="1099185"/>
          </a:xfrm>
          <a:prstGeom prst="rect">
            <a:avLst/>
          </a:prstGeom>
        </p:spPr>
        <p:txBody>
          <a:bodyPr wrap="square" lIns="0" tIns="36195" rIns="0" bIns="0" rtlCol="0" vert="horz">
            <a:spAutoFit/>
          </a:bodyPr>
          <a:lstStyle/>
          <a:p>
            <a:pPr marL="103505" marR="5080" indent="-91440">
              <a:lnSpc>
                <a:spcPts val="1660"/>
              </a:lnSpc>
              <a:spcBef>
                <a:spcPts val="285"/>
              </a:spcBef>
            </a:pPr>
            <a:r>
              <a:rPr dirty="0" sz="1500">
                <a:solidFill>
                  <a:srgbClr val="1F3863"/>
                </a:solidFill>
                <a:latin typeface="Calibri"/>
                <a:cs typeface="Calibri"/>
              </a:rPr>
              <a:t>2007/11864</a:t>
            </a:r>
            <a:r>
              <a:rPr dirty="0" sz="1500" spc="-2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1500" spc="-10">
                <a:solidFill>
                  <a:srgbClr val="1F3863"/>
                </a:solidFill>
                <a:latin typeface="Calibri"/>
                <a:cs typeface="Calibri"/>
              </a:rPr>
              <a:t>Sayılı </a:t>
            </a:r>
            <a:r>
              <a:rPr dirty="0" sz="1500">
                <a:solidFill>
                  <a:srgbClr val="1F3863"/>
                </a:solidFill>
                <a:latin typeface="Calibri"/>
                <a:cs typeface="Calibri"/>
              </a:rPr>
              <a:t>Hariçte</a:t>
            </a:r>
            <a:r>
              <a:rPr dirty="0" sz="1500" spc="-45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1500" spc="-10">
                <a:solidFill>
                  <a:srgbClr val="1F3863"/>
                </a:solidFill>
                <a:latin typeface="Calibri"/>
                <a:cs typeface="Calibri"/>
              </a:rPr>
              <a:t>İşleme Rejimi</a:t>
            </a:r>
            <a:r>
              <a:rPr dirty="0" sz="1500" spc="-3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1500" spc="-10">
                <a:solidFill>
                  <a:srgbClr val="1F3863"/>
                </a:solidFill>
                <a:latin typeface="Calibri"/>
                <a:cs typeface="Calibri"/>
              </a:rPr>
              <a:t>Kararı (R.G.:5/4/2007-</a:t>
            </a:r>
            <a:endParaRPr sz="1500">
              <a:latin typeface="Calibri"/>
              <a:cs typeface="Calibri"/>
            </a:endParaRPr>
          </a:p>
          <a:p>
            <a:pPr marL="433070">
              <a:lnSpc>
                <a:spcPts val="1620"/>
              </a:lnSpc>
            </a:pPr>
            <a:r>
              <a:rPr dirty="0" sz="1500" spc="-10">
                <a:solidFill>
                  <a:srgbClr val="1F3863"/>
                </a:solidFill>
                <a:latin typeface="Calibri"/>
                <a:cs typeface="Calibri"/>
              </a:rPr>
              <a:t>26484)</a:t>
            </a:r>
            <a:endParaRPr sz="1500">
              <a:latin typeface="Calibri"/>
              <a:cs typeface="Calibri"/>
            </a:endParaRPr>
          </a:p>
        </p:txBody>
      </p:sp>
      <p:grpSp>
        <p:nvGrpSpPr>
          <p:cNvPr id="11" name="object 11"/>
          <p:cNvGrpSpPr/>
          <p:nvPr/>
        </p:nvGrpSpPr>
        <p:grpSpPr>
          <a:xfrm>
            <a:off x="7340854" y="2714625"/>
            <a:ext cx="3140075" cy="1439545"/>
            <a:chOff x="7340854" y="2714625"/>
            <a:chExt cx="3140075" cy="1439545"/>
          </a:xfrm>
        </p:grpSpPr>
        <p:sp>
          <p:nvSpPr>
            <p:cNvPr id="12" name="object 12"/>
            <p:cNvSpPr/>
            <p:nvPr/>
          </p:nvSpPr>
          <p:spPr>
            <a:xfrm>
              <a:off x="7347204" y="2720975"/>
              <a:ext cx="3127375" cy="1426845"/>
            </a:xfrm>
            <a:custGeom>
              <a:avLst/>
              <a:gdLst/>
              <a:ahLst/>
              <a:cxnLst/>
              <a:rect l="l" t="t" r="r" b="b"/>
              <a:pathLst>
                <a:path w="3127375" h="1426845">
                  <a:moveTo>
                    <a:pt x="2414016" y="0"/>
                  </a:moveTo>
                  <a:lnTo>
                    <a:pt x="0" y="0"/>
                  </a:lnTo>
                  <a:lnTo>
                    <a:pt x="713231" y="713486"/>
                  </a:lnTo>
                  <a:lnTo>
                    <a:pt x="0" y="1426845"/>
                  </a:lnTo>
                  <a:lnTo>
                    <a:pt x="2414016" y="1426845"/>
                  </a:lnTo>
                  <a:lnTo>
                    <a:pt x="3127248" y="713486"/>
                  </a:lnTo>
                  <a:lnTo>
                    <a:pt x="2414016" y="0"/>
                  </a:lnTo>
                  <a:close/>
                </a:path>
              </a:pathLst>
            </a:custGeom>
            <a:solidFill>
              <a:srgbClr val="1F386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" name="object 13"/>
            <p:cNvSpPr/>
            <p:nvPr/>
          </p:nvSpPr>
          <p:spPr>
            <a:xfrm>
              <a:off x="7347204" y="2720975"/>
              <a:ext cx="3127375" cy="1426845"/>
            </a:xfrm>
            <a:custGeom>
              <a:avLst/>
              <a:gdLst/>
              <a:ahLst/>
              <a:cxnLst/>
              <a:rect l="l" t="t" r="r" b="b"/>
              <a:pathLst>
                <a:path w="3127375" h="1426845">
                  <a:moveTo>
                    <a:pt x="0" y="0"/>
                  </a:moveTo>
                  <a:lnTo>
                    <a:pt x="2414016" y="0"/>
                  </a:lnTo>
                  <a:lnTo>
                    <a:pt x="3127248" y="713486"/>
                  </a:lnTo>
                  <a:lnTo>
                    <a:pt x="2414016" y="1426845"/>
                  </a:lnTo>
                  <a:lnTo>
                    <a:pt x="0" y="1426845"/>
                  </a:lnTo>
                  <a:lnTo>
                    <a:pt x="713231" y="713486"/>
                  </a:lnTo>
                  <a:lnTo>
                    <a:pt x="0" y="0"/>
                  </a:lnTo>
                  <a:close/>
                </a:path>
              </a:pathLst>
            </a:custGeom>
            <a:ln w="12699">
              <a:solidFill>
                <a:srgbClr val="1F3863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4" name="object 14"/>
          <p:cNvSpPr txBox="1"/>
          <p:nvPr/>
        </p:nvSpPr>
        <p:spPr>
          <a:xfrm>
            <a:off x="8099932" y="2860992"/>
            <a:ext cx="1663700" cy="1099185"/>
          </a:xfrm>
          <a:prstGeom prst="rect">
            <a:avLst/>
          </a:prstGeom>
        </p:spPr>
        <p:txBody>
          <a:bodyPr wrap="square" lIns="0" tIns="36195" rIns="0" bIns="0" rtlCol="0" vert="horz">
            <a:spAutoFit/>
          </a:bodyPr>
          <a:lstStyle/>
          <a:p>
            <a:pPr algn="ctr" marL="12065" marR="5080" indent="-7620">
              <a:lnSpc>
                <a:spcPts val="1660"/>
              </a:lnSpc>
              <a:spcBef>
                <a:spcPts val="285"/>
              </a:spcBef>
            </a:pPr>
            <a:r>
              <a:rPr dirty="0" sz="1500">
                <a:solidFill>
                  <a:srgbClr val="FFFFFF"/>
                </a:solidFill>
                <a:latin typeface="Calibri"/>
                <a:cs typeface="Calibri"/>
              </a:rPr>
              <a:t>İhracat</a:t>
            </a:r>
            <a:r>
              <a:rPr dirty="0" sz="1500" spc="-1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500">
                <a:solidFill>
                  <a:srgbClr val="FFFFFF"/>
                </a:solidFill>
                <a:latin typeface="Calibri"/>
                <a:cs typeface="Calibri"/>
              </a:rPr>
              <a:t>2007/5</a:t>
            </a:r>
            <a:r>
              <a:rPr dirty="0" sz="1500" spc="-6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500" spc="-10">
                <a:solidFill>
                  <a:srgbClr val="FFFFFF"/>
                </a:solidFill>
                <a:latin typeface="Calibri"/>
                <a:cs typeface="Calibri"/>
              </a:rPr>
              <a:t>Sayılı </a:t>
            </a:r>
            <a:r>
              <a:rPr dirty="0" sz="1500">
                <a:solidFill>
                  <a:srgbClr val="FFFFFF"/>
                </a:solidFill>
                <a:latin typeface="Calibri"/>
                <a:cs typeface="Calibri"/>
              </a:rPr>
              <a:t>Hariçte</a:t>
            </a:r>
            <a:r>
              <a:rPr dirty="0" sz="1500" spc="-5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500">
                <a:solidFill>
                  <a:srgbClr val="FFFFFF"/>
                </a:solidFill>
                <a:latin typeface="Calibri"/>
                <a:cs typeface="Calibri"/>
              </a:rPr>
              <a:t>İşleme</a:t>
            </a:r>
            <a:r>
              <a:rPr dirty="0" sz="1500" spc="-4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500" spc="-10">
                <a:solidFill>
                  <a:srgbClr val="FFFFFF"/>
                </a:solidFill>
                <a:latin typeface="Calibri"/>
                <a:cs typeface="Calibri"/>
              </a:rPr>
              <a:t>Rejimi Tebliği (R.G.:11/5/2007-26519)</a:t>
            </a:r>
            <a:endParaRPr sz="1500">
              <a:latin typeface="Calibri"/>
              <a:cs typeface="Calibri"/>
            </a:endParaRPr>
          </a:p>
        </p:txBody>
      </p:sp>
      <p:sp>
        <p:nvSpPr>
          <p:cNvPr id="15" name="object 15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38100">
              <a:lnSpc>
                <a:spcPts val="980"/>
              </a:lnSpc>
            </a:pPr>
            <a:r>
              <a:rPr dirty="0" spc="-25"/>
              <a:t>58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270357" rIns="0" bIns="0" rtlCol="0" vert="horz">
            <a:spAutoFit/>
          </a:bodyPr>
          <a:lstStyle/>
          <a:p>
            <a:pPr marL="1203960">
              <a:lnSpc>
                <a:spcPct val="100000"/>
              </a:lnSpc>
              <a:spcBef>
                <a:spcPts val="130"/>
              </a:spcBef>
            </a:pPr>
            <a:r>
              <a:rPr dirty="0" spc="-175"/>
              <a:t>HARİÇTE</a:t>
            </a:r>
            <a:r>
              <a:rPr dirty="0" spc="105"/>
              <a:t> </a:t>
            </a:r>
            <a:r>
              <a:rPr dirty="0" spc="-245"/>
              <a:t>İŞLEME</a:t>
            </a:r>
            <a:r>
              <a:rPr dirty="0" spc="10"/>
              <a:t> </a:t>
            </a:r>
            <a:r>
              <a:rPr dirty="0" spc="-260"/>
              <a:t>REJİMİ</a:t>
            </a:r>
            <a:r>
              <a:rPr dirty="0" spc="80"/>
              <a:t> </a:t>
            </a:r>
            <a:r>
              <a:rPr dirty="0" spc="-315"/>
              <a:t>İŞLEYİŞ</a:t>
            </a:r>
            <a:r>
              <a:rPr dirty="0" spc="145"/>
              <a:t> </a:t>
            </a:r>
            <a:r>
              <a:rPr dirty="0" spc="-165"/>
              <a:t>SÜRECİ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918461" y="2670492"/>
            <a:ext cx="6400878" cy="2533904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4183126" y="3556317"/>
            <a:ext cx="655320" cy="256540"/>
          </a:xfrm>
          <a:prstGeom prst="rect">
            <a:avLst/>
          </a:prstGeom>
        </p:spPr>
        <p:txBody>
          <a:bodyPr wrap="square" lIns="0" tIns="1460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5"/>
              </a:spcBef>
            </a:pPr>
            <a:r>
              <a:rPr dirty="0" sz="1500" spc="-10" b="1">
                <a:solidFill>
                  <a:srgbClr val="1F3863"/>
                </a:solidFill>
                <a:latin typeface="Arial"/>
                <a:cs typeface="Arial"/>
              </a:rPr>
              <a:t>İhracat</a:t>
            </a:r>
            <a:endParaRPr sz="15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151633" y="3441890"/>
            <a:ext cx="982980" cy="485140"/>
          </a:xfrm>
          <a:prstGeom prst="rect">
            <a:avLst/>
          </a:prstGeom>
        </p:spPr>
        <p:txBody>
          <a:bodyPr wrap="square" lIns="0" tIns="14605" rIns="0" bIns="0" rtlCol="0" vert="horz">
            <a:spAutoFit/>
          </a:bodyPr>
          <a:lstStyle/>
          <a:p>
            <a:pPr marL="12700" marR="5080" indent="210185">
              <a:lnSpc>
                <a:spcPct val="100000"/>
              </a:lnSpc>
              <a:spcBef>
                <a:spcPts val="115"/>
              </a:spcBef>
            </a:pPr>
            <a:r>
              <a:rPr dirty="0" sz="1500" spc="-10" b="1">
                <a:solidFill>
                  <a:srgbClr val="1F3863"/>
                </a:solidFill>
                <a:latin typeface="Arial"/>
                <a:cs typeface="Arial"/>
              </a:rPr>
              <a:t>Belge Başlangıcı</a:t>
            </a:r>
            <a:endParaRPr sz="15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6071489" y="3556317"/>
            <a:ext cx="617220" cy="256540"/>
          </a:xfrm>
          <a:prstGeom prst="rect">
            <a:avLst/>
          </a:prstGeom>
        </p:spPr>
        <p:txBody>
          <a:bodyPr wrap="square" lIns="0" tIns="1460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5"/>
              </a:spcBef>
            </a:pPr>
            <a:r>
              <a:rPr dirty="0" sz="1500" spc="-10" b="1">
                <a:solidFill>
                  <a:srgbClr val="1F3863"/>
                </a:solidFill>
                <a:latin typeface="Arial"/>
                <a:cs typeface="Arial"/>
              </a:rPr>
              <a:t>Üretim</a:t>
            </a:r>
            <a:endParaRPr sz="1500">
              <a:latin typeface="Arial"/>
              <a:cs typeface="Arial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8602726" y="3556127"/>
            <a:ext cx="1448435" cy="269240"/>
            <a:chOff x="8602726" y="3556127"/>
            <a:chExt cx="1448435" cy="269240"/>
          </a:xfrm>
        </p:grpSpPr>
        <p:sp>
          <p:nvSpPr>
            <p:cNvPr id="8" name="object 8"/>
            <p:cNvSpPr/>
            <p:nvPr/>
          </p:nvSpPr>
          <p:spPr>
            <a:xfrm>
              <a:off x="8609076" y="3562477"/>
              <a:ext cx="1435735" cy="256540"/>
            </a:xfrm>
            <a:custGeom>
              <a:avLst/>
              <a:gdLst/>
              <a:ahLst/>
              <a:cxnLst/>
              <a:rect l="l" t="t" r="r" b="b"/>
              <a:pathLst>
                <a:path w="1435734" h="256539">
                  <a:moveTo>
                    <a:pt x="1392935" y="0"/>
                  </a:moveTo>
                  <a:lnTo>
                    <a:pt x="42672" y="0"/>
                  </a:lnTo>
                  <a:lnTo>
                    <a:pt x="26038" y="3345"/>
                  </a:lnTo>
                  <a:lnTo>
                    <a:pt x="12477" y="12477"/>
                  </a:lnTo>
                  <a:lnTo>
                    <a:pt x="3345" y="26038"/>
                  </a:lnTo>
                  <a:lnTo>
                    <a:pt x="0" y="42672"/>
                  </a:lnTo>
                  <a:lnTo>
                    <a:pt x="0" y="213360"/>
                  </a:lnTo>
                  <a:lnTo>
                    <a:pt x="3345" y="230012"/>
                  </a:lnTo>
                  <a:lnTo>
                    <a:pt x="12477" y="243617"/>
                  </a:lnTo>
                  <a:lnTo>
                    <a:pt x="26038" y="252793"/>
                  </a:lnTo>
                  <a:lnTo>
                    <a:pt x="42672" y="256159"/>
                  </a:lnTo>
                  <a:lnTo>
                    <a:pt x="1392935" y="256159"/>
                  </a:lnTo>
                  <a:lnTo>
                    <a:pt x="1409569" y="252793"/>
                  </a:lnTo>
                  <a:lnTo>
                    <a:pt x="1423130" y="243617"/>
                  </a:lnTo>
                  <a:lnTo>
                    <a:pt x="1432262" y="230012"/>
                  </a:lnTo>
                  <a:lnTo>
                    <a:pt x="1435607" y="213360"/>
                  </a:lnTo>
                  <a:lnTo>
                    <a:pt x="1435607" y="42672"/>
                  </a:lnTo>
                  <a:lnTo>
                    <a:pt x="1432262" y="26038"/>
                  </a:lnTo>
                  <a:lnTo>
                    <a:pt x="1423130" y="12477"/>
                  </a:lnTo>
                  <a:lnTo>
                    <a:pt x="1409569" y="3345"/>
                  </a:lnTo>
                  <a:lnTo>
                    <a:pt x="1392935" y="0"/>
                  </a:lnTo>
                  <a:close/>
                </a:path>
              </a:pathLst>
            </a:custGeom>
            <a:solidFill>
              <a:srgbClr val="D9AC6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" name="object 9"/>
            <p:cNvSpPr/>
            <p:nvPr/>
          </p:nvSpPr>
          <p:spPr>
            <a:xfrm>
              <a:off x="8609076" y="3562477"/>
              <a:ext cx="1435735" cy="256540"/>
            </a:xfrm>
            <a:custGeom>
              <a:avLst/>
              <a:gdLst/>
              <a:ahLst/>
              <a:cxnLst/>
              <a:rect l="l" t="t" r="r" b="b"/>
              <a:pathLst>
                <a:path w="1435734" h="256539">
                  <a:moveTo>
                    <a:pt x="0" y="42672"/>
                  </a:moveTo>
                  <a:lnTo>
                    <a:pt x="3345" y="26038"/>
                  </a:lnTo>
                  <a:lnTo>
                    <a:pt x="12477" y="12477"/>
                  </a:lnTo>
                  <a:lnTo>
                    <a:pt x="26038" y="3345"/>
                  </a:lnTo>
                  <a:lnTo>
                    <a:pt x="42672" y="0"/>
                  </a:lnTo>
                  <a:lnTo>
                    <a:pt x="1392935" y="0"/>
                  </a:lnTo>
                  <a:lnTo>
                    <a:pt x="1409569" y="3345"/>
                  </a:lnTo>
                  <a:lnTo>
                    <a:pt x="1423130" y="12477"/>
                  </a:lnTo>
                  <a:lnTo>
                    <a:pt x="1432262" y="26038"/>
                  </a:lnTo>
                  <a:lnTo>
                    <a:pt x="1435607" y="42672"/>
                  </a:lnTo>
                  <a:lnTo>
                    <a:pt x="1435607" y="213360"/>
                  </a:lnTo>
                  <a:lnTo>
                    <a:pt x="1432262" y="230012"/>
                  </a:lnTo>
                  <a:lnTo>
                    <a:pt x="1423130" y="243617"/>
                  </a:lnTo>
                  <a:lnTo>
                    <a:pt x="1409569" y="252793"/>
                  </a:lnTo>
                  <a:lnTo>
                    <a:pt x="1392935" y="256159"/>
                  </a:lnTo>
                  <a:lnTo>
                    <a:pt x="42672" y="256159"/>
                  </a:lnTo>
                  <a:lnTo>
                    <a:pt x="26038" y="252793"/>
                  </a:lnTo>
                  <a:lnTo>
                    <a:pt x="12477" y="243617"/>
                  </a:lnTo>
                  <a:lnTo>
                    <a:pt x="3345" y="230012"/>
                  </a:lnTo>
                  <a:lnTo>
                    <a:pt x="0" y="213360"/>
                  </a:lnTo>
                  <a:lnTo>
                    <a:pt x="0" y="42672"/>
                  </a:lnTo>
                  <a:close/>
                </a:path>
              </a:pathLst>
            </a:custGeom>
            <a:ln w="12700">
              <a:solidFill>
                <a:srgbClr val="006FC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0" name="object 10"/>
          <p:cNvSpPr txBox="1"/>
          <p:nvPr/>
        </p:nvSpPr>
        <p:spPr>
          <a:xfrm>
            <a:off x="9038970" y="3556317"/>
            <a:ext cx="582930" cy="256540"/>
          </a:xfrm>
          <a:prstGeom prst="rect">
            <a:avLst/>
          </a:prstGeom>
        </p:spPr>
        <p:txBody>
          <a:bodyPr wrap="square" lIns="0" tIns="1460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5"/>
              </a:spcBef>
            </a:pPr>
            <a:r>
              <a:rPr dirty="0" sz="1500" spc="-10" b="1">
                <a:solidFill>
                  <a:srgbClr val="1F3863"/>
                </a:solidFill>
                <a:latin typeface="Arial"/>
                <a:cs typeface="Arial"/>
              </a:rPr>
              <a:t>İthalat</a:t>
            </a:r>
            <a:endParaRPr sz="1500">
              <a:latin typeface="Arial"/>
              <a:cs typeface="Arial"/>
            </a:endParaRPr>
          </a:p>
        </p:txBody>
      </p:sp>
      <p:grpSp>
        <p:nvGrpSpPr>
          <p:cNvPr id="11" name="object 11"/>
          <p:cNvGrpSpPr/>
          <p:nvPr/>
        </p:nvGrpSpPr>
        <p:grpSpPr>
          <a:xfrm>
            <a:off x="8602726" y="4443348"/>
            <a:ext cx="1448435" cy="1602740"/>
            <a:chOff x="8602726" y="4443348"/>
            <a:chExt cx="1448435" cy="1602740"/>
          </a:xfrm>
        </p:grpSpPr>
        <p:sp>
          <p:nvSpPr>
            <p:cNvPr id="12" name="object 12"/>
            <p:cNvSpPr/>
            <p:nvPr/>
          </p:nvSpPr>
          <p:spPr>
            <a:xfrm>
              <a:off x="8609076" y="4449698"/>
              <a:ext cx="1435735" cy="256540"/>
            </a:xfrm>
            <a:custGeom>
              <a:avLst/>
              <a:gdLst/>
              <a:ahLst/>
              <a:cxnLst/>
              <a:rect l="l" t="t" r="r" b="b"/>
              <a:pathLst>
                <a:path w="1435734" h="256539">
                  <a:moveTo>
                    <a:pt x="1392935" y="0"/>
                  </a:moveTo>
                  <a:lnTo>
                    <a:pt x="42672" y="0"/>
                  </a:lnTo>
                  <a:lnTo>
                    <a:pt x="26038" y="3345"/>
                  </a:lnTo>
                  <a:lnTo>
                    <a:pt x="12477" y="12477"/>
                  </a:lnTo>
                  <a:lnTo>
                    <a:pt x="3345" y="26038"/>
                  </a:lnTo>
                  <a:lnTo>
                    <a:pt x="0" y="42671"/>
                  </a:lnTo>
                  <a:lnTo>
                    <a:pt x="0" y="213359"/>
                  </a:lnTo>
                  <a:lnTo>
                    <a:pt x="3345" y="229993"/>
                  </a:lnTo>
                  <a:lnTo>
                    <a:pt x="12477" y="243554"/>
                  </a:lnTo>
                  <a:lnTo>
                    <a:pt x="26038" y="252686"/>
                  </a:lnTo>
                  <a:lnTo>
                    <a:pt x="42672" y="256031"/>
                  </a:lnTo>
                  <a:lnTo>
                    <a:pt x="1392935" y="256031"/>
                  </a:lnTo>
                  <a:lnTo>
                    <a:pt x="1409569" y="252686"/>
                  </a:lnTo>
                  <a:lnTo>
                    <a:pt x="1423130" y="243554"/>
                  </a:lnTo>
                  <a:lnTo>
                    <a:pt x="1432262" y="229993"/>
                  </a:lnTo>
                  <a:lnTo>
                    <a:pt x="1435607" y="213359"/>
                  </a:lnTo>
                  <a:lnTo>
                    <a:pt x="1435607" y="42671"/>
                  </a:lnTo>
                  <a:lnTo>
                    <a:pt x="1432262" y="26038"/>
                  </a:lnTo>
                  <a:lnTo>
                    <a:pt x="1423130" y="12477"/>
                  </a:lnTo>
                  <a:lnTo>
                    <a:pt x="1409569" y="3345"/>
                  </a:lnTo>
                  <a:lnTo>
                    <a:pt x="1392935" y="0"/>
                  </a:lnTo>
                  <a:close/>
                </a:path>
              </a:pathLst>
            </a:custGeom>
            <a:solidFill>
              <a:srgbClr val="DAE2F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" name="object 13"/>
            <p:cNvSpPr/>
            <p:nvPr/>
          </p:nvSpPr>
          <p:spPr>
            <a:xfrm>
              <a:off x="8609076" y="4449698"/>
              <a:ext cx="1435735" cy="256540"/>
            </a:xfrm>
            <a:custGeom>
              <a:avLst/>
              <a:gdLst/>
              <a:ahLst/>
              <a:cxnLst/>
              <a:rect l="l" t="t" r="r" b="b"/>
              <a:pathLst>
                <a:path w="1435734" h="256539">
                  <a:moveTo>
                    <a:pt x="0" y="42671"/>
                  </a:moveTo>
                  <a:lnTo>
                    <a:pt x="3345" y="26038"/>
                  </a:lnTo>
                  <a:lnTo>
                    <a:pt x="12477" y="12477"/>
                  </a:lnTo>
                  <a:lnTo>
                    <a:pt x="26038" y="3345"/>
                  </a:lnTo>
                  <a:lnTo>
                    <a:pt x="42672" y="0"/>
                  </a:lnTo>
                  <a:lnTo>
                    <a:pt x="1392935" y="0"/>
                  </a:lnTo>
                  <a:lnTo>
                    <a:pt x="1409569" y="3345"/>
                  </a:lnTo>
                  <a:lnTo>
                    <a:pt x="1423130" y="12477"/>
                  </a:lnTo>
                  <a:lnTo>
                    <a:pt x="1432262" y="26038"/>
                  </a:lnTo>
                  <a:lnTo>
                    <a:pt x="1435607" y="42671"/>
                  </a:lnTo>
                  <a:lnTo>
                    <a:pt x="1435607" y="213359"/>
                  </a:lnTo>
                  <a:lnTo>
                    <a:pt x="1432262" y="229993"/>
                  </a:lnTo>
                  <a:lnTo>
                    <a:pt x="1423130" y="243554"/>
                  </a:lnTo>
                  <a:lnTo>
                    <a:pt x="1409569" y="252686"/>
                  </a:lnTo>
                  <a:lnTo>
                    <a:pt x="1392935" y="256031"/>
                  </a:lnTo>
                  <a:lnTo>
                    <a:pt x="42672" y="256031"/>
                  </a:lnTo>
                  <a:lnTo>
                    <a:pt x="26038" y="252686"/>
                  </a:lnTo>
                  <a:lnTo>
                    <a:pt x="12477" y="243554"/>
                  </a:lnTo>
                  <a:lnTo>
                    <a:pt x="3345" y="229993"/>
                  </a:lnTo>
                  <a:lnTo>
                    <a:pt x="0" y="213359"/>
                  </a:lnTo>
                  <a:lnTo>
                    <a:pt x="0" y="42671"/>
                  </a:lnTo>
                  <a:close/>
                </a:path>
              </a:pathLst>
            </a:custGeom>
            <a:ln w="12700">
              <a:solidFill>
                <a:srgbClr val="006FC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4" name="object 14"/>
            <p:cNvSpPr/>
            <p:nvPr/>
          </p:nvSpPr>
          <p:spPr>
            <a:xfrm>
              <a:off x="8609076" y="5291073"/>
              <a:ext cx="1435735" cy="750570"/>
            </a:xfrm>
            <a:custGeom>
              <a:avLst/>
              <a:gdLst/>
              <a:ahLst/>
              <a:cxnLst/>
              <a:rect l="l" t="t" r="r" b="b"/>
              <a:pathLst>
                <a:path w="1435734" h="750570">
                  <a:moveTo>
                    <a:pt x="1310640" y="0"/>
                  </a:moveTo>
                  <a:lnTo>
                    <a:pt x="124968" y="0"/>
                  </a:lnTo>
                  <a:lnTo>
                    <a:pt x="76348" y="9830"/>
                  </a:lnTo>
                  <a:lnTo>
                    <a:pt x="36623" y="36639"/>
                  </a:lnTo>
                  <a:lnTo>
                    <a:pt x="9828" y="76402"/>
                  </a:lnTo>
                  <a:lnTo>
                    <a:pt x="0" y="125094"/>
                  </a:lnTo>
                  <a:lnTo>
                    <a:pt x="0" y="625043"/>
                  </a:lnTo>
                  <a:lnTo>
                    <a:pt x="9828" y="673700"/>
                  </a:lnTo>
                  <a:lnTo>
                    <a:pt x="36623" y="713435"/>
                  </a:lnTo>
                  <a:lnTo>
                    <a:pt x="76348" y="740225"/>
                  </a:lnTo>
                  <a:lnTo>
                    <a:pt x="124968" y="750049"/>
                  </a:lnTo>
                  <a:lnTo>
                    <a:pt x="1310640" y="750049"/>
                  </a:lnTo>
                  <a:lnTo>
                    <a:pt x="1359259" y="740225"/>
                  </a:lnTo>
                  <a:lnTo>
                    <a:pt x="1398984" y="713435"/>
                  </a:lnTo>
                  <a:lnTo>
                    <a:pt x="1425779" y="673700"/>
                  </a:lnTo>
                  <a:lnTo>
                    <a:pt x="1435607" y="625043"/>
                  </a:lnTo>
                  <a:lnTo>
                    <a:pt x="1435607" y="125094"/>
                  </a:lnTo>
                  <a:lnTo>
                    <a:pt x="1425779" y="76402"/>
                  </a:lnTo>
                  <a:lnTo>
                    <a:pt x="1398984" y="36639"/>
                  </a:lnTo>
                  <a:lnTo>
                    <a:pt x="1359259" y="9830"/>
                  </a:lnTo>
                  <a:lnTo>
                    <a:pt x="1310640" y="0"/>
                  </a:lnTo>
                  <a:close/>
                </a:path>
              </a:pathLst>
            </a:custGeom>
            <a:solidFill>
              <a:srgbClr val="1F386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5" name="object 15"/>
            <p:cNvSpPr/>
            <p:nvPr/>
          </p:nvSpPr>
          <p:spPr>
            <a:xfrm>
              <a:off x="8609076" y="5291073"/>
              <a:ext cx="1435735" cy="750570"/>
            </a:xfrm>
            <a:custGeom>
              <a:avLst/>
              <a:gdLst/>
              <a:ahLst/>
              <a:cxnLst/>
              <a:rect l="l" t="t" r="r" b="b"/>
              <a:pathLst>
                <a:path w="1435734" h="750570">
                  <a:moveTo>
                    <a:pt x="0" y="125094"/>
                  </a:moveTo>
                  <a:lnTo>
                    <a:pt x="9828" y="76402"/>
                  </a:lnTo>
                  <a:lnTo>
                    <a:pt x="36623" y="36639"/>
                  </a:lnTo>
                  <a:lnTo>
                    <a:pt x="76348" y="9830"/>
                  </a:lnTo>
                  <a:lnTo>
                    <a:pt x="124968" y="0"/>
                  </a:lnTo>
                  <a:lnTo>
                    <a:pt x="1310640" y="0"/>
                  </a:lnTo>
                  <a:lnTo>
                    <a:pt x="1359259" y="9830"/>
                  </a:lnTo>
                  <a:lnTo>
                    <a:pt x="1398984" y="36639"/>
                  </a:lnTo>
                  <a:lnTo>
                    <a:pt x="1425779" y="76402"/>
                  </a:lnTo>
                  <a:lnTo>
                    <a:pt x="1435607" y="125094"/>
                  </a:lnTo>
                  <a:lnTo>
                    <a:pt x="1435607" y="625043"/>
                  </a:lnTo>
                  <a:lnTo>
                    <a:pt x="1425779" y="673700"/>
                  </a:lnTo>
                  <a:lnTo>
                    <a:pt x="1398984" y="713435"/>
                  </a:lnTo>
                  <a:lnTo>
                    <a:pt x="1359259" y="740225"/>
                  </a:lnTo>
                  <a:lnTo>
                    <a:pt x="1310640" y="750049"/>
                  </a:lnTo>
                  <a:lnTo>
                    <a:pt x="124968" y="750049"/>
                  </a:lnTo>
                  <a:lnTo>
                    <a:pt x="76348" y="740225"/>
                  </a:lnTo>
                  <a:lnTo>
                    <a:pt x="36623" y="713435"/>
                  </a:lnTo>
                  <a:lnTo>
                    <a:pt x="9828" y="673700"/>
                  </a:lnTo>
                  <a:lnTo>
                    <a:pt x="0" y="625043"/>
                  </a:lnTo>
                  <a:lnTo>
                    <a:pt x="0" y="125094"/>
                  </a:lnTo>
                  <a:close/>
                </a:path>
              </a:pathLst>
            </a:custGeom>
            <a:ln w="9525">
              <a:solidFill>
                <a:srgbClr val="1F3863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16" name="object 16"/>
          <p:cNvGrpSpPr/>
          <p:nvPr/>
        </p:nvGrpSpPr>
        <p:grpSpPr>
          <a:xfrm>
            <a:off x="2925889" y="2707068"/>
            <a:ext cx="1454785" cy="457834"/>
            <a:chOff x="2925889" y="2707068"/>
            <a:chExt cx="1454785" cy="457834"/>
          </a:xfrm>
        </p:grpSpPr>
        <p:sp>
          <p:nvSpPr>
            <p:cNvPr id="17" name="object 17"/>
            <p:cNvSpPr/>
            <p:nvPr/>
          </p:nvSpPr>
          <p:spPr>
            <a:xfrm>
              <a:off x="2930651" y="2711830"/>
              <a:ext cx="1445260" cy="448309"/>
            </a:xfrm>
            <a:custGeom>
              <a:avLst/>
              <a:gdLst/>
              <a:ahLst/>
              <a:cxnLst/>
              <a:rect l="l" t="t" r="r" b="b"/>
              <a:pathLst>
                <a:path w="1445260" h="448310">
                  <a:moveTo>
                    <a:pt x="1370076" y="0"/>
                  </a:moveTo>
                  <a:lnTo>
                    <a:pt x="74675" y="0"/>
                  </a:lnTo>
                  <a:lnTo>
                    <a:pt x="45594" y="5881"/>
                  </a:lnTo>
                  <a:lnTo>
                    <a:pt x="21859" y="21907"/>
                  </a:lnTo>
                  <a:lnTo>
                    <a:pt x="5863" y="45648"/>
                  </a:lnTo>
                  <a:lnTo>
                    <a:pt x="0" y="74676"/>
                  </a:lnTo>
                  <a:lnTo>
                    <a:pt x="0" y="373507"/>
                  </a:lnTo>
                  <a:lnTo>
                    <a:pt x="5863" y="402588"/>
                  </a:lnTo>
                  <a:lnTo>
                    <a:pt x="21859" y="426323"/>
                  </a:lnTo>
                  <a:lnTo>
                    <a:pt x="45594" y="442319"/>
                  </a:lnTo>
                  <a:lnTo>
                    <a:pt x="74675" y="448183"/>
                  </a:lnTo>
                  <a:lnTo>
                    <a:pt x="1370076" y="448183"/>
                  </a:lnTo>
                  <a:lnTo>
                    <a:pt x="1399157" y="442319"/>
                  </a:lnTo>
                  <a:lnTo>
                    <a:pt x="1422892" y="426323"/>
                  </a:lnTo>
                  <a:lnTo>
                    <a:pt x="1438888" y="402588"/>
                  </a:lnTo>
                  <a:lnTo>
                    <a:pt x="1444752" y="373507"/>
                  </a:lnTo>
                  <a:lnTo>
                    <a:pt x="1444752" y="74676"/>
                  </a:lnTo>
                  <a:lnTo>
                    <a:pt x="1438888" y="45648"/>
                  </a:lnTo>
                  <a:lnTo>
                    <a:pt x="1422892" y="21907"/>
                  </a:lnTo>
                  <a:lnTo>
                    <a:pt x="1399157" y="5881"/>
                  </a:lnTo>
                  <a:lnTo>
                    <a:pt x="1370076" y="0"/>
                  </a:lnTo>
                  <a:close/>
                </a:path>
              </a:pathLst>
            </a:custGeom>
            <a:solidFill>
              <a:srgbClr val="1F386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8" name="object 18"/>
            <p:cNvSpPr/>
            <p:nvPr/>
          </p:nvSpPr>
          <p:spPr>
            <a:xfrm>
              <a:off x="2930651" y="2711830"/>
              <a:ext cx="1445260" cy="448309"/>
            </a:xfrm>
            <a:custGeom>
              <a:avLst/>
              <a:gdLst/>
              <a:ahLst/>
              <a:cxnLst/>
              <a:rect l="l" t="t" r="r" b="b"/>
              <a:pathLst>
                <a:path w="1445260" h="448310">
                  <a:moveTo>
                    <a:pt x="0" y="74676"/>
                  </a:moveTo>
                  <a:lnTo>
                    <a:pt x="5863" y="45648"/>
                  </a:lnTo>
                  <a:lnTo>
                    <a:pt x="21859" y="21907"/>
                  </a:lnTo>
                  <a:lnTo>
                    <a:pt x="45594" y="5881"/>
                  </a:lnTo>
                  <a:lnTo>
                    <a:pt x="74675" y="0"/>
                  </a:lnTo>
                  <a:lnTo>
                    <a:pt x="1370076" y="0"/>
                  </a:lnTo>
                  <a:lnTo>
                    <a:pt x="1399157" y="5881"/>
                  </a:lnTo>
                  <a:lnTo>
                    <a:pt x="1422892" y="21907"/>
                  </a:lnTo>
                  <a:lnTo>
                    <a:pt x="1438888" y="45648"/>
                  </a:lnTo>
                  <a:lnTo>
                    <a:pt x="1444752" y="74676"/>
                  </a:lnTo>
                  <a:lnTo>
                    <a:pt x="1444752" y="373507"/>
                  </a:lnTo>
                  <a:lnTo>
                    <a:pt x="1438888" y="402588"/>
                  </a:lnTo>
                  <a:lnTo>
                    <a:pt x="1422892" y="426323"/>
                  </a:lnTo>
                  <a:lnTo>
                    <a:pt x="1399157" y="442319"/>
                  </a:lnTo>
                  <a:lnTo>
                    <a:pt x="1370076" y="448183"/>
                  </a:lnTo>
                  <a:lnTo>
                    <a:pt x="74675" y="448183"/>
                  </a:lnTo>
                  <a:lnTo>
                    <a:pt x="45594" y="442319"/>
                  </a:lnTo>
                  <a:lnTo>
                    <a:pt x="21859" y="426323"/>
                  </a:lnTo>
                  <a:lnTo>
                    <a:pt x="5863" y="402588"/>
                  </a:lnTo>
                  <a:lnTo>
                    <a:pt x="0" y="373507"/>
                  </a:lnTo>
                  <a:lnTo>
                    <a:pt x="0" y="74676"/>
                  </a:lnTo>
                  <a:close/>
                </a:path>
              </a:pathLst>
            </a:custGeom>
            <a:ln w="9525">
              <a:solidFill>
                <a:srgbClr val="1F3863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9" name="object 19"/>
          <p:cNvSpPr txBox="1"/>
          <p:nvPr/>
        </p:nvSpPr>
        <p:spPr>
          <a:xfrm>
            <a:off x="2995929" y="2797365"/>
            <a:ext cx="1312545" cy="256540"/>
          </a:xfrm>
          <a:prstGeom prst="rect">
            <a:avLst/>
          </a:prstGeom>
        </p:spPr>
        <p:txBody>
          <a:bodyPr wrap="square" lIns="0" tIns="1460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5"/>
              </a:spcBef>
            </a:pPr>
            <a:r>
              <a:rPr dirty="0" sz="1500" b="1">
                <a:solidFill>
                  <a:srgbClr val="FFFFFF"/>
                </a:solidFill>
                <a:latin typeface="Arial"/>
                <a:cs typeface="Arial"/>
              </a:rPr>
              <a:t>Varsa</a:t>
            </a:r>
            <a:r>
              <a:rPr dirty="0" sz="1500" spc="-9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500" spc="-10" b="1">
                <a:solidFill>
                  <a:srgbClr val="FFFFFF"/>
                </a:solidFill>
                <a:latin typeface="Arial"/>
                <a:cs typeface="Arial"/>
              </a:rPr>
              <a:t>Teminat</a:t>
            </a:r>
            <a:endParaRPr sz="1500">
              <a:latin typeface="Arial"/>
              <a:cs typeface="Arial"/>
            </a:endParaRPr>
          </a:p>
        </p:txBody>
      </p:sp>
      <p:grpSp>
        <p:nvGrpSpPr>
          <p:cNvPr id="20" name="object 20"/>
          <p:cNvGrpSpPr/>
          <p:nvPr/>
        </p:nvGrpSpPr>
        <p:grpSpPr>
          <a:xfrm>
            <a:off x="7095553" y="1764982"/>
            <a:ext cx="1673860" cy="750570"/>
            <a:chOff x="7095553" y="1764982"/>
            <a:chExt cx="1673860" cy="750570"/>
          </a:xfrm>
        </p:grpSpPr>
        <p:sp>
          <p:nvSpPr>
            <p:cNvPr id="21" name="object 21"/>
            <p:cNvSpPr/>
            <p:nvPr/>
          </p:nvSpPr>
          <p:spPr>
            <a:xfrm>
              <a:off x="7100316" y="1769745"/>
              <a:ext cx="1664335" cy="741045"/>
            </a:xfrm>
            <a:custGeom>
              <a:avLst/>
              <a:gdLst/>
              <a:ahLst/>
              <a:cxnLst/>
              <a:rect l="l" t="t" r="r" b="b"/>
              <a:pathLst>
                <a:path w="1664334" h="741044">
                  <a:moveTo>
                    <a:pt x="1540763" y="0"/>
                  </a:moveTo>
                  <a:lnTo>
                    <a:pt x="123443" y="0"/>
                  </a:lnTo>
                  <a:lnTo>
                    <a:pt x="75384" y="9717"/>
                  </a:lnTo>
                  <a:lnTo>
                    <a:pt x="36147" y="36210"/>
                  </a:lnTo>
                  <a:lnTo>
                    <a:pt x="9697" y="75491"/>
                  </a:lnTo>
                  <a:lnTo>
                    <a:pt x="0" y="123570"/>
                  </a:lnTo>
                  <a:lnTo>
                    <a:pt x="0" y="617474"/>
                  </a:lnTo>
                  <a:lnTo>
                    <a:pt x="9697" y="665533"/>
                  </a:lnTo>
                  <a:lnTo>
                    <a:pt x="36147" y="704770"/>
                  </a:lnTo>
                  <a:lnTo>
                    <a:pt x="75384" y="731220"/>
                  </a:lnTo>
                  <a:lnTo>
                    <a:pt x="123443" y="740917"/>
                  </a:lnTo>
                  <a:lnTo>
                    <a:pt x="1540763" y="740917"/>
                  </a:lnTo>
                  <a:lnTo>
                    <a:pt x="1588823" y="731220"/>
                  </a:lnTo>
                  <a:lnTo>
                    <a:pt x="1628060" y="704770"/>
                  </a:lnTo>
                  <a:lnTo>
                    <a:pt x="1654510" y="665533"/>
                  </a:lnTo>
                  <a:lnTo>
                    <a:pt x="1664207" y="617474"/>
                  </a:lnTo>
                  <a:lnTo>
                    <a:pt x="1664207" y="123570"/>
                  </a:lnTo>
                  <a:lnTo>
                    <a:pt x="1654510" y="75491"/>
                  </a:lnTo>
                  <a:lnTo>
                    <a:pt x="1628060" y="36210"/>
                  </a:lnTo>
                  <a:lnTo>
                    <a:pt x="1588823" y="9717"/>
                  </a:lnTo>
                  <a:lnTo>
                    <a:pt x="1540763" y="0"/>
                  </a:lnTo>
                  <a:close/>
                </a:path>
              </a:pathLst>
            </a:custGeom>
            <a:solidFill>
              <a:srgbClr val="1F386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2" name="object 22"/>
            <p:cNvSpPr/>
            <p:nvPr/>
          </p:nvSpPr>
          <p:spPr>
            <a:xfrm>
              <a:off x="7100316" y="1769745"/>
              <a:ext cx="1664335" cy="741045"/>
            </a:xfrm>
            <a:custGeom>
              <a:avLst/>
              <a:gdLst/>
              <a:ahLst/>
              <a:cxnLst/>
              <a:rect l="l" t="t" r="r" b="b"/>
              <a:pathLst>
                <a:path w="1664334" h="741044">
                  <a:moveTo>
                    <a:pt x="0" y="123570"/>
                  </a:moveTo>
                  <a:lnTo>
                    <a:pt x="9697" y="75491"/>
                  </a:lnTo>
                  <a:lnTo>
                    <a:pt x="36147" y="36210"/>
                  </a:lnTo>
                  <a:lnTo>
                    <a:pt x="75384" y="9717"/>
                  </a:lnTo>
                  <a:lnTo>
                    <a:pt x="123443" y="0"/>
                  </a:lnTo>
                  <a:lnTo>
                    <a:pt x="1540763" y="0"/>
                  </a:lnTo>
                  <a:lnTo>
                    <a:pt x="1588823" y="9717"/>
                  </a:lnTo>
                  <a:lnTo>
                    <a:pt x="1628060" y="36210"/>
                  </a:lnTo>
                  <a:lnTo>
                    <a:pt x="1654510" y="75491"/>
                  </a:lnTo>
                  <a:lnTo>
                    <a:pt x="1664207" y="123570"/>
                  </a:lnTo>
                  <a:lnTo>
                    <a:pt x="1664207" y="617474"/>
                  </a:lnTo>
                  <a:lnTo>
                    <a:pt x="1654510" y="665533"/>
                  </a:lnTo>
                  <a:lnTo>
                    <a:pt x="1628060" y="704770"/>
                  </a:lnTo>
                  <a:lnTo>
                    <a:pt x="1588823" y="731220"/>
                  </a:lnTo>
                  <a:lnTo>
                    <a:pt x="1540763" y="740917"/>
                  </a:lnTo>
                  <a:lnTo>
                    <a:pt x="123443" y="740917"/>
                  </a:lnTo>
                  <a:lnTo>
                    <a:pt x="75384" y="731220"/>
                  </a:lnTo>
                  <a:lnTo>
                    <a:pt x="36147" y="704770"/>
                  </a:lnTo>
                  <a:lnTo>
                    <a:pt x="9697" y="665533"/>
                  </a:lnTo>
                  <a:lnTo>
                    <a:pt x="0" y="617474"/>
                  </a:lnTo>
                  <a:lnTo>
                    <a:pt x="0" y="123570"/>
                  </a:lnTo>
                  <a:close/>
                </a:path>
              </a:pathLst>
            </a:custGeom>
            <a:ln w="9525">
              <a:solidFill>
                <a:srgbClr val="1F3863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23" name="object 23"/>
          <p:cNvSpPr txBox="1"/>
          <p:nvPr/>
        </p:nvSpPr>
        <p:spPr>
          <a:xfrm>
            <a:off x="7197470" y="1887029"/>
            <a:ext cx="1456690" cy="485775"/>
          </a:xfrm>
          <a:prstGeom prst="rect">
            <a:avLst/>
          </a:prstGeom>
        </p:spPr>
        <p:txBody>
          <a:bodyPr wrap="square" lIns="0" tIns="14605" rIns="0" bIns="0" rtlCol="0" vert="horz">
            <a:spAutoFit/>
          </a:bodyPr>
          <a:lstStyle/>
          <a:p>
            <a:pPr marL="350520" marR="5080" indent="-338455">
              <a:lnSpc>
                <a:spcPct val="100000"/>
              </a:lnSpc>
              <a:spcBef>
                <a:spcPts val="115"/>
              </a:spcBef>
            </a:pPr>
            <a:r>
              <a:rPr dirty="0" sz="1500" b="1">
                <a:solidFill>
                  <a:srgbClr val="FFFFFF"/>
                </a:solidFill>
                <a:latin typeface="Arial"/>
                <a:cs typeface="Arial"/>
              </a:rPr>
              <a:t>Kısmi</a:t>
            </a:r>
            <a:r>
              <a:rPr dirty="0" sz="1500" spc="3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500" b="1">
                <a:solidFill>
                  <a:srgbClr val="FFFFFF"/>
                </a:solidFill>
                <a:latin typeface="Arial"/>
                <a:cs typeface="Arial"/>
              </a:rPr>
              <a:t>veya</a:t>
            </a:r>
            <a:r>
              <a:rPr dirty="0" sz="1500" spc="-10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500" spc="-25" b="1">
                <a:solidFill>
                  <a:srgbClr val="FFFFFF"/>
                </a:solidFill>
                <a:latin typeface="Arial"/>
                <a:cs typeface="Arial"/>
              </a:rPr>
              <a:t>Tam </a:t>
            </a:r>
            <a:r>
              <a:rPr dirty="0" sz="1500" spc="-10" b="1">
                <a:solidFill>
                  <a:srgbClr val="FFFFFF"/>
                </a:solidFill>
                <a:latin typeface="Arial"/>
                <a:cs typeface="Arial"/>
              </a:rPr>
              <a:t>Muafiyet</a:t>
            </a:r>
            <a:endParaRPr sz="1500">
              <a:latin typeface="Arial"/>
              <a:cs typeface="Arial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5259959" y="4425810"/>
            <a:ext cx="4777740" cy="1481455"/>
          </a:xfrm>
          <a:prstGeom prst="rect">
            <a:avLst/>
          </a:prstGeom>
        </p:spPr>
        <p:txBody>
          <a:bodyPr wrap="square" lIns="0" tIns="33019" rIns="0" bIns="0" rtlCol="0" vert="horz">
            <a:spAutoFit/>
          </a:bodyPr>
          <a:lstStyle/>
          <a:p>
            <a:pPr algn="ctr" marL="3357879">
              <a:lnSpc>
                <a:spcPct val="100000"/>
              </a:lnSpc>
              <a:spcBef>
                <a:spcPts val="259"/>
              </a:spcBef>
            </a:pPr>
            <a:r>
              <a:rPr dirty="0" sz="1500" b="1">
                <a:solidFill>
                  <a:srgbClr val="1F3863"/>
                </a:solidFill>
                <a:latin typeface="Arial"/>
                <a:cs typeface="Arial"/>
              </a:rPr>
              <a:t>Belge</a:t>
            </a:r>
            <a:r>
              <a:rPr dirty="0" sz="1500" spc="-15" b="1">
                <a:solidFill>
                  <a:srgbClr val="1F3863"/>
                </a:solidFill>
                <a:latin typeface="Arial"/>
                <a:cs typeface="Arial"/>
              </a:rPr>
              <a:t> </a:t>
            </a:r>
            <a:r>
              <a:rPr dirty="0" sz="1500" spc="-10" b="1">
                <a:solidFill>
                  <a:srgbClr val="1F3863"/>
                </a:solidFill>
                <a:latin typeface="Arial"/>
                <a:cs typeface="Arial"/>
              </a:rPr>
              <a:t>Kapatma</a:t>
            </a:r>
            <a:endParaRPr sz="15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60"/>
              </a:spcBef>
            </a:pPr>
            <a:r>
              <a:rPr dirty="0" sz="1500" spc="-10" b="1">
                <a:solidFill>
                  <a:srgbClr val="FFFFFF"/>
                </a:solidFill>
                <a:latin typeface="Arial"/>
                <a:cs typeface="Arial"/>
              </a:rPr>
              <a:t>Yurt</a:t>
            </a:r>
            <a:r>
              <a:rPr dirty="0" sz="1500" spc="-1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500" b="1">
                <a:solidFill>
                  <a:srgbClr val="FFFFFF"/>
                </a:solidFill>
                <a:latin typeface="Arial"/>
                <a:cs typeface="Arial"/>
              </a:rPr>
              <a:t>Dışı</a:t>
            </a:r>
            <a:r>
              <a:rPr dirty="0" sz="1500" spc="1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500" b="1">
                <a:solidFill>
                  <a:srgbClr val="FFFFFF"/>
                </a:solidFill>
                <a:latin typeface="Arial"/>
                <a:cs typeface="Arial"/>
              </a:rPr>
              <a:t>/</a:t>
            </a:r>
            <a:r>
              <a:rPr dirty="0" sz="1500" spc="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500" b="1">
                <a:solidFill>
                  <a:srgbClr val="FFFFFF"/>
                </a:solidFill>
                <a:latin typeface="Arial"/>
                <a:cs typeface="Arial"/>
              </a:rPr>
              <a:t>Serbest</a:t>
            </a:r>
            <a:r>
              <a:rPr dirty="0" sz="1500" spc="-13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500" spc="-20" b="1">
                <a:solidFill>
                  <a:srgbClr val="FFFFFF"/>
                </a:solidFill>
                <a:latin typeface="Arial"/>
                <a:cs typeface="Arial"/>
              </a:rPr>
              <a:t>Bölge</a:t>
            </a:r>
            <a:endParaRPr sz="15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5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84"/>
              </a:spcBef>
            </a:pPr>
            <a:endParaRPr sz="1500">
              <a:latin typeface="Arial"/>
              <a:cs typeface="Arial"/>
            </a:endParaRPr>
          </a:p>
          <a:p>
            <a:pPr algn="ctr" marL="3422650" marR="59690">
              <a:lnSpc>
                <a:spcPct val="100000"/>
              </a:lnSpc>
            </a:pPr>
            <a:r>
              <a:rPr dirty="0" sz="1500" b="1">
                <a:solidFill>
                  <a:srgbClr val="FFFFFF"/>
                </a:solidFill>
                <a:latin typeface="Arial"/>
                <a:cs typeface="Arial"/>
              </a:rPr>
              <a:t>Varsa</a:t>
            </a:r>
            <a:r>
              <a:rPr dirty="0" sz="1500" spc="-9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500" spc="-10" b="1">
                <a:solidFill>
                  <a:srgbClr val="FFFFFF"/>
                </a:solidFill>
                <a:latin typeface="Arial"/>
                <a:cs typeface="Arial"/>
              </a:rPr>
              <a:t>Teminat İadesi</a:t>
            </a:r>
            <a:endParaRPr sz="1500">
              <a:latin typeface="Arial"/>
              <a:cs typeface="Arial"/>
            </a:endParaRPr>
          </a:p>
        </p:txBody>
      </p:sp>
      <p:sp>
        <p:nvSpPr>
          <p:cNvPr id="25" name="object 25"/>
          <p:cNvSpPr/>
          <p:nvPr/>
        </p:nvSpPr>
        <p:spPr>
          <a:xfrm>
            <a:off x="9260586" y="3814063"/>
            <a:ext cx="114300" cy="1473200"/>
          </a:xfrm>
          <a:custGeom>
            <a:avLst/>
            <a:gdLst/>
            <a:ahLst/>
            <a:cxnLst/>
            <a:rect l="l" t="t" r="r" b="b"/>
            <a:pathLst>
              <a:path w="114300" h="1473200">
                <a:moveTo>
                  <a:pt x="114300" y="1358900"/>
                </a:moveTo>
                <a:lnTo>
                  <a:pt x="76200" y="1358900"/>
                </a:lnTo>
                <a:lnTo>
                  <a:pt x="76200" y="887095"/>
                </a:lnTo>
                <a:lnTo>
                  <a:pt x="38100" y="887095"/>
                </a:lnTo>
                <a:lnTo>
                  <a:pt x="38100" y="1358900"/>
                </a:lnTo>
                <a:lnTo>
                  <a:pt x="0" y="1358900"/>
                </a:lnTo>
                <a:lnTo>
                  <a:pt x="57150" y="1473200"/>
                </a:lnTo>
                <a:lnTo>
                  <a:pt x="104775" y="1377950"/>
                </a:lnTo>
                <a:lnTo>
                  <a:pt x="114300" y="1358900"/>
                </a:lnTo>
                <a:close/>
              </a:path>
              <a:path w="114300" h="1473200">
                <a:moveTo>
                  <a:pt x="114300" y="516763"/>
                </a:moveTo>
                <a:lnTo>
                  <a:pt x="76200" y="516763"/>
                </a:lnTo>
                <a:lnTo>
                  <a:pt x="76200" y="0"/>
                </a:lnTo>
                <a:lnTo>
                  <a:pt x="38100" y="0"/>
                </a:lnTo>
                <a:lnTo>
                  <a:pt x="38100" y="516763"/>
                </a:lnTo>
                <a:lnTo>
                  <a:pt x="0" y="516763"/>
                </a:lnTo>
                <a:lnTo>
                  <a:pt x="57150" y="631063"/>
                </a:lnTo>
                <a:lnTo>
                  <a:pt x="104775" y="535813"/>
                </a:lnTo>
                <a:lnTo>
                  <a:pt x="114300" y="516763"/>
                </a:lnTo>
                <a:close/>
              </a:path>
            </a:pathLst>
          </a:custGeom>
          <a:solidFill>
            <a:srgbClr val="006FC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6" name="object 26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38100">
              <a:lnSpc>
                <a:spcPts val="980"/>
              </a:lnSpc>
            </a:pPr>
            <a:r>
              <a:rPr dirty="0" spc="-25"/>
              <a:t>59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280517" rIns="0" bIns="0" rtlCol="0" vert="horz">
            <a:spAutoFit/>
          </a:bodyPr>
          <a:lstStyle/>
          <a:p>
            <a:pPr marL="496570">
              <a:lnSpc>
                <a:spcPct val="100000"/>
              </a:lnSpc>
              <a:spcBef>
                <a:spcPts val="130"/>
              </a:spcBef>
            </a:pPr>
            <a:r>
              <a:rPr dirty="0" spc="-175"/>
              <a:t>HARİÇTE</a:t>
            </a:r>
            <a:r>
              <a:rPr dirty="0" spc="110"/>
              <a:t> </a:t>
            </a:r>
            <a:r>
              <a:rPr dirty="0" spc="-245"/>
              <a:t>İŞLEME</a:t>
            </a:r>
            <a:r>
              <a:rPr dirty="0" spc="10"/>
              <a:t> </a:t>
            </a:r>
            <a:r>
              <a:rPr dirty="0" spc="-260"/>
              <a:t>REJİMİ</a:t>
            </a:r>
            <a:r>
              <a:rPr dirty="0" spc="80"/>
              <a:t> </a:t>
            </a:r>
            <a:r>
              <a:rPr dirty="0" spc="-335"/>
              <a:t>İLE</a:t>
            </a:r>
            <a:r>
              <a:rPr dirty="0" spc="10"/>
              <a:t> </a:t>
            </a:r>
            <a:r>
              <a:rPr dirty="0" spc="-300"/>
              <a:t>İLGİLİ</a:t>
            </a:r>
            <a:r>
              <a:rPr dirty="0" spc="-60"/>
              <a:t> </a:t>
            </a:r>
            <a:r>
              <a:rPr dirty="0" spc="-145"/>
              <a:t>MERCİLER?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2183638" y="1909826"/>
            <a:ext cx="3249930" cy="1302385"/>
            <a:chOff x="2183638" y="1909826"/>
            <a:chExt cx="3249930" cy="1302385"/>
          </a:xfrm>
        </p:grpSpPr>
        <p:sp>
          <p:nvSpPr>
            <p:cNvPr id="4" name="object 4"/>
            <p:cNvSpPr/>
            <p:nvPr/>
          </p:nvSpPr>
          <p:spPr>
            <a:xfrm>
              <a:off x="2189988" y="1916176"/>
              <a:ext cx="3237230" cy="1289685"/>
            </a:xfrm>
            <a:custGeom>
              <a:avLst/>
              <a:gdLst/>
              <a:ahLst/>
              <a:cxnLst/>
              <a:rect l="l" t="t" r="r" b="b"/>
              <a:pathLst>
                <a:path w="3237229" h="1289685">
                  <a:moveTo>
                    <a:pt x="2592324" y="0"/>
                  </a:moveTo>
                  <a:lnTo>
                    <a:pt x="0" y="0"/>
                  </a:lnTo>
                  <a:lnTo>
                    <a:pt x="644651" y="644778"/>
                  </a:lnTo>
                  <a:lnTo>
                    <a:pt x="0" y="1289558"/>
                  </a:lnTo>
                  <a:lnTo>
                    <a:pt x="2592324" y="1289558"/>
                  </a:lnTo>
                  <a:lnTo>
                    <a:pt x="3236976" y="644778"/>
                  </a:lnTo>
                  <a:lnTo>
                    <a:pt x="2592324" y="0"/>
                  </a:lnTo>
                  <a:close/>
                </a:path>
              </a:pathLst>
            </a:custGeom>
            <a:solidFill>
              <a:srgbClr val="1F386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/>
            <p:cNvSpPr/>
            <p:nvPr/>
          </p:nvSpPr>
          <p:spPr>
            <a:xfrm>
              <a:off x="2189988" y="1916176"/>
              <a:ext cx="3237230" cy="1289685"/>
            </a:xfrm>
            <a:custGeom>
              <a:avLst/>
              <a:gdLst/>
              <a:ahLst/>
              <a:cxnLst/>
              <a:rect l="l" t="t" r="r" b="b"/>
              <a:pathLst>
                <a:path w="3237229" h="1289685">
                  <a:moveTo>
                    <a:pt x="0" y="0"/>
                  </a:moveTo>
                  <a:lnTo>
                    <a:pt x="2592324" y="0"/>
                  </a:lnTo>
                  <a:lnTo>
                    <a:pt x="3236976" y="644778"/>
                  </a:lnTo>
                  <a:lnTo>
                    <a:pt x="2592324" y="1289558"/>
                  </a:lnTo>
                  <a:lnTo>
                    <a:pt x="0" y="1289558"/>
                  </a:lnTo>
                  <a:lnTo>
                    <a:pt x="644651" y="644778"/>
                  </a:lnTo>
                  <a:lnTo>
                    <a:pt x="0" y="0"/>
                  </a:lnTo>
                  <a:close/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6" name="object 6"/>
          <p:cNvSpPr txBox="1"/>
          <p:nvPr/>
        </p:nvSpPr>
        <p:spPr>
          <a:xfrm>
            <a:off x="2929763" y="1999551"/>
            <a:ext cx="1783714" cy="1056640"/>
          </a:xfrm>
          <a:prstGeom prst="rect">
            <a:avLst/>
          </a:prstGeom>
        </p:spPr>
        <p:txBody>
          <a:bodyPr wrap="square" lIns="0" tIns="40005" rIns="0" bIns="0" rtlCol="0" vert="horz">
            <a:spAutoFit/>
          </a:bodyPr>
          <a:lstStyle/>
          <a:p>
            <a:pPr algn="ctr" marL="12700" marR="5080">
              <a:lnSpc>
                <a:spcPct val="93300"/>
              </a:lnSpc>
              <a:spcBef>
                <a:spcPts val="315"/>
              </a:spcBef>
            </a:pPr>
            <a:r>
              <a:rPr dirty="0" sz="2350">
                <a:solidFill>
                  <a:srgbClr val="FFFFFF"/>
                </a:solidFill>
                <a:latin typeface="Calibri"/>
                <a:cs typeface="Calibri"/>
              </a:rPr>
              <a:t>Hariçte</a:t>
            </a:r>
            <a:r>
              <a:rPr dirty="0" sz="2350" spc="8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350" spc="-10">
                <a:solidFill>
                  <a:srgbClr val="FFFFFF"/>
                </a:solidFill>
                <a:latin typeface="Calibri"/>
                <a:cs typeface="Calibri"/>
              </a:rPr>
              <a:t>İşleme </a:t>
            </a:r>
            <a:r>
              <a:rPr dirty="0" sz="2350">
                <a:solidFill>
                  <a:srgbClr val="FFFFFF"/>
                </a:solidFill>
                <a:latin typeface="Calibri"/>
                <a:cs typeface="Calibri"/>
              </a:rPr>
              <a:t>İzin</a:t>
            </a:r>
            <a:r>
              <a:rPr dirty="0" sz="2350" spc="4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350" spc="-10">
                <a:solidFill>
                  <a:srgbClr val="FFFFFF"/>
                </a:solidFill>
                <a:latin typeface="Calibri"/>
                <a:cs typeface="Calibri"/>
              </a:rPr>
              <a:t>Belgesi (HİİB)</a:t>
            </a:r>
            <a:endParaRPr sz="2350">
              <a:latin typeface="Calibri"/>
              <a:cs typeface="Calibri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4999990" y="2019554"/>
            <a:ext cx="2701290" cy="1083310"/>
            <a:chOff x="4999990" y="2019554"/>
            <a:chExt cx="2701290" cy="1083310"/>
          </a:xfrm>
        </p:grpSpPr>
        <p:sp>
          <p:nvSpPr>
            <p:cNvPr id="8" name="object 8"/>
            <p:cNvSpPr/>
            <p:nvPr/>
          </p:nvSpPr>
          <p:spPr>
            <a:xfrm>
              <a:off x="5006340" y="2025904"/>
              <a:ext cx="2688590" cy="1070610"/>
            </a:xfrm>
            <a:custGeom>
              <a:avLst/>
              <a:gdLst/>
              <a:ahLst/>
              <a:cxnLst/>
              <a:rect l="l" t="t" r="r" b="b"/>
              <a:pathLst>
                <a:path w="2688590" h="1070610">
                  <a:moveTo>
                    <a:pt x="2153412" y="0"/>
                  </a:moveTo>
                  <a:lnTo>
                    <a:pt x="0" y="0"/>
                  </a:lnTo>
                  <a:lnTo>
                    <a:pt x="534924" y="535051"/>
                  </a:lnTo>
                  <a:lnTo>
                    <a:pt x="0" y="1070102"/>
                  </a:lnTo>
                  <a:lnTo>
                    <a:pt x="2153412" y="1070102"/>
                  </a:lnTo>
                  <a:lnTo>
                    <a:pt x="2688336" y="535051"/>
                  </a:lnTo>
                  <a:lnTo>
                    <a:pt x="2153412" y="0"/>
                  </a:lnTo>
                  <a:close/>
                </a:path>
              </a:pathLst>
            </a:custGeom>
            <a:solidFill>
              <a:srgbClr val="DAE2F3">
                <a:alpha val="90194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" name="object 9"/>
            <p:cNvSpPr/>
            <p:nvPr/>
          </p:nvSpPr>
          <p:spPr>
            <a:xfrm>
              <a:off x="5006340" y="2025904"/>
              <a:ext cx="2688590" cy="1070610"/>
            </a:xfrm>
            <a:custGeom>
              <a:avLst/>
              <a:gdLst/>
              <a:ahLst/>
              <a:cxnLst/>
              <a:rect l="l" t="t" r="r" b="b"/>
              <a:pathLst>
                <a:path w="2688590" h="1070610">
                  <a:moveTo>
                    <a:pt x="0" y="0"/>
                  </a:moveTo>
                  <a:lnTo>
                    <a:pt x="2153412" y="0"/>
                  </a:lnTo>
                  <a:lnTo>
                    <a:pt x="2688336" y="535051"/>
                  </a:lnTo>
                  <a:lnTo>
                    <a:pt x="2153412" y="1070102"/>
                  </a:lnTo>
                  <a:lnTo>
                    <a:pt x="0" y="1070102"/>
                  </a:lnTo>
                  <a:lnTo>
                    <a:pt x="534924" y="535051"/>
                  </a:lnTo>
                  <a:lnTo>
                    <a:pt x="0" y="0"/>
                  </a:lnTo>
                  <a:close/>
                </a:path>
              </a:pathLst>
            </a:custGeom>
            <a:ln w="12700">
              <a:solidFill>
                <a:srgbClr val="CFD4EA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0" name="object 10"/>
          <p:cNvSpPr txBox="1"/>
          <p:nvPr/>
        </p:nvSpPr>
        <p:spPr>
          <a:xfrm>
            <a:off x="5562600" y="2176208"/>
            <a:ext cx="1588135" cy="716280"/>
          </a:xfrm>
          <a:prstGeom prst="rect">
            <a:avLst/>
          </a:prstGeom>
        </p:spPr>
        <p:txBody>
          <a:bodyPr wrap="square" lIns="0" tIns="29209" rIns="0" bIns="0" rtlCol="0" vert="horz">
            <a:spAutoFit/>
          </a:bodyPr>
          <a:lstStyle/>
          <a:p>
            <a:pPr algn="ctr" marL="12700" marR="5080" indent="9525">
              <a:lnSpc>
                <a:spcPct val="95000"/>
              </a:lnSpc>
              <a:spcBef>
                <a:spcPts val="229"/>
              </a:spcBef>
            </a:pPr>
            <a:r>
              <a:rPr dirty="0" sz="1550">
                <a:latin typeface="Calibri"/>
                <a:cs typeface="Calibri"/>
              </a:rPr>
              <a:t>İşlem</a:t>
            </a:r>
            <a:r>
              <a:rPr dirty="0" sz="1550" spc="100">
                <a:latin typeface="Calibri"/>
                <a:cs typeface="Calibri"/>
              </a:rPr>
              <a:t> </a:t>
            </a:r>
            <a:r>
              <a:rPr dirty="0" sz="1550" spc="-10">
                <a:latin typeface="Calibri"/>
                <a:cs typeface="Calibri"/>
              </a:rPr>
              <a:t>görmek</a:t>
            </a:r>
            <a:r>
              <a:rPr dirty="0" sz="1550" spc="500">
                <a:latin typeface="Calibri"/>
                <a:cs typeface="Calibri"/>
              </a:rPr>
              <a:t> </a:t>
            </a:r>
            <a:r>
              <a:rPr dirty="0" sz="1550">
                <a:latin typeface="Calibri"/>
                <a:cs typeface="Calibri"/>
              </a:rPr>
              <a:t>üzere</a:t>
            </a:r>
            <a:r>
              <a:rPr dirty="0" sz="1550" spc="55">
                <a:latin typeface="Calibri"/>
                <a:cs typeface="Calibri"/>
              </a:rPr>
              <a:t> </a:t>
            </a:r>
            <a:r>
              <a:rPr dirty="0" sz="1550" spc="-10">
                <a:latin typeface="Calibri"/>
                <a:cs typeface="Calibri"/>
              </a:rPr>
              <a:t>gönderilecek </a:t>
            </a:r>
            <a:r>
              <a:rPr dirty="0" sz="1550">
                <a:latin typeface="Calibri"/>
                <a:cs typeface="Calibri"/>
              </a:rPr>
              <a:t>eşya</a:t>
            </a:r>
            <a:r>
              <a:rPr dirty="0" sz="1550" spc="45">
                <a:latin typeface="Calibri"/>
                <a:cs typeface="Calibri"/>
              </a:rPr>
              <a:t> </a:t>
            </a:r>
            <a:r>
              <a:rPr dirty="0" sz="1550" spc="-20">
                <a:latin typeface="Calibri"/>
                <a:cs typeface="Calibri"/>
              </a:rPr>
              <a:t>için</a:t>
            </a:r>
            <a:endParaRPr sz="1550">
              <a:latin typeface="Calibri"/>
              <a:cs typeface="Calibri"/>
            </a:endParaRPr>
          </a:p>
        </p:txBody>
      </p:sp>
      <p:grpSp>
        <p:nvGrpSpPr>
          <p:cNvPr id="11" name="object 11"/>
          <p:cNvGrpSpPr/>
          <p:nvPr/>
        </p:nvGrpSpPr>
        <p:grpSpPr>
          <a:xfrm>
            <a:off x="7313421" y="2019554"/>
            <a:ext cx="2701290" cy="1083310"/>
            <a:chOff x="7313421" y="2019554"/>
            <a:chExt cx="2701290" cy="1083310"/>
          </a:xfrm>
        </p:grpSpPr>
        <p:sp>
          <p:nvSpPr>
            <p:cNvPr id="12" name="object 12"/>
            <p:cNvSpPr/>
            <p:nvPr/>
          </p:nvSpPr>
          <p:spPr>
            <a:xfrm>
              <a:off x="7319771" y="2025904"/>
              <a:ext cx="2688590" cy="1070610"/>
            </a:xfrm>
            <a:custGeom>
              <a:avLst/>
              <a:gdLst/>
              <a:ahLst/>
              <a:cxnLst/>
              <a:rect l="l" t="t" r="r" b="b"/>
              <a:pathLst>
                <a:path w="2688590" h="1070610">
                  <a:moveTo>
                    <a:pt x="2153411" y="0"/>
                  </a:moveTo>
                  <a:lnTo>
                    <a:pt x="0" y="0"/>
                  </a:lnTo>
                  <a:lnTo>
                    <a:pt x="534924" y="535051"/>
                  </a:lnTo>
                  <a:lnTo>
                    <a:pt x="0" y="1070102"/>
                  </a:lnTo>
                  <a:lnTo>
                    <a:pt x="2153411" y="1070102"/>
                  </a:lnTo>
                  <a:lnTo>
                    <a:pt x="2688335" y="535051"/>
                  </a:lnTo>
                  <a:lnTo>
                    <a:pt x="2153411" y="0"/>
                  </a:lnTo>
                  <a:close/>
                </a:path>
              </a:pathLst>
            </a:custGeom>
            <a:solidFill>
              <a:srgbClr val="DAE2F3">
                <a:alpha val="90194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" name="object 13"/>
            <p:cNvSpPr/>
            <p:nvPr/>
          </p:nvSpPr>
          <p:spPr>
            <a:xfrm>
              <a:off x="7319771" y="2025904"/>
              <a:ext cx="2688590" cy="1070610"/>
            </a:xfrm>
            <a:custGeom>
              <a:avLst/>
              <a:gdLst/>
              <a:ahLst/>
              <a:cxnLst/>
              <a:rect l="l" t="t" r="r" b="b"/>
              <a:pathLst>
                <a:path w="2688590" h="1070610">
                  <a:moveTo>
                    <a:pt x="0" y="0"/>
                  </a:moveTo>
                  <a:lnTo>
                    <a:pt x="2153411" y="0"/>
                  </a:lnTo>
                  <a:lnTo>
                    <a:pt x="2688335" y="535051"/>
                  </a:lnTo>
                  <a:lnTo>
                    <a:pt x="2153411" y="1070102"/>
                  </a:lnTo>
                  <a:lnTo>
                    <a:pt x="0" y="1070102"/>
                  </a:lnTo>
                  <a:lnTo>
                    <a:pt x="534924" y="535051"/>
                  </a:lnTo>
                  <a:lnTo>
                    <a:pt x="0" y="0"/>
                  </a:lnTo>
                  <a:close/>
                </a:path>
              </a:pathLst>
            </a:custGeom>
            <a:ln w="12699">
              <a:solidFill>
                <a:srgbClr val="CFD4EA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4" name="object 14"/>
          <p:cNvSpPr txBox="1"/>
          <p:nvPr/>
        </p:nvSpPr>
        <p:spPr>
          <a:xfrm>
            <a:off x="7864729" y="2288095"/>
            <a:ext cx="1611630" cy="496570"/>
          </a:xfrm>
          <a:prstGeom prst="rect">
            <a:avLst/>
          </a:prstGeom>
        </p:spPr>
        <p:txBody>
          <a:bodyPr wrap="square" lIns="0" tIns="17145" rIns="0" bIns="0" rtlCol="0" vert="horz">
            <a:spAutoFit/>
          </a:bodyPr>
          <a:lstStyle/>
          <a:p>
            <a:pPr algn="ctr">
              <a:lnSpc>
                <a:spcPts val="1830"/>
              </a:lnSpc>
              <a:spcBef>
                <a:spcPts val="135"/>
              </a:spcBef>
            </a:pPr>
            <a:r>
              <a:rPr dirty="0" sz="1550">
                <a:latin typeface="Calibri"/>
                <a:cs typeface="Calibri"/>
              </a:rPr>
              <a:t>Bakanlık</a:t>
            </a:r>
            <a:r>
              <a:rPr dirty="0" sz="1550" spc="160">
                <a:latin typeface="Calibri"/>
                <a:cs typeface="Calibri"/>
              </a:rPr>
              <a:t> </a:t>
            </a:r>
            <a:r>
              <a:rPr dirty="0" sz="1550" spc="-10">
                <a:latin typeface="Calibri"/>
                <a:cs typeface="Calibri"/>
              </a:rPr>
              <a:t>tarafından</a:t>
            </a:r>
            <a:endParaRPr sz="1550">
              <a:latin typeface="Calibri"/>
              <a:cs typeface="Calibri"/>
            </a:endParaRPr>
          </a:p>
          <a:p>
            <a:pPr algn="ctr">
              <a:lnSpc>
                <a:spcPts val="1830"/>
              </a:lnSpc>
            </a:pPr>
            <a:r>
              <a:rPr dirty="0" sz="1550" spc="-10">
                <a:latin typeface="Calibri"/>
                <a:cs typeface="Calibri"/>
              </a:rPr>
              <a:t>verilmektedir.</a:t>
            </a:r>
            <a:endParaRPr sz="1550">
              <a:latin typeface="Calibri"/>
              <a:cs typeface="Calibri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2183638" y="3382390"/>
            <a:ext cx="3249930" cy="1311910"/>
            <a:chOff x="2183638" y="3382390"/>
            <a:chExt cx="3249930" cy="1311910"/>
          </a:xfrm>
        </p:grpSpPr>
        <p:sp>
          <p:nvSpPr>
            <p:cNvPr id="16" name="object 16"/>
            <p:cNvSpPr/>
            <p:nvPr/>
          </p:nvSpPr>
          <p:spPr>
            <a:xfrm>
              <a:off x="2189988" y="3388740"/>
              <a:ext cx="3237230" cy="1299210"/>
            </a:xfrm>
            <a:custGeom>
              <a:avLst/>
              <a:gdLst/>
              <a:ahLst/>
              <a:cxnLst/>
              <a:rect l="l" t="t" r="r" b="b"/>
              <a:pathLst>
                <a:path w="3237229" h="1299210">
                  <a:moveTo>
                    <a:pt x="2587752" y="0"/>
                  </a:moveTo>
                  <a:lnTo>
                    <a:pt x="0" y="0"/>
                  </a:lnTo>
                  <a:lnTo>
                    <a:pt x="649224" y="649351"/>
                  </a:lnTo>
                  <a:lnTo>
                    <a:pt x="0" y="1298702"/>
                  </a:lnTo>
                  <a:lnTo>
                    <a:pt x="2587752" y="1298702"/>
                  </a:lnTo>
                  <a:lnTo>
                    <a:pt x="3236976" y="649351"/>
                  </a:lnTo>
                  <a:lnTo>
                    <a:pt x="2587752" y="0"/>
                  </a:lnTo>
                  <a:close/>
                </a:path>
              </a:pathLst>
            </a:custGeom>
            <a:solidFill>
              <a:srgbClr val="2E549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7" name="object 17"/>
            <p:cNvSpPr/>
            <p:nvPr/>
          </p:nvSpPr>
          <p:spPr>
            <a:xfrm>
              <a:off x="2189988" y="3388740"/>
              <a:ext cx="3237230" cy="1299210"/>
            </a:xfrm>
            <a:custGeom>
              <a:avLst/>
              <a:gdLst/>
              <a:ahLst/>
              <a:cxnLst/>
              <a:rect l="l" t="t" r="r" b="b"/>
              <a:pathLst>
                <a:path w="3237229" h="1299210">
                  <a:moveTo>
                    <a:pt x="0" y="0"/>
                  </a:moveTo>
                  <a:lnTo>
                    <a:pt x="2587752" y="0"/>
                  </a:lnTo>
                  <a:lnTo>
                    <a:pt x="3236976" y="649351"/>
                  </a:lnTo>
                  <a:lnTo>
                    <a:pt x="2587752" y="1298702"/>
                  </a:lnTo>
                  <a:lnTo>
                    <a:pt x="0" y="1298702"/>
                  </a:lnTo>
                  <a:lnTo>
                    <a:pt x="649224" y="649351"/>
                  </a:lnTo>
                  <a:lnTo>
                    <a:pt x="0" y="0"/>
                  </a:lnTo>
                  <a:close/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8" name="object 18"/>
          <p:cNvSpPr txBox="1"/>
          <p:nvPr/>
        </p:nvSpPr>
        <p:spPr>
          <a:xfrm>
            <a:off x="2934842" y="3644900"/>
            <a:ext cx="1784985" cy="718185"/>
          </a:xfrm>
          <a:prstGeom prst="rect">
            <a:avLst/>
          </a:prstGeom>
        </p:spPr>
        <p:txBody>
          <a:bodyPr wrap="square" lIns="0" tIns="50800" rIns="0" bIns="0" rtlCol="0" vert="horz">
            <a:spAutoFit/>
          </a:bodyPr>
          <a:lstStyle/>
          <a:p>
            <a:pPr marL="378460" marR="5080" indent="-366395">
              <a:lnSpc>
                <a:spcPts val="2600"/>
              </a:lnSpc>
              <a:spcBef>
                <a:spcPts val="400"/>
              </a:spcBef>
            </a:pPr>
            <a:r>
              <a:rPr dirty="0" sz="2350">
                <a:solidFill>
                  <a:srgbClr val="FFFFFF"/>
                </a:solidFill>
                <a:latin typeface="Calibri"/>
                <a:cs typeface="Calibri"/>
              </a:rPr>
              <a:t>Hariçte</a:t>
            </a:r>
            <a:r>
              <a:rPr dirty="0" sz="2350" spc="8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350" spc="-10">
                <a:solidFill>
                  <a:srgbClr val="FFFFFF"/>
                </a:solidFill>
                <a:latin typeface="Calibri"/>
                <a:cs typeface="Calibri"/>
              </a:rPr>
              <a:t>İşleme </a:t>
            </a:r>
            <a:r>
              <a:rPr dirty="0" sz="2350">
                <a:solidFill>
                  <a:srgbClr val="FFFFFF"/>
                </a:solidFill>
                <a:latin typeface="Calibri"/>
                <a:cs typeface="Calibri"/>
              </a:rPr>
              <a:t>İzni</a:t>
            </a:r>
            <a:r>
              <a:rPr dirty="0" sz="2350" spc="3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350" spc="-20">
                <a:solidFill>
                  <a:srgbClr val="FFFFFF"/>
                </a:solidFill>
                <a:latin typeface="Calibri"/>
                <a:cs typeface="Calibri"/>
              </a:rPr>
              <a:t>(Hİİ)</a:t>
            </a:r>
            <a:endParaRPr sz="2350">
              <a:latin typeface="Calibri"/>
              <a:cs typeface="Calibri"/>
            </a:endParaRPr>
          </a:p>
        </p:txBody>
      </p:sp>
      <p:grpSp>
        <p:nvGrpSpPr>
          <p:cNvPr id="19" name="object 19"/>
          <p:cNvGrpSpPr/>
          <p:nvPr/>
        </p:nvGrpSpPr>
        <p:grpSpPr>
          <a:xfrm>
            <a:off x="4999990" y="3492119"/>
            <a:ext cx="2701290" cy="1092200"/>
            <a:chOff x="4999990" y="3492119"/>
            <a:chExt cx="2701290" cy="1092200"/>
          </a:xfrm>
        </p:grpSpPr>
        <p:sp>
          <p:nvSpPr>
            <p:cNvPr id="20" name="object 20"/>
            <p:cNvSpPr/>
            <p:nvPr/>
          </p:nvSpPr>
          <p:spPr>
            <a:xfrm>
              <a:off x="5006340" y="3498469"/>
              <a:ext cx="2688590" cy="1079500"/>
            </a:xfrm>
            <a:custGeom>
              <a:avLst/>
              <a:gdLst/>
              <a:ahLst/>
              <a:cxnLst/>
              <a:rect l="l" t="t" r="r" b="b"/>
              <a:pathLst>
                <a:path w="2688590" h="1079500">
                  <a:moveTo>
                    <a:pt x="2148840" y="0"/>
                  </a:moveTo>
                  <a:lnTo>
                    <a:pt x="0" y="0"/>
                  </a:lnTo>
                  <a:lnTo>
                    <a:pt x="539496" y="539622"/>
                  </a:lnTo>
                  <a:lnTo>
                    <a:pt x="0" y="1079245"/>
                  </a:lnTo>
                  <a:lnTo>
                    <a:pt x="2148840" y="1079245"/>
                  </a:lnTo>
                  <a:lnTo>
                    <a:pt x="2688336" y="539622"/>
                  </a:lnTo>
                  <a:lnTo>
                    <a:pt x="2148840" y="0"/>
                  </a:lnTo>
                  <a:close/>
                </a:path>
              </a:pathLst>
            </a:custGeom>
            <a:solidFill>
              <a:srgbClr val="DAE2F3">
                <a:alpha val="90194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1" name="object 21"/>
            <p:cNvSpPr/>
            <p:nvPr/>
          </p:nvSpPr>
          <p:spPr>
            <a:xfrm>
              <a:off x="5006340" y="3498469"/>
              <a:ext cx="2688590" cy="1079500"/>
            </a:xfrm>
            <a:custGeom>
              <a:avLst/>
              <a:gdLst/>
              <a:ahLst/>
              <a:cxnLst/>
              <a:rect l="l" t="t" r="r" b="b"/>
              <a:pathLst>
                <a:path w="2688590" h="1079500">
                  <a:moveTo>
                    <a:pt x="0" y="0"/>
                  </a:moveTo>
                  <a:lnTo>
                    <a:pt x="2148840" y="0"/>
                  </a:lnTo>
                  <a:lnTo>
                    <a:pt x="2688336" y="539622"/>
                  </a:lnTo>
                  <a:lnTo>
                    <a:pt x="2148840" y="1079245"/>
                  </a:lnTo>
                  <a:lnTo>
                    <a:pt x="0" y="1079245"/>
                  </a:lnTo>
                  <a:lnTo>
                    <a:pt x="539496" y="539622"/>
                  </a:lnTo>
                  <a:lnTo>
                    <a:pt x="0" y="0"/>
                  </a:lnTo>
                  <a:close/>
                </a:path>
              </a:pathLst>
            </a:custGeom>
            <a:ln w="12700">
              <a:solidFill>
                <a:srgbClr val="CFD4EA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22" name="object 22"/>
          <p:cNvSpPr txBox="1"/>
          <p:nvPr/>
        </p:nvSpPr>
        <p:spPr>
          <a:xfrm>
            <a:off x="5608320" y="3654361"/>
            <a:ext cx="1501775" cy="716280"/>
          </a:xfrm>
          <a:prstGeom prst="rect">
            <a:avLst/>
          </a:prstGeom>
        </p:spPr>
        <p:txBody>
          <a:bodyPr wrap="square" lIns="0" tIns="29209" rIns="0" bIns="0" rtlCol="0" vert="horz">
            <a:spAutoFit/>
          </a:bodyPr>
          <a:lstStyle/>
          <a:p>
            <a:pPr algn="ctr" marL="12700" marR="5080" indent="4445">
              <a:lnSpc>
                <a:spcPct val="95000"/>
              </a:lnSpc>
              <a:spcBef>
                <a:spcPts val="229"/>
              </a:spcBef>
            </a:pPr>
            <a:r>
              <a:rPr dirty="0" sz="1550">
                <a:latin typeface="Calibri"/>
                <a:cs typeface="Calibri"/>
              </a:rPr>
              <a:t>Tamirat </a:t>
            </a:r>
            <a:r>
              <a:rPr dirty="0" sz="1550" spc="-10">
                <a:latin typeface="Calibri"/>
                <a:cs typeface="Calibri"/>
              </a:rPr>
              <a:t>amaçlı </a:t>
            </a:r>
            <a:r>
              <a:rPr dirty="0" sz="1550">
                <a:latin typeface="Calibri"/>
                <a:cs typeface="Calibri"/>
              </a:rPr>
              <a:t>gönderilecek</a:t>
            </a:r>
            <a:r>
              <a:rPr dirty="0" sz="1550" spc="215">
                <a:latin typeface="Calibri"/>
                <a:cs typeface="Calibri"/>
              </a:rPr>
              <a:t> </a:t>
            </a:r>
            <a:r>
              <a:rPr dirty="0" sz="1550" spc="-20">
                <a:latin typeface="Calibri"/>
                <a:cs typeface="Calibri"/>
              </a:rPr>
              <a:t>eşya için</a:t>
            </a:r>
            <a:endParaRPr sz="1550">
              <a:latin typeface="Calibri"/>
              <a:cs typeface="Calibri"/>
            </a:endParaRPr>
          </a:p>
        </p:txBody>
      </p:sp>
      <p:grpSp>
        <p:nvGrpSpPr>
          <p:cNvPr id="23" name="object 23"/>
          <p:cNvGrpSpPr/>
          <p:nvPr/>
        </p:nvGrpSpPr>
        <p:grpSpPr>
          <a:xfrm>
            <a:off x="7313421" y="3492119"/>
            <a:ext cx="2701290" cy="1092200"/>
            <a:chOff x="7313421" y="3492119"/>
            <a:chExt cx="2701290" cy="1092200"/>
          </a:xfrm>
        </p:grpSpPr>
        <p:sp>
          <p:nvSpPr>
            <p:cNvPr id="24" name="object 24"/>
            <p:cNvSpPr/>
            <p:nvPr/>
          </p:nvSpPr>
          <p:spPr>
            <a:xfrm>
              <a:off x="7319771" y="3498469"/>
              <a:ext cx="2688590" cy="1079500"/>
            </a:xfrm>
            <a:custGeom>
              <a:avLst/>
              <a:gdLst/>
              <a:ahLst/>
              <a:cxnLst/>
              <a:rect l="l" t="t" r="r" b="b"/>
              <a:pathLst>
                <a:path w="2688590" h="1079500">
                  <a:moveTo>
                    <a:pt x="2148839" y="0"/>
                  </a:moveTo>
                  <a:lnTo>
                    <a:pt x="0" y="0"/>
                  </a:lnTo>
                  <a:lnTo>
                    <a:pt x="539496" y="539622"/>
                  </a:lnTo>
                  <a:lnTo>
                    <a:pt x="0" y="1079245"/>
                  </a:lnTo>
                  <a:lnTo>
                    <a:pt x="2148839" y="1079245"/>
                  </a:lnTo>
                  <a:lnTo>
                    <a:pt x="2688335" y="539622"/>
                  </a:lnTo>
                  <a:lnTo>
                    <a:pt x="2148839" y="0"/>
                  </a:lnTo>
                  <a:close/>
                </a:path>
              </a:pathLst>
            </a:custGeom>
            <a:solidFill>
              <a:srgbClr val="DAE2F3">
                <a:alpha val="90194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5" name="object 25"/>
            <p:cNvSpPr/>
            <p:nvPr/>
          </p:nvSpPr>
          <p:spPr>
            <a:xfrm>
              <a:off x="7319771" y="3498469"/>
              <a:ext cx="2688590" cy="1079500"/>
            </a:xfrm>
            <a:custGeom>
              <a:avLst/>
              <a:gdLst/>
              <a:ahLst/>
              <a:cxnLst/>
              <a:rect l="l" t="t" r="r" b="b"/>
              <a:pathLst>
                <a:path w="2688590" h="1079500">
                  <a:moveTo>
                    <a:pt x="0" y="0"/>
                  </a:moveTo>
                  <a:lnTo>
                    <a:pt x="2148839" y="0"/>
                  </a:lnTo>
                  <a:lnTo>
                    <a:pt x="2688335" y="539622"/>
                  </a:lnTo>
                  <a:lnTo>
                    <a:pt x="2148839" y="1079245"/>
                  </a:lnTo>
                  <a:lnTo>
                    <a:pt x="0" y="1079245"/>
                  </a:lnTo>
                  <a:lnTo>
                    <a:pt x="539496" y="539622"/>
                  </a:lnTo>
                  <a:lnTo>
                    <a:pt x="0" y="0"/>
                  </a:lnTo>
                  <a:close/>
                </a:path>
              </a:pathLst>
            </a:custGeom>
            <a:ln w="12700">
              <a:solidFill>
                <a:srgbClr val="CFD4EA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26" name="object 26"/>
          <p:cNvSpPr txBox="1"/>
          <p:nvPr/>
        </p:nvSpPr>
        <p:spPr>
          <a:xfrm>
            <a:off x="7947025" y="3654361"/>
            <a:ext cx="1441450" cy="716280"/>
          </a:xfrm>
          <a:prstGeom prst="rect">
            <a:avLst/>
          </a:prstGeom>
        </p:spPr>
        <p:txBody>
          <a:bodyPr wrap="square" lIns="0" tIns="29209" rIns="0" bIns="0" rtlCol="0" vert="horz">
            <a:spAutoFit/>
          </a:bodyPr>
          <a:lstStyle/>
          <a:p>
            <a:pPr algn="ctr" marL="12700" marR="5080">
              <a:lnSpc>
                <a:spcPct val="95000"/>
              </a:lnSpc>
              <a:spcBef>
                <a:spcPts val="229"/>
              </a:spcBef>
            </a:pPr>
            <a:r>
              <a:rPr dirty="0" sz="1550">
                <a:latin typeface="Calibri"/>
                <a:cs typeface="Calibri"/>
              </a:rPr>
              <a:t>Gümrük</a:t>
            </a:r>
            <a:r>
              <a:rPr dirty="0" sz="1550" spc="140">
                <a:latin typeface="Calibri"/>
                <a:cs typeface="Calibri"/>
              </a:rPr>
              <a:t> </a:t>
            </a:r>
            <a:r>
              <a:rPr dirty="0" sz="1550" spc="-10">
                <a:latin typeface="Calibri"/>
                <a:cs typeface="Calibri"/>
              </a:rPr>
              <a:t>İdareleri tarafından verilmektedir.</a:t>
            </a:r>
            <a:endParaRPr sz="1550">
              <a:latin typeface="Calibri"/>
              <a:cs typeface="Calibri"/>
            </a:endParaRPr>
          </a:p>
        </p:txBody>
      </p:sp>
      <p:grpSp>
        <p:nvGrpSpPr>
          <p:cNvPr id="27" name="object 27"/>
          <p:cNvGrpSpPr/>
          <p:nvPr/>
        </p:nvGrpSpPr>
        <p:grpSpPr>
          <a:xfrm>
            <a:off x="2183638" y="4854955"/>
            <a:ext cx="3249930" cy="1311910"/>
            <a:chOff x="2183638" y="4854955"/>
            <a:chExt cx="3249930" cy="1311910"/>
          </a:xfrm>
        </p:grpSpPr>
        <p:sp>
          <p:nvSpPr>
            <p:cNvPr id="28" name="object 28"/>
            <p:cNvSpPr/>
            <p:nvPr/>
          </p:nvSpPr>
          <p:spPr>
            <a:xfrm>
              <a:off x="2189988" y="4861305"/>
              <a:ext cx="3237230" cy="1299210"/>
            </a:xfrm>
            <a:custGeom>
              <a:avLst/>
              <a:gdLst/>
              <a:ahLst/>
              <a:cxnLst/>
              <a:rect l="l" t="t" r="r" b="b"/>
              <a:pathLst>
                <a:path w="3237229" h="1299210">
                  <a:moveTo>
                    <a:pt x="2587752" y="0"/>
                  </a:moveTo>
                  <a:lnTo>
                    <a:pt x="0" y="0"/>
                  </a:lnTo>
                  <a:lnTo>
                    <a:pt x="649224" y="649351"/>
                  </a:lnTo>
                  <a:lnTo>
                    <a:pt x="0" y="1298714"/>
                  </a:lnTo>
                  <a:lnTo>
                    <a:pt x="2587752" y="1298714"/>
                  </a:lnTo>
                  <a:lnTo>
                    <a:pt x="3236976" y="649351"/>
                  </a:lnTo>
                  <a:lnTo>
                    <a:pt x="2587752" y="0"/>
                  </a:lnTo>
                  <a:close/>
                </a:path>
              </a:pathLst>
            </a:custGeom>
            <a:solidFill>
              <a:srgbClr val="2E549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9" name="object 29"/>
            <p:cNvSpPr/>
            <p:nvPr/>
          </p:nvSpPr>
          <p:spPr>
            <a:xfrm>
              <a:off x="2189988" y="4861305"/>
              <a:ext cx="3237230" cy="1299210"/>
            </a:xfrm>
            <a:custGeom>
              <a:avLst/>
              <a:gdLst/>
              <a:ahLst/>
              <a:cxnLst/>
              <a:rect l="l" t="t" r="r" b="b"/>
              <a:pathLst>
                <a:path w="3237229" h="1299210">
                  <a:moveTo>
                    <a:pt x="0" y="0"/>
                  </a:moveTo>
                  <a:lnTo>
                    <a:pt x="2587752" y="0"/>
                  </a:lnTo>
                  <a:lnTo>
                    <a:pt x="3236976" y="649351"/>
                  </a:lnTo>
                  <a:lnTo>
                    <a:pt x="2587752" y="1298714"/>
                  </a:lnTo>
                  <a:lnTo>
                    <a:pt x="0" y="1298714"/>
                  </a:lnTo>
                  <a:lnTo>
                    <a:pt x="649224" y="649351"/>
                  </a:lnTo>
                  <a:lnTo>
                    <a:pt x="0" y="0"/>
                  </a:lnTo>
                  <a:close/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30" name="object 30"/>
          <p:cNvSpPr txBox="1"/>
          <p:nvPr/>
        </p:nvSpPr>
        <p:spPr>
          <a:xfrm>
            <a:off x="2934842" y="5123052"/>
            <a:ext cx="1784985" cy="718185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algn="ctr">
              <a:lnSpc>
                <a:spcPts val="2710"/>
              </a:lnSpc>
              <a:spcBef>
                <a:spcPts val="130"/>
              </a:spcBef>
            </a:pPr>
            <a:r>
              <a:rPr dirty="0" sz="2350">
                <a:solidFill>
                  <a:srgbClr val="FFFFFF"/>
                </a:solidFill>
                <a:latin typeface="Calibri"/>
                <a:cs typeface="Calibri"/>
              </a:rPr>
              <a:t>Hariçte</a:t>
            </a:r>
            <a:r>
              <a:rPr dirty="0" sz="2350" spc="8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350" spc="-10">
                <a:solidFill>
                  <a:srgbClr val="FFFFFF"/>
                </a:solidFill>
                <a:latin typeface="Calibri"/>
                <a:cs typeface="Calibri"/>
              </a:rPr>
              <a:t>İşleme</a:t>
            </a:r>
            <a:endParaRPr sz="2350">
              <a:latin typeface="Calibri"/>
              <a:cs typeface="Calibri"/>
            </a:endParaRPr>
          </a:p>
          <a:p>
            <a:pPr algn="ctr" marR="5715">
              <a:lnSpc>
                <a:spcPts val="2710"/>
              </a:lnSpc>
            </a:pPr>
            <a:r>
              <a:rPr dirty="0" sz="2350">
                <a:solidFill>
                  <a:srgbClr val="FFFFFF"/>
                </a:solidFill>
                <a:latin typeface="Calibri"/>
                <a:cs typeface="Calibri"/>
              </a:rPr>
              <a:t>İzni</a:t>
            </a:r>
            <a:r>
              <a:rPr dirty="0" sz="2350" spc="3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350" spc="-10">
                <a:solidFill>
                  <a:srgbClr val="FFFFFF"/>
                </a:solidFill>
                <a:latin typeface="Calibri"/>
                <a:cs typeface="Calibri"/>
              </a:rPr>
              <a:t>(Hİİ)</a:t>
            </a:r>
            <a:endParaRPr sz="2350">
              <a:latin typeface="Calibri"/>
              <a:cs typeface="Calibri"/>
            </a:endParaRPr>
          </a:p>
        </p:txBody>
      </p:sp>
      <p:grpSp>
        <p:nvGrpSpPr>
          <p:cNvPr id="31" name="object 31"/>
          <p:cNvGrpSpPr/>
          <p:nvPr/>
        </p:nvGrpSpPr>
        <p:grpSpPr>
          <a:xfrm>
            <a:off x="4999990" y="4973828"/>
            <a:ext cx="2701290" cy="1083310"/>
            <a:chOff x="4999990" y="4973828"/>
            <a:chExt cx="2701290" cy="1083310"/>
          </a:xfrm>
        </p:grpSpPr>
        <p:sp>
          <p:nvSpPr>
            <p:cNvPr id="32" name="object 32"/>
            <p:cNvSpPr/>
            <p:nvPr/>
          </p:nvSpPr>
          <p:spPr>
            <a:xfrm>
              <a:off x="5006340" y="4980178"/>
              <a:ext cx="2688590" cy="1070610"/>
            </a:xfrm>
            <a:custGeom>
              <a:avLst/>
              <a:gdLst/>
              <a:ahLst/>
              <a:cxnLst/>
              <a:rect l="l" t="t" r="r" b="b"/>
              <a:pathLst>
                <a:path w="2688590" h="1070610">
                  <a:moveTo>
                    <a:pt x="2153412" y="0"/>
                  </a:moveTo>
                  <a:lnTo>
                    <a:pt x="0" y="0"/>
                  </a:lnTo>
                  <a:lnTo>
                    <a:pt x="534924" y="535051"/>
                  </a:lnTo>
                  <a:lnTo>
                    <a:pt x="0" y="1070089"/>
                  </a:lnTo>
                  <a:lnTo>
                    <a:pt x="2153412" y="1070089"/>
                  </a:lnTo>
                  <a:lnTo>
                    <a:pt x="2688336" y="535051"/>
                  </a:lnTo>
                  <a:lnTo>
                    <a:pt x="2153412" y="0"/>
                  </a:lnTo>
                  <a:close/>
                </a:path>
              </a:pathLst>
            </a:custGeom>
            <a:solidFill>
              <a:srgbClr val="DAE2F3">
                <a:alpha val="90194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3" name="object 33"/>
            <p:cNvSpPr/>
            <p:nvPr/>
          </p:nvSpPr>
          <p:spPr>
            <a:xfrm>
              <a:off x="5006340" y="4980178"/>
              <a:ext cx="2688590" cy="1070610"/>
            </a:xfrm>
            <a:custGeom>
              <a:avLst/>
              <a:gdLst/>
              <a:ahLst/>
              <a:cxnLst/>
              <a:rect l="l" t="t" r="r" b="b"/>
              <a:pathLst>
                <a:path w="2688590" h="1070610">
                  <a:moveTo>
                    <a:pt x="0" y="0"/>
                  </a:moveTo>
                  <a:lnTo>
                    <a:pt x="2153412" y="0"/>
                  </a:lnTo>
                  <a:lnTo>
                    <a:pt x="2688336" y="535051"/>
                  </a:lnTo>
                  <a:lnTo>
                    <a:pt x="2153412" y="1070089"/>
                  </a:lnTo>
                  <a:lnTo>
                    <a:pt x="0" y="1070089"/>
                  </a:lnTo>
                  <a:lnTo>
                    <a:pt x="534924" y="535051"/>
                  </a:lnTo>
                  <a:lnTo>
                    <a:pt x="0" y="0"/>
                  </a:lnTo>
                  <a:close/>
                </a:path>
              </a:pathLst>
            </a:custGeom>
            <a:ln w="12700">
              <a:solidFill>
                <a:srgbClr val="CFD4EA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34" name="object 34"/>
          <p:cNvSpPr txBox="1"/>
          <p:nvPr/>
        </p:nvSpPr>
        <p:spPr>
          <a:xfrm>
            <a:off x="5562600" y="5132514"/>
            <a:ext cx="1588135" cy="716280"/>
          </a:xfrm>
          <a:prstGeom prst="rect">
            <a:avLst/>
          </a:prstGeom>
        </p:spPr>
        <p:txBody>
          <a:bodyPr wrap="square" lIns="0" tIns="29209" rIns="0" bIns="0" rtlCol="0" vert="horz">
            <a:spAutoFit/>
          </a:bodyPr>
          <a:lstStyle/>
          <a:p>
            <a:pPr algn="ctr" marL="12700" marR="5080" indent="9525">
              <a:lnSpc>
                <a:spcPct val="95000"/>
              </a:lnSpc>
              <a:spcBef>
                <a:spcPts val="229"/>
              </a:spcBef>
            </a:pPr>
            <a:r>
              <a:rPr dirty="0" sz="1550">
                <a:latin typeface="Calibri"/>
                <a:cs typeface="Calibri"/>
              </a:rPr>
              <a:t>İşlem</a:t>
            </a:r>
            <a:r>
              <a:rPr dirty="0" sz="1550" spc="100">
                <a:latin typeface="Calibri"/>
                <a:cs typeface="Calibri"/>
              </a:rPr>
              <a:t> </a:t>
            </a:r>
            <a:r>
              <a:rPr dirty="0" sz="1550" spc="-10">
                <a:latin typeface="Calibri"/>
                <a:cs typeface="Calibri"/>
              </a:rPr>
              <a:t>görmek</a:t>
            </a:r>
            <a:r>
              <a:rPr dirty="0" sz="1550" spc="500">
                <a:latin typeface="Calibri"/>
                <a:cs typeface="Calibri"/>
              </a:rPr>
              <a:t> </a:t>
            </a:r>
            <a:r>
              <a:rPr dirty="0" sz="1550">
                <a:latin typeface="Calibri"/>
                <a:cs typeface="Calibri"/>
              </a:rPr>
              <a:t>üzere</a:t>
            </a:r>
            <a:r>
              <a:rPr dirty="0" sz="1550" spc="55">
                <a:latin typeface="Calibri"/>
                <a:cs typeface="Calibri"/>
              </a:rPr>
              <a:t> </a:t>
            </a:r>
            <a:r>
              <a:rPr dirty="0" sz="1550" spc="-10">
                <a:latin typeface="Calibri"/>
                <a:cs typeface="Calibri"/>
              </a:rPr>
              <a:t>gönderilecek </a:t>
            </a:r>
            <a:r>
              <a:rPr dirty="0" sz="1550">
                <a:latin typeface="Calibri"/>
                <a:cs typeface="Calibri"/>
              </a:rPr>
              <a:t>madenler</a:t>
            </a:r>
            <a:r>
              <a:rPr dirty="0" sz="1550" spc="204">
                <a:latin typeface="Calibri"/>
                <a:cs typeface="Calibri"/>
              </a:rPr>
              <a:t> </a:t>
            </a:r>
            <a:r>
              <a:rPr dirty="0" sz="1550" spc="-20">
                <a:latin typeface="Calibri"/>
                <a:cs typeface="Calibri"/>
              </a:rPr>
              <a:t>için</a:t>
            </a:r>
            <a:endParaRPr sz="1550">
              <a:latin typeface="Calibri"/>
              <a:cs typeface="Calibri"/>
            </a:endParaRPr>
          </a:p>
        </p:txBody>
      </p:sp>
      <p:grpSp>
        <p:nvGrpSpPr>
          <p:cNvPr id="35" name="object 35"/>
          <p:cNvGrpSpPr/>
          <p:nvPr/>
        </p:nvGrpSpPr>
        <p:grpSpPr>
          <a:xfrm>
            <a:off x="7313421" y="4973828"/>
            <a:ext cx="2701290" cy="1083310"/>
            <a:chOff x="7313421" y="4973828"/>
            <a:chExt cx="2701290" cy="1083310"/>
          </a:xfrm>
        </p:grpSpPr>
        <p:sp>
          <p:nvSpPr>
            <p:cNvPr id="36" name="object 36"/>
            <p:cNvSpPr/>
            <p:nvPr/>
          </p:nvSpPr>
          <p:spPr>
            <a:xfrm>
              <a:off x="7319771" y="4980178"/>
              <a:ext cx="2688590" cy="1070610"/>
            </a:xfrm>
            <a:custGeom>
              <a:avLst/>
              <a:gdLst/>
              <a:ahLst/>
              <a:cxnLst/>
              <a:rect l="l" t="t" r="r" b="b"/>
              <a:pathLst>
                <a:path w="2688590" h="1070610">
                  <a:moveTo>
                    <a:pt x="2153411" y="0"/>
                  </a:moveTo>
                  <a:lnTo>
                    <a:pt x="0" y="0"/>
                  </a:lnTo>
                  <a:lnTo>
                    <a:pt x="534924" y="535051"/>
                  </a:lnTo>
                  <a:lnTo>
                    <a:pt x="0" y="1070089"/>
                  </a:lnTo>
                  <a:lnTo>
                    <a:pt x="2153411" y="1070089"/>
                  </a:lnTo>
                  <a:lnTo>
                    <a:pt x="2688335" y="535051"/>
                  </a:lnTo>
                  <a:lnTo>
                    <a:pt x="2153411" y="0"/>
                  </a:lnTo>
                  <a:close/>
                </a:path>
              </a:pathLst>
            </a:custGeom>
            <a:solidFill>
              <a:srgbClr val="DAE2F3">
                <a:alpha val="90194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7" name="object 37"/>
            <p:cNvSpPr/>
            <p:nvPr/>
          </p:nvSpPr>
          <p:spPr>
            <a:xfrm>
              <a:off x="7319771" y="4980178"/>
              <a:ext cx="2688590" cy="1070610"/>
            </a:xfrm>
            <a:custGeom>
              <a:avLst/>
              <a:gdLst/>
              <a:ahLst/>
              <a:cxnLst/>
              <a:rect l="l" t="t" r="r" b="b"/>
              <a:pathLst>
                <a:path w="2688590" h="1070610">
                  <a:moveTo>
                    <a:pt x="0" y="0"/>
                  </a:moveTo>
                  <a:lnTo>
                    <a:pt x="2153411" y="0"/>
                  </a:lnTo>
                  <a:lnTo>
                    <a:pt x="2688335" y="535051"/>
                  </a:lnTo>
                  <a:lnTo>
                    <a:pt x="2153411" y="1070089"/>
                  </a:lnTo>
                  <a:lnTo>
                    <a:pt x="0" y="1070089"/>
                  </a:lnTo>
                  <a:lnTo>
                    <a:pt x="534924" y="535051"/>
                  </a:lnTo>
                  <a:lnTo>
                    <a:pt x="0" y="0"/>
                  </a:lnTo>
                  <a:close/>
                </a:path>
              </a:pathLst>
            </a:custGeom>
            <a:ln w="12700">
              <a:solidFill>
                <a:srgbClr val="CFD4EA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38" name="object 38"/>
          <p:cNvSpPr txBox="1"/>
          <p:nvPr/>
        </p:nvSpPr>
        <p:spPr>
          <a:xfrm>
            <a:off x="7864729" y="5020627"/>
            <a:ext cx="1611630" cy="945515"/>
          </a:xfrm>
          <a:prstGeom prst="rect">
            <a:avLst/>
          </a:prstGeom>
        </p:spPr>
        <p:txBody>
          <a:bodyPr wrap="square" lIns="0" tIns="27305" rIns="0" bIns="0" rtlCol="0" vert="horz">
            <a:spAutoFit/>
          </a:bodyPr>
          <a:lstStyle/>
          <a:p>
            <a:pPr algn="ctr" marL="12700" marR="5080" indent="-6985">
              <a:lnSpc>
                <a:spcPct val="95700"/>
              </a:lnSpc>
              <a:spcBef>
                <a:spcPts val="215"/>
              </a:spcBef>
            </a:pPr>
            <a:r>
              <a:rPr dirty="0" sz="1550" spc="10">
                <a:latin typeface="Calibri"/>
                <a:cs typeface="Calibri"/>
              </a:rPr>
              <a:t>İstanbul</a:t>
            </a:r>
            <a:r>
              <a:rPr dirty="0" sz="1550" spc="-35">
                <a:latin typeface="Calibri"/>
                <a:cs typeface="Calibri"/>
              </a:rPr>
              <a:t> </a:t>
            </a:r>
            <a:r>
              <a:rPr dirty="0" sz="1550" spc="10">
                <a:latin typeface="Calibri"/>
                <a:cs typeface="Calibri"/>
              </a:rPr>
              <a:t>Maden</a:t>
            </a:r>
            <a:r>
              <a:rPr dirty="0" sz="1550" spc="130">
                <a:latin typeface="Calibri"/>
                <a:cs typeface="Calibri"/>
              </a:rPr>
              <a:t> </a:t>
            </a:r>
            <a:r>
              <a:rPr dirty="0" sz="1550" spc="-25">
                <a:latin typeface="Calibri"/>
                <a:cs typeface="Calibri"/>
              </a:rPr>
              <a:t>ve </a:t>
            </a:r>
            <a:r>
              <a:rPr dirty="0" sz="1550">
                <a:latin typeface="Calibri"/>
                <a:cs typeface="Calibri"/>
              </a:rPr>
              <a:t>Metaller</a:t>
            </a:r>
            <a:r>
              <a:rPr dirty="0" sz="1550" spc="145">
                <a:latin typeface="Calibri"/>
                <a:cs typeface="Calibri"/>
              </a:rPr>
              <a:t> </a:t>
            </a:r>
            <a:r>
              <a:rPr dirty="0" sz="1550" spc="-10">
                <a:latin typeface="Calibri"/>
                <a:cs typeface="Calibri"/>
              </a:rPr>
              <a:t>İhracatçı </a:t>
            </a:r>
            <a:r>
              <a:rPr dirty="0" sz="1550">
                <a:latin typeface="Calibri"/>
                <a:cs typeface="Calibri"/>
              </a:rPr>
              <a:t>Birlikleri</a:t>
            </a:r>
            <a:r>
              <a:rPr dirty="0" sz="1550" spc="165">
                <a:latin typeface="Calibri"/>
                <a:cs typeface="Calibri"/>
              </a:rPr>
              <a:t> </a:t>
            </a:r>
            <a:r>
              <a:rPr dirty="0" sz="1550" spc="-10">
                <a:latin typeface="Calibri"/>
                <a:cs typeface="Calibri"/>
              </a:rPr>
              <a:t>tarafından verilmektedir.</a:t>
            </a:r>
            <a:endParaRPr sz="1550">
              <a:latin typeface="Calibri"/>
              <a:cs typeface="Calibri"/>
            </a:endParaRPr>
          </a:p>
        </p:txBody>
      </p:sp>
      <p:sp>
        <p:nvSpPr>
          <p:cNvPr id="39" name="object 39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38100">
              <a:lnSpc>
                <a:spcPts val="980"/>
              </a:lnSpc>
            </a:pPr>
            <a:r>
              <a:rPr dirty="0" spc="-25"/>
              <a:t>60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3727830" y="769302"/>
            <a:ext cx="4743450" cy="387985"/>
          </a:xfrm>
          <a:prstGeom prst="rect"/>
        </p:spPr>
        <p:txBody>
          <a:bodyPr wrap="square" lIns="0" tIns="158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dirty="0" spc="-120"/>
              <a:t>DYS’DE</a:t>
            </a:r>
            <a:r>
              <a:rPr dirty="0" spc="-50"/>
              <a:t> </a:t>
            </a:r>
            <a:r>
              <a:rPr dirty="0" spc="-370"/>
              <a:t>HİİB</a:t>
            </a:r>
            <a:r>
              <a:rPr dirty="0" spc="85"/>
              <a:t> </a:t>
            </a:r>
            <a:r>
              <a:rPr dirty="0"/>
              <a:t>VE</a:t>
            </a:r>
            <a:r>
              <a:rPr dirty="0" spc="-90"/>
              <a:t> </a:t>
            </a:r>
            <a:r>
              <a:rPr dirty="0" spc="-405"/>
              <a:t>Hİİ</a:t>
            </a:r>
            <a:r>
              <a:rPr dirty="0" spc="80"/>
              <a:t> </a:t>
            </a:r>
            <a:r>
              <a:rPr dirty="0" spc="-315"/>
              <a:t>İŞLEYİŞ</a:t>
            </a:r>
            <a:r>
              <a:rPr dirty="0" spc="85"/>
              <a:t> </a:t>
            </a:r>
            <a:r>
              <a:rPr dirty="0" spc="-165"/>
              <a:t>SÜRECİ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2711195" y="1696631"/>
            <a:ext cx="7096125" cy="366395"/>
          </a:xfrm>
          <a:prstGeom prst="rect">
            <a:avLst/>
          </a:prstGeom>
          <a:solidFill>
            <a:srgbClr val="DAE2F3"/>
          </a:solidFill>
          <a:ln w="9525">
            <a:solidFill>
              <a:srgbClr val="1F3863"/>
            </a:solidFill>
          </a:ln>
        </p:spPr>
        <p:txBody>
          <a:bodyPr wrap="square" lIns="0" tIns="33655" rIns="0" bIns="0" rtlCol="0" vert="horz">
            <a:spAutoFit/>
          </a:bodyPr>
          <a:lstStyle/>
          <a:p>
            <a:pPr marL="92710">
              <a:lnSpc>
                <a:spcPct val="100000"/>
              </a:lnSpc>
              <a:spcBef>
                <a:spcPts val="265"/>
              </a:spcBef>
            </a:pPr>
            <a:r>
              <a:rPr dirty="0" sz="1800" spc="-10">
                <a:solidFill>
                  <a:srgbClr val="0A1107"/>
                </a:solidFill>
                <a:latin typeface="Arial"/>
                <a:cs typeface="Arial"/>
              </a:rPr>
              <a:t>01/11/2020</a:t>
            </a:r>
            <a:r>
              <a:rPr dirty="0" sz="1800" spc="-100">
                <a:solidFill>
                  <a:srgbClr val="0A1107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0A1107"/>
                </a:solidFill>
                <a:latin typeface="Arial"/>
                <a:cs typeface="Arial"/>
              </a:rPr>
              <a:t>tarihi</a:t>
            </a:r>
            <a:r>
              <a:rPr dirty="0" sz="1800" spc="-55">
                <a:solidFill>
                  <a:srgbClr val="0A1107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0A1107"/>
                </a:solidFill>
                <a:latin typeface="Arial"/>
                <a:cs typeface="Arial"/>
              </a:rPr>
              <a:t>itibariyle</a:t>
            </a:r>
            <a:r>
              <a:rPr dirty="0" sz="1800" spc="-75">
                <a:solidFill>
                  <a:srgbClr val="0A1107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0A1107"/>
                </a:solidFill>
                <a:latin typeface="Arial"/>
                <a:cs typeface="Arial"/>
              </a:rPr>
              <a:t>HİİB,</a:t>
            </a:r>
            <a:r>
              <a:rPr dirty="0" sz="1800" spc="55">
                <a:solidFill>
                  <a:srgbClr val="0A1107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0A1107"/>
                </a:solidFill>
                <a:latin typeface="Arial"/>
                <a:cs typeface="Arial"/>
              </a:rPr>
              <a:t>DYS</a:t>
            </a:r>
            <a:r>
              <a:rPr dirty="0" sz="1800" spc="65">
                <a:solidFill>
                  <a:srgbClr val="0A1107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0A1107"/>
                </a:solidFill>
                <a:latin typeface="Arial"/>
                <a:cs typeface="Arial"/>
              </a:rPr>
              <a:t>üzerinden</a:t>
            </a:r>
            <a:r>
              <a:rPr dirty="0" sz="1800" spc="-90">
                <a:solidFill>
                  <a:srgbClr val="0A1107"/>
                </a:solidFill>
                <a:latin typeface="Arial"/>
                <a:cs typeface="Arial"/>
              </a:rPr>
              <a:t> </a:t>
            </a:r>
            <a:r>
              <a:rPr dirty="0" sz="1800" spc="-10">
                <a:solidFill>
                  <a:srgbClr val="0A1107"/>
                </a:solidFill>
                <a:latin typeface="Arial"/>
                <a:cs typeface="Arial"/>
              </a:rPr>
              <a:t>düzenlenmektedir.</a:t>
            </a:r>
            <a:endParaRPr sz="1800">
              <a:latin typeface="Arial"/>
              <a:cs typeface="Arial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7132319" y="2350007"/>
            <a:ext cx="2766060" cy="4074160"/>
            <a:chOff x="7132319" y="2350007"/>
            <a:chExt cx="2766060" cy="4074160"/>
          </a:xfrm>
        </p:grpSpPr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132319" y="2350007"/>
              <a:ext cx="2692907" cy="4000500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205471" y="2423159"/>
              <a:ext cx="2692907" cy="4000500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7356347" y="3178301"/>
              <a:ext cx="2304415" cy="1162050"/>
            </a:xfrm>
            <a:custGeom>
              <a:avLst/>
              <a:gdLst/>
              <a:ahLst/>
              <a:cxnLst/>
              <a:rect l="l" t="t" r="r" b="b"/>
              <a:pathLst>
                <a:path w="2304415" h="1162050">
                  <a:moveTo>
                    <a:pt x="1990978" y="0"/>
                  </a:moveTo>
                  <a:lnTo>
                    <a:pt x="1990978" y="175133"/>
                  </a:lnTo>
                  <a:lnTo>
                    <a:pt x="0" y="175133"/>
                  </a:lnTo>
                  <a:lnTo>
                    <a:pt x="0" y="986536"/>
                  </a:lnTo>
                  <a:lnTo>
                    <a:pt x="1990978" y="986536"/>
                  </a:lnTo>
                  <a:lnTo>
                    <a:pt x="1990978" y="1161669"/>
                  </a:lnTo>
                  <a:lnTo>
                    <a:pt x="2304287" y="580771"/>
                  </a:lnTo>
                  <a:lnTo>
                    <a:pt x="1990978" y="0"/>
                  </a:lnTo>
                  <a:close/>
                </a:path>
              </a:pathLst>
            </a:custGeom>
            <a:solidFill>
              <a:srgbClr val="1F386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" name="object 8"/>
            <p:cNvSpPr/>
            <p:nvPr/>
          </p:nvSpPr>
          <p:spPr>
            <a:xfrm>
              <a:off x="7356347" y="3178301"/>
              <a:ext cx="2304415" cy="1162050"/>
            </a:xfrm>
            <a:custGeom>
              <a:avLst/>
              <a:gdLst/>
              <a:ahLst/>
              <a:cxnLst/>
              <a:rect l="l" t="t" r="r" b="b"/>
              <a:pathLst>
                <a:path w="2304415" h="1162050">
                  <a:moveTo>
                    <a:pt x="0" y="175133"/>
                  </a:moveTo>
                  <a:lnTo>
                    <a:pt x="1990978" y="175133"/>
                  </a:lnTo>
                  <a:lnTo>
                    <a:pt x="1990978" y="0"/>
                  </a:lnTo>
                  <a:lnTo>
                    <a:pt x="2304287" y="580771"/>
                  </a:lnTo>
                  <a:lnTo>
                    <a:pt x="1990978" y="1161669"/>
                  </a:lnTo>
                  <a:lnTo>
                    <a:pt x="1990978" y="986536"/>
                  </a:lnTo>
                  <a:lnTo>
                    <a:pt x="0" y="986536"/>
                  </a:lnTo>
                  <a:lnTo>
                    <a:pt x="0" y="175133"/>
                  </a:lnTo>
                  <a:close/>
                </a:path>
              </a:pathLst>
            </a:custGeom>
            <a:ln w="9524">
              <a:solidFill>
                <a:srgbClr val="001F5F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626095" y="2542031"/>
              <a:ext cx="1586483" cy="525779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000999" y="2761487"/>
              <a:ext cx="836676" cy="525779"/>
            </a:xfrm>
            <a:prstGeom prst="rect">
              <a:avLst/>
            </a:prstGeom>
          </p:spPr>
        </p:pic>
      </p:grpSp>
      <p:sp>
        <p:nvSpPr>
          <p:cNvPr id="11" name="object 11"/>
          <p:cNvSpPr txBox="1"/>
          <p:nvPr/>
        </p:nvSpPr>
        <p:spPr>
          <a:xfrm>
            <a:off x="4805171" y="4431334"/>
            <a:ext cx="1765300" cy="320675"/>
          </a:xfrm>
          <a:prstGeom prst="rect">
            <a:avLst/>
          </a:prstGeom>
          <a:solidFill>
            <a:srgbClr val="DAE2F3"/>
          </a:solidFill>
          <a:ln w="12700">
            <a:solidFill>
              <a:srgbClr val="006FC0"/>
            </a:solidFill>
          </a:ln>
        </p:spPr>
        <p:txBody>
          <a:bodyPr wrap="square" lIns="0" tIns="59055" rIns="0" bIns="0" rtlCol="0" vert="horz">
            <a:spAutoFit/>
          </a:bodyPr>
          <a:lstStyle/>
          <a:p>
            <a:pPr marL="125095">
              <a:lnSpc>
                <a:spcPct val="100000"/>
              </a:lnSpc>
              <a:spcBef>
                <a:spcPts val="465"/>
              </a:spcBef>
            </a:pPr>
            <a:r>
              <a:rPr dirty="0" sz="1350" b="1">
                <a:latin typeface="Arial"/>
                <a:cs typeface="Arial"/>
              </a:rPr>
              <a:t>Tic.</a:t>
            </a:r>
            <a:r>
              <a:rPr dirty="0" sz="1350" spc="-60" b="1">
                <a:latin typeface="Arial"/>
                <a:cs typeface="Arial"/>
              </a:rPr>
              <a:t> </a:t>
            </a:r>
            <a:r>
              <a:rPr dirty="0" sz="1350" b="1">
                <a:latin typeface="Arial"/>
                <a:cs typeface="Arial"/>
              </a:rPr>
              <a:t>Sicil</a:t>
            </a:r>
            <a:r>
              <a:rPr dirty="0" sz="1350" spc="195" b="1">
                <a:latin typeface="Arial"/>
                <a:cs typeface="Arial"/>
              </a:rPr>
              <a:t> </a:t>
            </a:r>
            <a:r>
              <a:rPr dirty="0" sz="1350" spc="-10" b="1">
                <a:latin typeface="Arial"/>
                <a:cs typeface="Arial"/>
              </a:rPr>
              <a:t>Gazetesi</a:t>
            </a:r>
            <a:endParaRPr sz="135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4814315" y="4861229"/>
            <a:ext cx="1765300" cy="320675"/>
          </a:xfrm>
          <a:prstGeom prst="rect">
            <a:avLst/>
          </a:prstGeom>
          <a:solidFill>
            <a:srgbClr val="DAE2F3"/>
          </a:solidFill>
          <a:ln w="12700">
            <a:solidFill>
              <a:srgbClr val="006FC0"/>
            </a:solidFill>
          </a:ln>
        </p:spPr>
        <p:txBody>
          <a:bodyPr wrap="square" lIns="0" tIns="59690" rIns="0" bIns="0" rtlCol="0" vert="horz">
            <a:spAutoFit/>
          </a:bodyPr>
          <a:lstStyle/>
          <a:p>
            <a:pPr marL="300355">
              <a:lnSpc>
                <a:spcPct val="100000"/>
              </a:lnSpc>
              <a:spcBef>
                <a:spcPts val="470"/>
              </a:spcBef>
            </a:pPr>
            <a:r>
              <a:rPr dirty="0" sz="1350" b="1">
                <a:latin typeface="Arial"/>
                <a:cs typeface="Arial"/>
              </a:rPr>
              <a:t>İmza</a:t>
            </a:r>
            <a:r>
              <a:rPr dirty="0" sz="1350" spc="114" b="1">
                <a:latin typeface="Arial"/>
                <a:cs typeface="Arial"/>
              </a:rPr>
              <a:t> </a:t>
            </a:r>
            <a:r>
              <a:rPr dirty="0" sz="1350" spc="-10" b="1">
                <a:latin typeface="Arial"/>
                <a:cs typeface="Arial"/>
              </a:rPr>
              <a:t>Sirküleri</a:t>
            </a:r>
            <a:endParaRPr sz="135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2647188" y="4449622"/>
            <a:ext cx="1637030" cy="320675"/>
          </a:xfrm>
          <a:prstGeom prst="rect">
            <a:avLst/>
          </a:prstGeom>
          <a:solidFill>
            <a:srgbClr val="DAE2F3"/>
          </a:solidFill>
          <a:ln w="12700">
            <a:solidFill>
              <a:srgbClr val="006FC0"/>
            </a:solidFill>
          </a:ln>
        </p:spPr>
        <p:txBody>
          <a:bodyPr wrap="square" lIns="0" tIns="58419" rIns="0" bIns="0" rtlCol="0" vert="horz">
            <a:spAutoFit/>
          </a:bodyPr>
          <a:lstStyle/>
          <a:p>
            <a:pPr marL="153035">
              <a:lnSpc>
                <a:spcPct val="100000"/>
              </a:lnSpc>
              <a:spcBef>
                <a:spcPts val="459"/>
              </a:spcBef>
            </a:pPr>
            <a:r>
              <a:rPr dirty="0" sz="1350" b="1">
                <a:latin typeface="Arial"/>
                <a:cs typeface="Arial"/>
              </a:rPr>
              <a:t>Başvuru</a:t>
            </a:r>
            <a:r>
              <a:rPr dirty="0" sz="1350" spc="145" b="1">
                <a:latin typeface="Arial"/>
                <a:cs typeface="Arial"/>
              </a:rPr>
              <a:t> </a:t>
            </a:r>
            <a:r>
              <a:rPr dirty="0" sz="1350" spc="-10" b="1">
                <a:latin typeface="Arial"/>
                <a:cs typeface="Arial"/>
              </a:rPr>
              <a:t>Formu</a:t>
            </a:r>
            <a:endParaRPr sz="1350">
              <a:latin typeface="Arial"/>
              <a:cs typeface="Arial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2669857" y="3182683"/>
            <a:ext cx="1911985" cy="1171575"/>
            <a:chOff x="2669857" y="3182683"/>
            <a:chExt cx="1911985" cy="1171575"/>
          </a:xfrm>
        </p:grpSpPr>
        <p:sp>
          <p:nvSpPr>
            <p:cNvPr id="15" name="object 15"/>
            <p:cNvSpPr/>
            <p:nvPr/>
          </p:nvSpPr>
          <p:spPr>
            <a:xfrm>
              <a:off x="2674620" y="3187445"/>
              <a:ext cx="1902460" cy="1162050"/>
            </a:xfrm>
            <a:custGeom>
              <a:avLst/>
              <a:gdLst/>
              <a:ahLst/>
              <a:cxnLst/>
              <a:rect l="l" t="t" r="r" b="b"/>
              <a:pathLst>
                <a:path w="1902460" h="1162050">
                  <a:moveTo>
                    <a:pt x="1618615" y="0"/>
                  </a:moveTo>
                  <a:lnTo>
                    <a:pt x="1618615" y="175132"/>
                  </a:lnTo>
                  <a:lnTo>
                    <a:pt x="0" y="175132"/>
                  </a:lnTo>
                  <a:lnTo>
                    <a:pt x="0" y="986535"/>
                  </a:lnTo>
                  <a:lnTo>
                    <a:pt x="1618615" y="986535"/>
                  </a:lnTo>
                  <a:lnTo>
                    <a:pt x="1618615" y="1161668"/>
                  </a:lnTo>
                  <a:lnTo>
                    <a:pt x="1901952" y="580770"/>
                  </a:lnTo>
                  <a:lnTo>
                    <a:pt x="1618615" y="0"/>
                  </a:lnTo>
                  <a:close/>
                </a:path>
              </a:pathLst>
            </a:custGeom>
            <a:solidFill>
              <a:srgbClr val="1F386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6" name="object 16"/>
            <p:cNvSpPr/>
            <p:nvPr/>
          </p:nvSpPr>
          <p:spPr>
            <a:xfrm>
              <a:off x="2674620" y="3187445"/>
              <a:ext cx="1902460" cy="1162050"/>
            </a:xfrm>
            <a:custGeom>
              <a:avLst/>
              <a:gdLst/>
              <a:ahLst/>
              <a:cxnLst/>
              <a:rect l="l" t="t" r="r" b="b"/>
              <a:pathLst>
                <a:path w="1902460" h="1162050">
                  <a:moveTo>
                    <a:pt x="0" y="175132"/>
                  </a:moveTo>
                  <a:lnTo>
                    <a:pt x="1618615" y="175132"/>
                  </a:lnTo>
                  <a:lnTo>
                    <a:pt x="1618615" y="0"/>
                  </a:lnTo>
                  <a:lnTo>
                    <a:pt x="1901952" y="580770"/>
                  </a:lnTo>
                  <a:lnTo>
                    <a:pt x="1618615" y="1161668"/>
                  </a:lnTo>
                  <a:lnTo>
                    <a:pt x="1618615" y="986535"/>
                  </a:lnTo>
                  <a:lnTo>
                    <a:pt x="0" y="986535"/>
                  </a:lnTo>
                  <a:lnTo>
                    <a:pt x="0" y="175132"/>
                  </a:lnTo>
                  <a:close/>
                </a:path>
              </a:pathLst>
            </a:custGeom>
            <a:ln w="9525">
              <a:solidFill>
                <a:srgbClr val="001F5F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7" name="object 17"/>
          <p:cNvSpPr txBox="1"/>
          <p:nvPr/>
        </p:nvSpPr>
        <p:spPr>
          <a:xfrm>
            <a:off x="2999104" y="3391344"/>
            <a:ext cx="1054100" cy="753110"/>
          </a:xfrm>
          <a:prstGeom prst="rect">
            <a:avLst/>
          </a:prstGeom>
        </p:spPr>
        <p:txBody>
          <a:bodyPr wrap="square" lIns="0" tIns="10795" rIns="0" bIns="0" rtlCol="0" vert="horz">
            <a:spAutoFit/>
          </a:bodyPr>
          <a:lstStyle/>
          <a:p>
            <a:pPr algn="ctr" marL="12700" marR="5080" indent="-66675">
              <a:lnSpc>
                <a:spcPct val="102800"/>
              </a:lnSpc>
              <a:spcBef>
                <a:spcPts val="85"/>
              </a:spcBef>
            </a:pPr>
            <a:r>
              <a:rPr dirty="0" sz="1550" spc="-10" b="1">
                <a:solidFill>
                  <a:srgbClr val="FFFFFF"/>
                </a:solidFill>
                <a:latin typeface="Arial"/>
                <a:cs typeface="Arial"/>
              </a:rPr>
              <a:t>Yetki Başvurusu (Web’ten)</a:t>
            </a:r>
            <a:endParaRPr sz="1550">
              <a:latin typeface="Arial"/>
              <a:cs typeface="Arial"/>
            </a:endParaRPr>
          </a:p>
        </p:txBody>
      </p:sp>
      <p:grpSp>
        <p:nvGrpSpPr>
          <p:cNvPr id="18" name="object 18"/>
          <p:cNvGrpSpPr/>
          <p:nvPr/>
        </p:nvGrpSpPr>
        <p:grpSpPr>
          <a:xfrm>
            <a:off x="4727257" y="3210115"/>
            <a:ext cx="2277745" cy="1180465"/>
            <a:chOff x="4727257" y="3210115"/>
            <a:chExt cx="2277745" cy="1180465"/>
          </a:xfrm>
        </p:grpSpPr>
        <p:sp>
          <p:nvSpPr>
            <p:cNvPr id="19" name="object 19"/>
            <p:cNvSpPr/>
            <p:nvPr/>
          </p:nvSpPr>
          <p:spPr>
            <a:xfrm>
              <a:off x="4732020" y="3214877"/>
              <a:ext cx="2268220" cy="1170940"/>
            </a:xfrm>
            <a:custGeom>
              <a:avLst/>
              <a:gdLst/>
              <a:ahLst/>
              <a:cxnLst/>
              <a:rect l="l" t="t" r="r" b="b"/>
              <a:pathLst>
                <a:path w="2268220" h="1170939">
                  <a:moveTo>
                    <a:pt x="1951862" y="0"/>
                  </a:moveTo>
                  <a:lnTo>
                    <a:pt x="1951862" y="176530"/>
                  </a:lnTo>
                  <a:lnTo>
                    <a:pt x="0" y="176530"/>
                  </a:lnTo>
                  <a:lnTo>
                    <a:pt x="0" y="994283"/>
                  </a:lnTo>
                  <a:lnTo>
                    <a:pt x="1951862" y="994283"/>
                  </a:lnTo>
                  <a:lnTo>
                    <a:pt x="1951862" y="1170813"/>
                  </a:lnTo>
                  <a:lnTo>
                    <a:pt x="2267711" y="585343"/>
                  </a:lnTo>
                  <a:lnTo>
                    <a:pt x="1951862" y="0"/>
                  </a:lnTo>
                  <a:close/>
                </a:path>
              </a:pathLst>
            </a:custGeom>
            <a:solidFill>
              <a:srgbClr val="1F386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0" name="object 20"/>
            <p:cNvSpPr/>
            <p:nvPr/>
          </p:nvSpPr>
          <p:spPr>
            <a:xfrm>
              <a:off x="4732020" y="3214877"/>
              <a:ext cx="2268220" cy="1170940"/>
            </a:xfrm>
            <a:custGeom>
              <a:avLst/>
              <a:gdLst/>
              <a:ahLst/>
              <a:cxnLst/>
              <a:rect l="l" t="t" r="r" b="b"/>
              <a:pathLst>
                <a:path w="2268220" h="1170939">
                  <a:moveTo>
                    <a:pt x="0" y="176530"/>
                  </a:moveTo>
                  <a:lnTo>
                    <a:pt x="1951862" y="176530"/>
                  </a:lnTo>
                  <a:lnTo>
                    <a:pt x="1951862" y="0"/>
                  </a:lnTo>
                  <a:lnTo>
                    <a:pt x="2267711" y="585343"/>
                  </a:lnTo>
                  <a:lnTo>
                    <a:pt x="1951862" y="1170813"/>
                  </a:lnTo>
                  <a:lnTo>
                    <a:pt x="1951862" y="994283"/>
                  </a:lnTo>
                  <a:lnTo>
                    <a:pt x="0" y="994283"/>
                  </a:lnTo>
                  <a:lnTo>
                    <a:pt x="0" y="176530"/>
                  </a:lnTo>
                  <a:close/>
                </a:path>
              </a:pathLst>
            </a:custGeom>
            <a:ln w="9525">
              <a:solidFill>
                <a:srgbClr val="001F5F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21" name="object 21"/>
          <p:cNvSpPr txBox="1"/>
          <p:nvPr/>
        </p:nvSpPr>
        <p:spPr>
          <a:xfrm>
            <a:off x="4791964" y="3547173"/>
            <a:ext cx="1929130" cy="505459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332105" marR="5080" indent="-320040">
              <a:lnSpc>
                <a:spcPct val="100800"/>
              </a:lnSpc>
              <a:spcBef>
                <a:spcPts val="120"/>
              </a:spcBef>
            </a:pPr>
            <a:r>
              <a:rPr dirty="0" sz="1550" b="1">
                <a:solidFill>
                  <a:srgbClr val="FFFFFF"/>
                </a:solidFill>
                <a:latin typeface="Arial"/>
                <a:cs typeface="Arial"/>
              </a:rPr>
              <a:t>İhracatçı</a:t>
            </a:r>
            <a:r>
              <a:rPr dirty="0" sz="1550" spc="21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550" spc="-10" b="1">
                <a:solidFill>
                  <a:srgbClr val="FFFFFF"/>
                </a:solidFill>
                <a:latin typeface="Arial"/>
                <a:cs typeface="Arial"/>
              </a:rPr>
              <a:t>Birliklerine </a:t>
            </a:r>
            <a:r>
              <a:rPr dirty="0" sz="1550" b="1">
                <a:solidFill>
                  <a:srgbClr val="FFFFFF"/>
                </a:solidFill>
                <a:latin typeface="Arial"/>
                <a:cs typeface="Arial"/>
              </a:rPr>
              <a:t>Evrak</a:t>
            </a:r>
            <a:r>
              <a:rPr dirty="0" sz="1550" spc="13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550" spc="-10" b="1">
                <a:solidFill>
                  <a:srgbClr val="FFFFFF"/>
                </a:solidFill>
                <a:latin typeface="Arial"/>
                <a:cs typeface="Arial"/>
              </a:rPr>
              <a:t>Teslimi</a:t>
            </a:r>
            <a:endParaRPr sz="1550">
              <a:latin typeface="Arial"/>
              <a:cs typeface="Arial"/>
            </a:endParaRPr>
          </a:p>
        </p:txBody>
      </p:sp>
      <p:grpSp>
        <p:nvGrpSpPr>
          <p:cNvPr id="22" name="object 22"/>
          <p:cNvGrpSpPr/>
          <p:nvPr/>
        </p:nvGrpSpPr>
        <p:grpSpPr>
          <a:xfrm>
            <a:off x="3483864" y="2322576"/>
            <a:ext cx="2565400" cy="754380"/>
            <a:chOff x="3483864" y="2322576"/>
            <a:chExt cx="2565400" cy="754380"/>
          </a:xfrm>
        </p:grpSpPr>
        <p:pic>
          <p:nvPicPr>
            <p:cNvPr id="23" name="object 23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483864" y="2322576"/>
              <a:ext cx="2564891" cy="534924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3959352" y="2542032"/>
              <a:ext cx="1623060" cy="534924"/>
            </a:xfrm>
            <a:prstGeom prst="rect">
              <a:avLst/>
            </a:prstGeom>
          </p:spPr>
        </p:pic>
      </p:grpSp>
      <p:sp>
        <p:nvSpPr>
          <p:cNvPr id="25" name="object 25"/>
          <p:cNvSpPr txBox="1"/>
          <p:nvPr/>
        </p:nvSpPr>
        <p:spPr>
          <a:xfrm>
            <a:off x="3012948" y="2419210"/>
            <a:ext cx="3493135" cy="539750"/>
          </a:xfrm>
          <a:prstGeom prst="rect">
            <a:avLst/>
          </a:prstGeom>
          <a:ln w="28575">
            <a:solidFill>
              <a:srgbClr val="1F3863"/>
            </a:solidFill>
          </a:ln>
        </p:spPr>
        <p:txBody>
          <a:bodyPr wrap="square" lIns="0" tIns="0" rIns="0" bIns="0" rtlCol="0" vert="horz">
            <a:spAutoFit/>
          </a:bodyPr>
          <a:lstStyle/>
          <a:p>
            <a:pPr algn="ctr">
              <a:lnSpc>
                <a:spcPts val="1895"/>
              </a:lnSpc>
            </a:pPr>
            <a:r>
              <a:rPr dirty="0" sz="1800" b="1">
                <a:latin typeface="Verdana"/>
                <a:cs typeface="Verdana"/>
              </a:rPr>
              <a:t>Firma</a:t>
            </a:r>
            <a:r>
              <a:rPr dirty="0" sz="1800" spc="-30" b="1">
                <a:latin typeface="Verdana"/>
                <a:cs typeface="Verdana"/>
              </a:rPr>
              <a:t> </a:t>
            </a:r>
            <a:r>
              <a:rPr dirty="0" sz="1800" spc="-10" b="1">
                <a:latin typeface="Verdana"/>
                <a:cs typeface="Verdana"/>
              </a:rPr>
              <a:t>Tanımlama</a:t>
            </a:r>
            <a:endParaRPr sz="1800">
              <a:latin typeface="Verdana"/>
              <a:cs typeface="Verdana"/>
            </a:endParaRPr>
          </a:p>
          <a:p>
            <a:pPr algn="ctr" marL="5080">
              <a:lnSpc>
                <a:spcPts val="1945"/>
              </a:lnSpc>
            </a:pPr>
            <a:r>
              <a:rPr dirty="0" sz="1800" b="1">
                <a:latin typeface="Verdana"/>
                <a:cs typeface="Verdana"/>
              </a:rPr>
              <a:t>(Bir</a:t>
            </a:r>
            <a:r>
              <a:rPr dirty="0" sz="1800" spc="-30" b="1">
                <a:latin typeface="Verdana"/>
                <a:cs typeface="Verdana"/>
              </a:rPr>
              <a:t> </a:t>
            </a:r>
            <a:r>
              <a:rPr dirty="0" sz="1800" spc="-20" b="1">
                <a:latin typeface="Verdana"/>
                <a:cs typeface="Verdana"/>
              </a:rPr>
              <a:t>Defa)</a:t>
            </a:r>
            <a:endParaRPr sz="1800">
              <a:latin typeface="Verdana"/>
              <a:cs typeface="Verdana"/>
            </a:endParaRPr>
          </a:p>
        </p:txBody>
      </p:sp>
      <p:sp>
        <p:nvSpPr>
          <p:cNvPr id="28" name="object 28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38100">
              <a:lnSpc>
                <a:spcPts val="980"/>
              </a:lnSpc>
            </a:pPr>
            <a:r>
              <a:rPr dirty="0" spc="-25"/>
              <a:t>61</a:t>
            </a:r>
          </a:p>
        </p:txBody>
      </p:sp>
      <p:sp>
        <p:nvSpPr>
          <p:cNvPr id="26" name="object 26"/>
          <p:cNvSpPr txBox="1"/>
          <p:nvPr/>
        </p:nvSpPr>
        <p:spPr>
          <a:xfrm>
            <a:off x="7191756" y="2409825"/>
            <a:ext cx="2651760" cy="3960495"/>
          </a:xfrm>
          <a:prstGeom prst="rect">
            <a:avLst/>
          </a:prstGeom>
          <a:ln w="28448">
            <a:solidFill>
              <a:srgbClr val="1F3863"/>
            </a:solidFill>
          </a:ln>
        </p:spPr>
        <p:txBody>
          <a:bodyPr wrap="square" lIns="0" tIns="219710" rIns="0" bIns="0" rtlCol="0" vert="horz">
            <a:spAutoFit/>
          </a:bodyPr>
          <a:lstStyle/>
          <a:p>
            <a:pPr algn="ctr" marR="201295">
              <a:lnSpc>
                <a:spcPts val="1945"/>
              </a:lnSpc>
              <a:spcBef>
                <a:spcPts val="1730"/>
              </a:spcBef>
            </a:pPr>
            <a:r>
              <a:rPr dirty="0" sz="1800" b="1">
                <a:latin typeface="Verdana"/>
                <a:cs typeface="Verdana"/>
              </a:rPr>
              <a:t>Her</a:t>
            </a:r>
            <a:r>
              <a:rPr dirty="0" sz="1800" spc="-20" b="1">
                <a:latin typeface="Verdana"/>
                <a:cs typeface="Verdana"/>
              </a:rPr>
              <a:t> Belge</a:t>
            </a:r>
            <a:endParaRPr sz="1800">
              <a:latin typeface="Verdana"/>
              <a:cs typeface="Verdana"/>
            </a:endParaRPr>
          </a:p>
          <a:p>
            <a:pPr algn="ctr" marR="199390">
              <a:lnSpc>
                <a:spcPts val="1945"/>
              </a:lnSpc>
            </a:pPr>
            <a:r>
              <a:rPr dirty="0" sz="1800" spc="-20" b="1">
                <a:latin typeface="Verdana"/>
                <a:cs typeface="Verdana"/>
              </a:rPr>
              <a:t>İçin</a:t>
            </a:r>
            <a:endParaRPr sz="180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580"/>
              </a:spcBef>
            </a:pPr>
            <a:endParaRPr sz="1800">
              <a:latin typeface="Verdana"/>
              <a:cs typeface="Verdana"/>
            </a:endParaRPr>
          </a:p>
          <a:p>
            <a:pPr algn="ctr" marL="731520" marR="904240" indent="-64135">
              <a:lnSpc>
                <a:spcPct val="100000"/>
              </a:lnSpc>
            </a:pPr>
            <a:r>
              <a:rPr dirty="0" sz="1800" spc="-10" b="1">
                <a:solidFill>
                  <a:srgbClr val="FFFFFF"/>
                </a:solidFill>
                <a:latin typeface="Arial"/>
                <a:cs typeface="Arial"/>
              </a:rPr>
              <a:t>DYS’den </a:t>
            </a:r>
            <a:r>
              <a:rPr dirty="0" sz="1800" spc="-20" b="1">
                <a:solidFill>
                  <a:srgbClr val="FFFFFF"/>
                </a:solidFill>
                <a:latin typeface="Arial"/>
                <a:cs typeface="Arial"/>
              </a:rPr>
              <a:t>müracaat</a:t>
            </a:r>
            <a:endParaRPr sz="1800">
              <a:latin typeface="Arial"/>
              <a:cs typeface="Arial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4814315" y="5281980"/>
            <a:ext cx="1765300" cy="283845"/>
          </a:xfrm>
          <a:prstGeom prst="rect">
            <a:avLst/>
          </a:prstGeom>
          <a:solidFill>
            <a:srgbClr val="DAE2F3"/>
          </a:solidFill>
          <a:ln w="12700">
            <a:solidFill>
              <a:srgbClr val="006FC0"/>
            </a:solidFill>
          </a:ln>
        </p:spPr>
        <p:txBody>
          <a:bodyPr wrap="square" lIns="0" tIns="41910" rIns="0" bIns="0" rtlCol="0" vert="horz">
            <a:spAutoFit/>
          </a:bodyPr>
          <a:lstStyle/>
          <a:p>
            <a:pPr marL="154305">
              <a:lnSpc>
                <a:spcPct val="100000"/>
              </a:lnSpc>
              <a:spcBef>
                <a:spcPts val="330"/>
              </a:spcBef>
            </a:pPr>
            <a:r>
              <a:rPr dirty="0" sz="1350" b="1">
                <a:latin typeface="Arial"/>
                <a:cs typeface="Arial"/>
              </a:rPr>
              <a:t>Diğer</a:t>
            </a:r>
            <a:r>
              <a:rPr dirty="0" sz="1350" spc="114" b="1">
                <a:latin typeface="Arial"/>
                <a:cs typeface="Arial"/>
              </a:rPr>
              <a:t> </a:t>
            </a:r>
            <a:r>
              <a:rPr dirty="0" sz="1350" b="1">
                <a:latin typeface="Arial"/>
                <a:cs typeface="Arial"/>
              </a:rPr>
              <a:t>Belgeler</a:t>
            </a:r>
            <a:r>
              <a:rPr dirty="0" sz="1350" spc="114" b="1">
                <a:latin typeface="Arial"/>
                <a:cs typeface="Arial"/>
              </a:rPr>
              <a:t> </a:t>
            </a:r>
            <a:r>
              <a:rPr dirty="0" sz="1350" spc="-25" b="1">
                <a:latin typeface="Arial"/>
                <a:cs typeface="Arial"/>
              </a:rPr>
              <a:t>...</a:t>
            </a:r>
            <a:endParaRPr sz="13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255942" rIns="0" bIns="0" rtlCol="0" vert="horz">
            <a:spAutoFit/>
          </a:bodyPr>
          <a:lstStyle/>
          <a:p>
            <a:pPr marL="1047115">
              <a:lnSpc>
                <a:spcPct val="100000"/>
              </a:lnSpc>
              <a:spcBef>
                <a:spcPts val="125"/>
              </a:spcBef>
            </a:pPr>
            <a:r>
              <a:rPr dirty="0" spc="-370"/>
              <a:t>HİİB</a:t>
            </a:r>
            <a:r>
              <a:rPr dirty="0" spc="75"/>
              <a:t> </a:t>
            </a:r>
            <a:r>
              <a:rPr dirty="0" spc="-229"/>
              <a:t>&amp;</a:t>
            </a:r>
            <a:r>
              <a:rPr dirty="0" spc="-5"/>
              <a:t> </a:t>
            </a:r>
            <a:r>
              <a:rPr dirty="0" spc="-405"/>
              <a:t>Hİİ</a:t>
            </a:r>
            <a:r>
              <a:rPr dirty="0" spc="80"/>
              <a:t> </a:t>
            </a:r>
            <a:r>
              <a:rPr dirty="0" spc="-175"/>
              <a:t>İÇİN</a:t>
            </a:r>
            <a:r>
              <a:rPr dirty="0" spc="70"/>
              <a:t> </a:t>
            </a:r>
            <a:r>
              <a:rPr dirty="0" spc="-280"/>
              <a:t>SÜRELER</a:t>
            </a:r>
            <a:r>
              <a:rPr dirty="0" spc="85"/>
              <a:t> </a:t>
            </a:r>
            <a:r>
              <a:rPr dirty="0" spc="-275"/>
              <a:t>/</a:t>
            </a:r>
            <a:r>
              <a:rPr dirty="0" spc="15"/>
              <a:t> </a:t>
            </a:r>
            <a:r>
              <a:rPr dirty="0" spc="-204"/>
              <a:t>EK</a:t>
            </a:r>
            <a:r>
              <a:rPr dirty="0" spc="-10"/>
              <a:t> </a:t>
            </a:r>
            <a:r>
              <a:rPr dirty="0" spc="-290"/>
              <a:t>SÜRELER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2064766" y="1708530"/>
            <a:ext cx="3780154" cy="955040"/>
            <a:chOff x="2064766" y="1708530"/>
            <a:chExt cx="3780154" cy="955040"/>
          </a:xfrm>
        </p:grpSpPr>
        <p:sp>
          <p:nvSpPr>
            <p:cNvPr id="4" name="object 4"/>
            <p:cNvSpPr/>
            <p:nvPr/>
          </p:nvSpPr>
          <p:spPr>
            <a:xfrm>
              <a:off x="2071116" y="1714880"/>
              <a:ext cx="3767454" cy="942340"/>
            </a:xfrm>
            <a:custGeom>
              <a:avLst/>
              <a:gdLst/>
              <a:ahLst/>
              <a:cxnLst/>
              <a:rect l="l" t="t" r="r" b="b"/>
              <a:pathLst>
                <a:path w="3767454" h="942339">
                  <a:moveTo>
                    <a:pt x="3673094" y="0"/>
                  </a:moveTo>
                  <a:lnTo>
                    <a:pt x="94233" y="0"/>
                  </a:lnTo>
                  <a:lnTo>
                    <a:pt x="57542" y="7401"/>
                  </a:lnTo>
                  <a:lnTo>
                    <a:pt x="27590" y="27590"/>
                  </a:lnTo>
                  <a:lnTo>
                    <a:pt x="7401" y="57542"/>
                  </a:lnTo>
                  <a:lnTo>
                    <a:pt x="0" y="94234"/>
                  </a:lnTo>
                  <a:lnTo>
                    <a:pt x="0" y="847852"/>
                  </a:lnTo>
                  <a:lnTo>
                    <a:pt x="7401" y="884543"/>
                  </a:lnTo>
                  <a:lnTo>
                    <a:pt x="27590" y="914495"/>
                  </a:lnTo>
                  <a:lnTo>
                    <a:pt x="57542" y="934684"/>
                  </a:lnTo>
                  <a:lnTo>
                    <a:pt x="94233" y="942086"/>
                  </a:lnTo>
                  <a:lnTo>
                    <a:pt x="3673094" y="942086"/>
                  </a:lnTo>
                  <a:lnTo>
                    <a:pt x="3709785" y="934684"/>
                  </a:lnTo>
                  <a:lnTo>
                    <a:pt x="3739737" y="914495"/>
                  </a:lnTo>
                  <a:lnTo>
                    <a:pt x="3759926" y="884543"/>
                  </a:lnTo>
                  <a:lnTo>
                    <a:pt x="3767328" y="847852"/>
                  </a:lnTo>
                  <a:lnTo>
                    <a:pt x="3767328" y="94234"/>
                  </a:lnTo>
                  <a:lnTo>
                    <a:pt x="3759926" y="57542"/>
                  </a:lnTo>
                  <a:lnTo>
                    <a:pt x="3739737" y="27590"/>
                  </a:lnTo>
                  <a:lnTo>
                    <a:pt x="3709785" y="7401"/>
                  </a:lnTo>
                  <a:lnTo>
                    <a:pt x="3673094" y="0"/>
                  </a:lnTo>
                  <a:close/>
                </a:path>
              </a:pathLst>
            </a:custGeom>
            <a:solidFill>
              <a:srgbClr val="1F386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/>
            <p:cNvSpPr/>
            <p:nvPr/>
          </p:nvSpPr>
          <p:spPr>
            <a:xfrm>
              <a:off x="2071116" y="1714880"/>
              <a:ext cx="3767454" cy="942340"/>
            </a:xfrm>
            <a:custGeom>
              <a:avLst/>
              <a:gdLst/>
              <a:ahLst/>
              <a:cxnLst/>
              <a:rect l="l" t="t" r="r" b="b"/>
              <a:pathLst>
                <a:path w="3767454" h="942339">
                  <a:moveTo>
                    <a:pt x="0" y="94234"/>
                  </a:moveTo>
                  <a:lnTo>
                    <a:pt x="7401" y="57542"/>
                  </a:lnTo>
                  <a:lnTo>
                    <a:pt x="27590" y="27590"/>
                  </a:lnTo>
                  <a:lnTo>
                    <a:pt x="57542" y="7401"/>
                  </a:lnTo>
                  <a:lnTo>
                    <a:pt x="94233" y="0"/>
                  </a:lnTo>
                  <a:lnTo>
                    <a:pt x="3673094" y="0"/>
                  </a:lnTo>
                  <a:lnTo>
                    <a:pt x="3709785" y="7401"/>
                  </a:lnTo>
                  <a:lnTo>
                    <a:pt x="3739737" y="27590"/>
                  </a:lnTo>
                  <a:lnTo>
                    <a:pt x="3759926" y="57542"/>
                  </a:lnTo>
                  <a:lnTo>
                    <a:pt x="3767328" y="94234"/>
                  </a:lnTo>
                  <a:lnTo>
                    <a:pt x="3767328" y="847852"/>
                  </a:lnTo>
                  <a:lnTo>
                    <a:pt x="3759926" y="884543"/>
                  </a:lnTo>
                  <a:lnTo>
                    <a:pt x="3739737" y="914495"/>
                  </a:lnTo>
                  <a:lnTo>
                    <a:pt x="3709785" y="934684"/>
                  </a:lnTo>
                  <a:lnTo>
                    <a:pt x="3673094" y="942086"/>
                  </a:lnTo>
                  <a:lnTo>
                    <a:pt x="94233" y="942086"/>
                  </a:lnTo>
                  <a:lnTo>
                    <a:pt x="57542" y="934684"/>
                  </a:lnTo>
                  <a:lnTo>
                    <a:pt x="27590" y="914495"/>
                  </a:lnTo>
                  <a:lnTo>
                    <a:pt x="7401" y="884543"/>
                  </a:lnTo>
                  <a:lnTo>
                    <a:pt x="0" y="847852"/>
                  </a:lnTo>
                  <a:lnTo>
                    <a:pt x="0" y="94234"/>
                  </a:lnTo>
                  <a:close/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867911" y="2734691"/>
            <a:ext cx="164591" cy="164719"/>
          </a:xfrm>
          <a:prstGeom prst="rect">
            <a:avLst/>
          </a:prstGeom>
        </p:spPr>
      </p:pic>
      <p:grpSp>
        <p:nvGrpSpPr>
          <p:cNvPr id="7" name="object 7"/>
          <p:cNvGrpSpPr/>
          <p:nvPr/>
        </p:nvGrpSpPr>
        <p:grpSpPr>
          <a:xfrm>
            <a:off x="2064766" y="2979927"/>
            <a:ext cx="3780154" cy="955040"/>
            <a:chOff x="2064766" y="2979927"/>
            <a:chExt cx="3780154" cy="955040"/>
          </a:xfrm>
        </p:grpSpPr>
        <p:sp>
          <p:nvSpPr>
            <p:cNvPr id="8" name="object 8"/>
            <p:cNvSpPr/>
            <p:nvPr/>
          </p:nvSpPr>
          <p:spPr>
            <a:xfrm>
              <a:off x="2071116" y="2986277"/>
              <a:ext cx="3767454" cy="942340"/>
            </a:xfrm>
            <a:custGeom>
              <a:avLst/>
              <a:gdLst/>
              <a:ahLst/>
              <a:cxnLst/>
              <a:rect l="l" t="t" r="r" b="b"/>
              <a:pathLst>
                <a:path w="3767454" h="942339">
                  <a:moveTo>
                    <a:pt x="3673094" y="0"/>
                  </a:moveTo>
                  <a:lnTo>
                    <a:pt x="94233" y="0"/>
                  </a:lnTo>
                  <a:lnTo>
                    <a:pt x="57542" y="7401"/>
                  </a:lnTo>
                  <a:lnTo>
                    <a:pt x="27590" y="27590"/>
                  </a:lnTo>
                  <a:lnTo>
                    <a:pt x="7401" y="57542"/>
                  </a:lnTo>
                  <a:lnTo>
                    <a:pt x="0" y="94234"/>
                  </a:lnTo>
                  <a:lnTo>
                    <a:pt x="0" y="847852"/>
                  </a:lnTo>
                  <a:lnTo>
                    <a:pt x="7401" y="884543"/>
                  </a:lnTo>
                  <a:lnTo>
                    <a:pt x="27590" y="914495"/>
                  </a:lnTo>
                  <a:lnTo>
                    <a:pt x="57542" y="934684"/>
                  </a:lnTo>
                  <a:lnTo>
                    <a:pt x="94233" y="942086"/>
                  </a:lnTo>
                  <a:lnTo>
                    <a:pt x="3673094" y="942086"/>
                  </a:lnTo>
                  <a:lnTo>
                    <a:pt x="3709785" y="934684"/>
                  </a:lnTo>
                  <a:lnTo>
                    <a:pt x="3739737" y="914495"/>
                  </a:lnTo>
                  <a:lnTo>
                    <a:pt x="3759926" y="884543"/>
                  </a:lnTo>
                  <a:lnTo>
                    <a:pt x="3767328" y="847852"/>
                  </a:lnTo>
                  <a:lnTo>
                    <a:pt x="3767328" y="94234"/>
                  </a:lnTo>
                  <a:lnTo>
                    <a:pt x="3759926" y="57542"/>
                  </a:lnTo>
                  <a:lnTo>
                    <a:pt x="3739737" y="27590"/>
                  </a:lnTo>
                  <a:lnTo>
                    <a:pt x="3709785" y="7401"/>
                  </a:lnTo>
                  <a:lnTo>
                    <a:pt x="3673094" y="0"/>
                  </a:lnTo>
                  <a:close/>
                </a:path>
              </a:pathLst>
            </a:custGeom>
            <a:solidFill>
              <a:srgbClr val="DAE2F3">
                <a:alpha val="90194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" name="object 9"/>
            <p:cNvSpPr/>
            <p:nvPr/>
          </p:nvSpPr>
          <p:spPr>
            <a:xfrm>
              <a:off x="2071116" y="2986277"/>
              <a:ext cx="3767454" cy="942340"/>
            </a:xfrm>
            <a:custGeom>
              <a:avLst/>
              <a:gdLst/>
              <a:ahLst/>
              <a:cxnLst/>
              <a:rect l="l" t="t" r="r" b="b"/>
              <a:pathLst>
                <a:path w="3767454" h="942339">
                  <a:moveTo>
                    <a:pt x="0" y="94234"/>
                  </a:moveTo>
                  <a:lnTo>
                    <a:pt x="7401" y="57542"/>
                  </a:lnTo>
                  <a:lnTo>
                    <a:pt x="27590" y="27590"/>
                  </a:lnTo>
                  <a:lnTo>
                    <a:pt x="57542" y="7401"/>
                  </a:lnTo>
                  <a:lnTo>
                    <a:pt x="94233" y="0"/>
                  </a:lnTo>
                  <a:lnTo>
                    <a:pt x="3673094" y="0"/>
                  </a:lnTo>
                  <a:lnTo>
                    <a:pt x="3709785" y="7401"/>
                  </a:lnTo>
                  <a:lnTo>
                    <a:pt x="3739737" y="27590"/>
                  </a:lnTo>
                  <a:lnTo>
                    <a:pt x="3759926" y="57542"/>
                  </a:lnTo>
                  <a:lnTo>
                    <a:pt x="3767328" y="94234"/>
                  </a:lnTo>
                  <a:lnTo>
                    <a:pt x="3767328" y="847852"/>
                  </a:lnTo>
                  <a:lnTo>
                    <a:pt x="3759926" y="884543"/>
                  </a:lnTo>
                  <a:lnTo>
                    <a:pt x="3739737" y="914495"/>
                  </a:lnTo>
                  <a:lnTo>
                    <a:pt x="3709785" y="934684"/>
                  </a:lnTo>
                  <a:lnTo>
                    <a:pt x="3673094" y="942086"/>
                  </a:lnTo>
                  <a:lnTo>
                    <a:pt x="94233" y="942086"/>
                  </a:lnTo>
                  <a:lnTo>
                    <a:pt x="57542" y="934684"/>
                  </a:lnTo>
                  <a:lnTo>
                    <a:pt x="27590" y="914495"/>
                  </a:lnTo>
                  <a:lnTo>
                    <a:pt x="7401" y="884543"/>
                  </a:lnTo>
                  <a:lnTo>
                    <a:pt x="0" y="847852"/>
                  </a:lnTo>
                  <a:lnTo>
                    <a:pt x="0" y="94234"/>
                  </a:lnTo>
                  <a:close/>
                </a:path>
              </a:pathLst>
            </a:custGeom>
            <a:ln w="12700">
              <a:solidFill>
                <a:srgbClr val="CFD4EA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0" name="object 10"/>
          <p:cNvSpPr txBox="1"/>
          <p:nvPr/>
        </p:nvSpPr>
        <p:spPr>
          <a:xfrm>
            <a:off x="2455926" y="3263709"/>
            <a:ext cx="2991485" cy="333375"/>
          </a:xfrm>
          <a:prstGeom prst="rect">
            <a:avLst/>
          </a:prstGeom>
        </p:spPr>
        <p:txBody>
          <a:bodyPr wrap="square" lIns="0" tIns="14604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dirty="0" sz="2000">
                <a:latin typeface="Calibri"/>
                <a:cs typeface="Calibri"/>
              </a:rPr>
              <a:t>HİİB’in süresi</a:t>
            </a:r>
            <a:r>
              <a:rPr dirty="0" sz="2000" spc="-12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azami</a:t>
            </a:r>
            <a:r>
              <a:rPr dirty="0" sz="2000" spc="-35">
                <a:latin typeface="Calibri"/>
                <a:cs typeface="Calibri"/>
              </a:rPr>
              <a:t> </a:t>
            </a:r>
            <a:r>
              <a:rPr dirty="0" sz="2000" b="1">
                <a:latin typeface="Calibri"/>
                <a:cs typeface="Calibri"/>
              </a:rPr>
              <a:t>12</a:t>
            </a:r>
            <a:r>
              <a:rPr dirty="0" sz="2000" spc="-70" b="1">
                <a:latin typeface="Calibri"/>
                <a:cs typeface="Calibri"/>
              </a:rPr>
              <a:t> </a:t>
            </a:r>
            <a:r>
              <a:rPr dirty="0" sz="2000" spc="-10" b="1">
                <a:latin typeface="Calibri"/>
                <a:cs typeface="Calibri"/>
              </a:rPr>
              <a:t>aydır</a:t>
            </a:r>
            <a:r>
              <a:rPr dirty="0" sz="2000" spc="-10">
                <a:latin typeface="Calibri"/>
                <a:cs typeface="Calibri"/>
              </a:rPr>
              <a:t>.</a:t>
            </a:r>
            <a:endParaRPr sz="2000">
              <a:latin typeface="Calibri"/>
              <a:cs typeface="Calibri"/>
            </a:endParaRPr>
          </a:p>
        </p:txBody>
      </p:sp>
      <p:pic>
        <p:nvPicPr>
          <p:cNvPr id="11" name="object 11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867911" y="4006088"/>
            <a:ext cx="164591" cy="164592"/>
          </a:xfrm>
          <a:prstGeom prst="rect">
            <a:avLst/>
          </a:prstGeom>
        </p:spPr>
      </p:pic>
      <p:grpSp>
        <p:nvGrpSpPr>
          <p:cNvPr id="12" name="object 12"/>
          <p:cNvGrpSpPr/>
          <p:nvPr/>
        </p:nvGrpSpPr>
        <p:grpSpPr>
          <a:xfrm>
            <a:off x="2064766" y="4251197"/>
            <a:ext cx="3780154" cy="955040"/>
            <a:chOff x="2064766" y="4251197"/>
            <a:chExt cx="3780154" cy="955040"/>
          </a:xfrm>
        </p:grpSpPr>
        <p:sp>
          <p:nvSpPr>
            <p:cNvPr id="13" name="object 13"/>
            <p:cNvSpPr/>
            <p:nvPr/>
          </p:nvSpPr>
          <p:spPr>
            <a:xfrm>
              <a:off x="2071116" y="4257547"/>
              <a:ext cx="3767454" cy="942340"/>
            </a:xfrm>
            <a:custGeom>
              <a:avLst/>
              <a:gdLst/>
              <a:ahLst/>
              <a:cxnLst/>
              <a:rect l="l" t="t" r="r" b="b"/>
              <a:pathLst>
                <a:path w="3767454" h="942339">
                  <a:moveTo>
                    <a:pt x="3673094" y="0"/>
                  </a:moveTo>
                  <a:lnTo>
                    <a:pt x="94233" y="0"/>
                  </a:lnTo>
                  <a:lnTo>
                    <a:pt x="57542" y="7401"/>
                  </a:lnTo>
                  <a:lnTo>
                    <a:pt x="27590" y="27590"/>
                  </a:lnTo>
                  <a:lnTo>
                    <a:pt x="7401" y="57542"/>
                  </a:lnTo>
                  <a:lnTo>
                    <a:pt x="0" y="94233"/>
                  </a:lnTo>
                  <a:lnTo>
                    <a:pt x="0" y="847851"/>
                  </a:lnTo>
                  <a:lnTo>
                    <a:pt x="7401" y="884543"/>
                  </a:lnTo>
                  <a:lnTo>
                    <a:pt x="27590" y="914495"/>
                  </a:lnTo>
                  <a:lnTo>
                    <a:pt x="57542" y="934684"/>
                  </a:lnTo>
                  <a:lnTo>
                    <a:pt x="94233" y="942085"/>
                  </a:lnTo>
                  <a:lnTo>
                    <a:pt x="3673094" y="942085"/>
                  </a:lnTo>
                  <a:lnTo>
                    <a:pt x="3709785" y="934684"/>
                  </a:lnTo>
                  <a:lnTo>
                    <a:pt x="3739737" y="914495"/>
                  </a:lnTo>
                  <a:lnTo>
                    <a:pt x="3759926" y="884543"/>
                  </a:lnTo>
                  <a:lnTo>
                    <a:pt x="3767328" y="847851"/>
                  </a:lnTo>
                  <a:lnTo>
                    <a:pt x="3767328" y="94233"/>
                  </a:lnTo>
                  <a:lnTo>
                    <a:pt x="3759926" y="57542"/>
                  </a:lnTo>
                  <a:lnTo>
                    <a:pt x="3739737" y="27590"/>
                  </a:lnTo>
                  <a:lnTo>
                    <a:pt x="3709785" y="7401"/>
                  </a:lnTo>
                  <a:lnTo>
                    <a:pt x="3673094" y="0"/>
                  </a:lnTo>
                  <a:close/>
                </a:path>
              </a:pathLst>
            </a:custGeom>
            <a:solidFill>
              <a:srgbClr val="DAE2F3">
                <a:alpha val="90194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4" name="object 14"/>
            <p:cNvSpPr/>
            <p:nvPr/>
          </p:nvSpPr>
          <p:spPr>
            <a:xfrm>
              <a:off x="2071116" y="4257547"/>
              <a:ext cx="3767454" cy="942340"/>
            </a:xfrm>
            <a:custGeom>
              <a:avLst/>
              <a:gdLst/>
              <a:ahLst/>
              <a:cxnLst/>
              <a:rect l="l" t="t" r="r" b="b"/>
              <a:pathLst>
                <a:path w="3767454" h="942339">
                  <a:moveTo>
                    <a:pt x="0" y="94233"/>
                  </a:moveTo>
                  <a:lnTo>
                    <a:pt x="7401" y="57542"/>
                  </a:lnTo>
                  <a:lnTo>
                    <a:pt x="27590" y="27590"/>
                  </a:lnTo>
                  <a:lnTo>
                    <a:pt x="57542" y="7401"/>
                  </a:lnTo>
                  <a:lnTo>
                    <a:pt x="94233" y="0"/>
                  </a:lnTo>
                  <a:lnTo>
                    <a:pt x="3673094" y="0"/>
                  </a:lnTo>
                  <a:lnTo>
                    <a:pt x="3709785" y="7401"/>
                  </a:lnTo>
                  <a:lnTo>
                    <a:pt x="3739737" y="27590"/>
                  </a:lnTo>
                  <a:lnTo>
                    <a:pt x="3759926" y="57542"/>
                  </a:lnTo>
                  <a:lnTo>
                    <a:pt x="3767328" y="94233"/>
                  </a:lnTo>
                  <a:lnTo>
                    <a:pt x="3767328" y="847851"/>
                  </a:lnTo>
                  <a:lnTo>
                    <a:pt x="3759926" y="884543"/>
                  </a:lnTo>
                  <a:lnTo>
                    <a:pt x="3739737" y="914495"/>
                  </a:lnTo>
                  <a:lnTo>
                    <a:pt x="3709785" y="934684"/>
                  </a:lnTo>
                  <a:lnTo>
                    <a:pt x="3673094" y="942085"/>
                  </a:lnTo>
                  <a:lnTo>
                    <a:pt x="94233" y="942085"/>
                  </a:lnTo>
                  <a:lnTo>
                    <a:pt x="57542" y="934684"/>
                  </a:lnTo>
                  <a:lnTo>
                    <a:pt x="27590" y="914495"/>
                  </a:lnTo>
                  <a:lnTo>
                    <a:pt x="7401" y="884543"/>
                  </a:lnTo>
                  <a:lnTo>
                    <a:pt x="0" y="847851"/>
                  </a:lnTo>
                  <a:lnTo>
                    <a:pt x="0" y="94233"/>
                  </a:lnTo>
                  <a:close/>
                </a:path>
              </a:pathLst>
            </a:custGeom>
            <a:ln w="12700">
              <a:solidFill>
                <a:srgbClr val="CFD4EA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5" name="object 15"/>
          <p:cNvSpPr txBox="1"/>
          <p:nvPr/>
        </p:nvSpPr>
        <p:spPr>
          <a:xfrm>
            <a:off x="2136775" y="4396930"/>
            <a:ext cx="3629025" cy="617220"/>
          </a:xfrm>
          <a:prstGeom prst="rect">
            <a:avLst/>
          </a:prstGeom>
        </p:spPr>
        <p:txBody>
          <a:bodyPr wrap="square" lIns="0" tIns="14604" rIns="0" bIns="0" rtlCol="0" vert="horz">
            <a:spAutoFit/>
          </a:bodyPr>
          <a:lstStyle/>
          <a:p>
            <a:pPr algn="ctr">
              <a:lnSpc>
                <a:spcPts val="2315"/>
              </a:lnSpc>
              <a:spcBef>
                <a:spcPts val="114"/>
              </a:spcBef>
            </a:pPr>
            <a:r>
              <a:rPr dirty="0" sz="2000" spc="-25">
                <a:latin typeface="Calibri"/>
                <a:cs typeface="Calibri"/>
              </a:rPr>
              <a:t>HİİB’e</a:t>
            </a:r>
            <a:r>
              <a:rPr dirty="0" sz="2000" spc="-5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belge</a:t>
            </a:r>
            <a:r>
              <a:rPr dirty="0" sz="2000" spc="-3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orijinal</a:t>
            </a:r>
            <a:r>
              <a:rPr dirty="0" sz="2000" spc="-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süresinin</a:t>
            </a:r>
            <a:r>
              <a:rPr dirty="0" sz="2000" spc="-145">
                <a:latin typeface="Calibri"/>
                <a:cs typeface="Calibri"/>
              </a:rPr>
              <a:t> </a:t>
            </a:r>
            <a:r>
              <a:rPr dirty="0" sz="2000" spc="-10" b="1">
                <a:latin typeface="Calibri"/>
                <a:cs typeface="Calibri"/>
              </a:rPr>
              <a:t>1/2’si</a:t>
            </a:r>
            <a:endParaRPr sz="2000">
              <a:latin typeface="Calibri"/>
              <a:cs typeface="Calibri"/>
            </a:endParaRPr>
          </a:p>
          <a:p>
            <a:pPr algn="ctr" marR="635">
              <a:lnSpc>
                <a:spcPts val="2315"/>
              </a:lnSpc>
            </a:pPr>
            <a:r>
              <a:rPr dirty="0" sz="2000" spc="-10" b="1">
                <a:latin typeface="Calibri"/>
                <a:cs typeface="Calibri"/>
              </a:rPr>
              <a:t>kadar</a:t>
            </a:r>
            <a:r>
              <a:rPr dirty="0" sz="2000" spc="-95" b="1">
                <a:latin typeface="Calibri"/>
                <a:cs typeface="Calibri"/>
              </a:rPr>
              <a:t> </a:t>
            </a:r>
            <a:r>
              <a:rPr dirty="0" sz="2000" b="1">
                <a:latin typeface="Calibri"/>
                <a:cs typeface="Calibri"/>
              </a:rPr>
              <a:t>ek</a:t>
            </a:r>
            <a:r>
              <a:rPr dirty="0" sz="2000" spc="10" b="1">
                <a:latin typeface="Calibri"/>
                <a:cs typeface="Calibri"/>
              </a:rPr>
              <a:t> </a:t>
            </a:r>
            <a:r>
              <a:rPr dirty="0" sz="2000" b="1">
                <a:latin typeface="Calibri"/>
                <a:cs typeface="Calibri"/>
              </a:rPr>
              <a:t>süre</a:t>
            </a:r>
            <a:r>
              <a:rPr dirty="0" sz="2000" spc="-15" b="1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verilebilir.</a:t>
            </a:r>
            <a:endParaRPr sz="2000">
              <a:latin typeface="Calibri"/>
              <a:cs typeface="Calibri"/>
            </a:endParaRPr>
          </a:p>
        </p:txBody>
      </p:sp>
      <p:pic>
        <p:nvPicPr>
          <p:cNvPr id="16" name="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867911" y="5277358"/>
            <a:ext cx="164591" cy="164719"/>
          </a:xfrm>
          <a:prstGeom prst="rect">
            <a:avLst/>
          </a:prstGeom>
        </p:spPr>
      </p:pic>
      <p:grpSp>
        <p:nvGrpSpPr>
          <p:cNvPr id="17" name="object 17"/>
          <p:cNvGrpSpPr/>
          <p:nvPr/>
        </p:nvGrpSpPr>
        <p:grpSpPr>
          <a:xfrm>
            <a:off x="2064766" y="5522595"/>
            <a:ext cx="3780154" cy="955040"/>
            <a:chOff x="2064766" y="5522595"/>
            <a:chExt cx="3780154" cy="955040"/>
          </a:xfrm>
        </p:grpSpPr>
        <p:sp>
          <p:nvSpPr>
            <p:cNvPr id="18" name="object 18"/>
            <p:cNvSpPr/>
            <p:nvPr/>
          </p:nvSpPr>
          <p:spPr>
            <a:xfrm>
              <a:off x="2071116" y="5528945"/>
              <a:ext cx="3767454" cy="942340"/>
            </a:xfrm>
            <a:custGeom>
              <a:avLst/>
              <a:gdLst/>
              <a:ahLst/>
              <a:cxnLst/>
              <a:rect l="l" t="t" r="r" b="b"/>
              <a:pathLst>
                <a:path w="3767454" h="942339">
                  <a:moveTo>
                    <a:pt x="3673094" y="0"/>
                  </a:moveTo>
                  <a:lnTo>
                    <a:pt x="94233" y="0"/>
                  </a:lnTo>
                  <a:lnTo>
                    <a:pt x="57542" y="7401"/>
                  </a:lnTo>
                  <a:lnTo>
                    <a:pt x="27590" y="27585"/>
                  </a:lnTo>
                  <a:lnTo>
                    <a:pt x="7401" y="57526"/>
                  </a:lnTo>
                  <a:lnTo>
                    <a:pt x="0" y="94195"/>
                  </a:lnTo>
                  <a:lnTo>
                    <a:pt x="0" y="847851"/>
                  </a:lnTo>
                  <a:lnTo>
                    <a:pt x="7401" y="884515"/>
                  </a:lnTo>
                  <a:lnTo>
                    <a:pt x="27590" y="914457"/>
                  </a:lnTo>
                  <a:lnTo>
                    <a:pt x="57542" y="934644"/>
                  </a:lnTo>
                  <a:lnTo>
                    <a:pt x="94233" y="942047"/>
                  </a:lnTo>
                  <a:lnTo>
                    <a:pt x="3673094" y="942047"/>
                  </a:lnTo>
                  <a:lnTo>
                    <a:pt x="3709785" y="934644"/>
                  </a:lnTo>
                  <a:lnTo>
                    <a:pt x="3739737" y="914457"/>
                  </a:lnTo>
                  <a:lnTo>
                    <a:pt x="3759926" y="884515"/>
                  </a:lnTo>
                  <a:lnTo>
                    <a:pt x="3767328" y="847851"/>
                  </a:lnTo>
                  <a:lnTo>
                    <a:pt x="3767328" y="94195"/>
                  </a:lnTo>
                  <a:lnTo>
                    <a:pt x="3759926" y="57526"/>
                  </a:lnTo>
                  <a:lnTo>
                    <a:pt x="3739737" y="27585"/>
                  </a:lnTo>
                  <a:lnTo>
                    <a:pt x="3709785" y="7401"/>
                  </a:lnTo>
                  <a:lnTo>
                    <a:pt x="3673094" y="0"/>
                  </a:lnTo>
                  <a:close/>
                </a:path>
              </a:pathLst>
            </a:custGeom>
            <a:solidFill>
              <a:srgbClr val="DAE2F3">
                <a:alpha val="90194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9" name="object 19"/>
            <p:cNvSpPr/>
            <p:nvPr/>
          </p:nvSpPr>
          <p:spPr>
            <a:xfrm>
              <a:off x="2071116" y="5528945"/>
              <a:ext cx="3767454" cy="942340"/>
            </a:xfrm>
            <a:custGeom>
              <a:avLst/>
              <a:gdLst/>
              <a:ahLst/>
              <a:cxnLst/>
              <a:rect l="l" t="t" r="r" b="b"/>
              <a:pathLst>
                <a:path w="3767454" h="942339">
                  <a:moveTo>
                    <a:pt x="0" y="94195"/>
                  </a:moveTo>
                  <a:lnTo>
                    <a:pt x="7401" y="57526"/>
                  </a:lnTo>
                  <a:lnTo>
                    <a:pt x="27590" y="27585"/>
                  </a:lnTo>
                  <a:lnTo>
                    <a:pt x="57542" y="7401"/>
                  </a:lnTo>
                  <a:lnTo>
                    <a:pt x="94233" y="0"/>
                  </a:lnTo>
                  <a:lnTo>
                    <a:pt x="3673094" y="0"/>
                  </a:lnTo>
                  <a:lnTo>
                    <a:pt x="3709785" y="7401"/>
                  </a:lnTo>
                  <a:lnTo>
                    <a:pt x="3739737" y="27585"/>
                  </a:lnTo>
                  <a:lnTo>
                    <a:pt x="3759926" y="57526"/>
                  </a:lnTo>
                  <a:lnTo>
                    <a:pt x="3767328" y="94195"/>
                  </a:lnTo>
                  <a:lnTo>
                    <a:pt x="3767328" y="847851"/>
                  </a:lnTo>
                  <a:lnTo>
                    <a:pt x="3759926" y="884515"/>
                  </a:lnTo>
                  <a:lnTo>
                    <a:pt x="3739737" y="914457"/>
                  </a:lnTo>
                  <a:lnTo>
                    <a:pt x="3709785" y="934644"/>
                  </a:lnTo>
                  <a:lnTo>
                    <a:pt x="3673094" y="942047"/>
                  </a:lnTo>
                  <a:lnTo>
                    <a:pt x="94233" y="942047"/>
                  </a:lnTo>
                  <a:lnTo>
                    <a:pt x="57542" y="934644"/>
                  </a:lnTo>
                  <a:lnTo>
                    <a:pt x="27590" y="914457"/>
                  </a:lnTo>
                  <a:lnTo>
                    <a:pt x="7401" y="884515"/>
                  </a:lnTo>
                  <a:lnTo>
                    <a:pt x="0" y="847851"/>
                  </a:lnTo>
                  <a:lnTo>
                    <a:pt x="0" y="94195"/>
                  </a:lnTo>
                  <a:close/>
                </a:path>
              </a:pathLst>
            </a:custGeom>
            <a:ln w="12700">
              <a:solidFill>
                <a:srgbClr val="CFD4EA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20" name="object 20"/>
          <p:cNvSpPr txBox="1"/>
          <p:nvPr/>
        </p:nvSpPr>
        <p:spPr>
          <a:xfrm>
            <a:off x="2310510" y="5669826"/>
            <a:ext cx="3274060" cy="617220"/>
          </a:xfrm>
          <a:prstGeom prst="rect">
            <a:avLst/>
          </a:prstGeom>
        </p:spPr>
        <p:txBody>
          <a:bodyPr wrap="square" lIns="0" tIns="42544" rIns="0" bIns="0" rtlCol="0" vert="horz">
            <a:spAutoFit/>
          </a:bodyPr>
          <a:lstStyle/>
          <a:p>
            <a:pPr marL="1137920" marR="5080" indent="-1125855">
              <a:lnSpc>
                <a:spcPts val="2230"/>
              </a:lnSpc>
              <a:spcBef>
                <a:spcPts val="334"/>
              </a:spcBef>
            </a:pPr>
            <a:r>
              <a:rPr dirty="0" sz="2000">
                <a:latin typeface="Calibri"/>
                <a:cs typeface="Calibri"/>
              </a:rPr>
              <a:t>Mücbir</a:t>
            </a:r>
            <a:r>
              <a:rPr dirty="0" sz="2000" spc="-8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sebep</a:t>
            </a:r>
            <a:r>
              <a:rPr dirty="0" sz="2000" spc="-6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dahilinde</a:t>
            </a:r>
            <a:r>
              <a:rPr dirty="0" sz="2000" spc="-1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ek</a:t>
            </a:r>
            <a:r>
              <a:rPr dirty="0" sz="2000" spc="5">
                <a:latin typeface="Calibri"/>
                <a:cs typeface="Calibri"/>
              </a:rPr>
              <a:t> </a:t>
            </a:r>
            <a:r>
              <a:rPr dirty="0" sz="2000" spc="-20">
                <a:latin typeface="Calibri"/>
                <a:cs typeface="Calibri"/>
              </a:rPr>
              <a:t>süre </a:t>
            </a:r>
            <a:r>
              <a:rPr dirty="0" sz="2000" spc="-10">
                <a:latin typeface="Calibri"/>
                <a:cs typeface="Calibri"/>
              </a:rPr>
              <a:t>verilebilir.</a:t>
            </a:r>
            <a:endParaRPr sz="2000">
              <a:latin typeface="Calibri"/>
              <a:cs typeface="Calibri"/>
            </a:endParaRPr>
          </a:p>
        </p:txBody>
      </p:sp>
      <p:grpSp>
        <p:nvGrpSpPr>
          <p:cNvPr id="21" name="object 21"/>
          <p:cNvGrpSpPr/>
          <p:nvPr/>
        </p:nvGrpSpPr>
        <p:grpSpPr>
          <a:xfrm>
            <a:off x="6353302" y="1708530"/>
            <a:ext cx="3780154" cy="955040"/>
            <a:chOff x="6353302" y="1708530"/>
            <a:chExt cx="3780154" cy="955040"/>
          </a:xfrm>
        </p:grpSpPr>
        <p:sp>
          <p:nvSpPr>
            <p:cNvPr id="22" name="object 22"/>
            <p:cNvSpPr/>
            <p:nvPr/>
          </p:nvSpPr>
          <p:spPr>
            <a:xfrm>
              <a:off x="6359652" y="1714880"/>
              <a:ext cx="3767454" cy="942340"/>
            </a:xfrm>
            <a:custGeom>
              <a:avLst/>
              <a:gdLst/>
              <a:ahLst/>
              <a:cxnLst/>
              <a:rect l="l" t="t" r="r" b="b"/>
              <a:pathLst>
                <a:path w="3767454" h="942339">
                  <a:moveTo>
                    <a:pt x="3673094" y="0"/>
                  </a:moveTo>
                  <a:lnTo>
                    <a:pt x="94234" y="0"/>
                  </a:lnTo>
                  <a:lnTo>
                    <a:pt x="57542" y="7401"/>
                  </a:lnTo>
                  <a:lnTo>
                    <a:pt x="27590" y="27590"/>
                  </a:lnTo>
                  <a:lnTo>
                    <a:pt x="7401" y="57542"/>
                  </a:lnTo>
                  <a:lnTo>
                    <a:pt x="0" y="94234"/>
                  </a:lnTo>
                  <a:lnTo>
                    <a:pt x="0" y="847852"/>
                  </a:lnTo>
                  <a:lnTo>
                    <a:pt x="7401" y="884543"/>
                  </a:lnTo>
                  <a:lnTo>
                    <a:pt x="27590" y="914495"/>
                  </a:lnTo>
                  <a:lnTo>
                    <a:pt x="57542" y="934684"/>
                  </a:lnTo>
                  <a:lnTo>
                    <a:pt x="94234" y="942086"/>
                  </a:lnTo>
                  <a:lnTo>
                    <a:pt x="3673094" y="942086"/>
                  </a:lnTo>
                  <a:lnTo>
                    <a:pt x="3709785" y="934684"/>
                  </a:lnTo>
                  <a:lnTo>
                    <a:pt x="3739737" y="914495"/>
                  </a:lnTo>
                  <a:lnTo>
                    <a:pt x="3759926" y="884543"/>
                  </a:lnTo>
                  <a:lnTo>
                    <a:pt x="3767328" y="847852"/>
                  </a:lnTo>
                  <a:lnTo>
                    <a:pt x="3767328" y="94234"/>
                  </a:lnTo>
                  <a:lnTo>
                    <a:pt x="3759926" y="57542"/>
                  </a:lnTo>
                  <a:lnTo>
                    <a:pt x="3739737" y="27590"/>
                  </a:lnTo>
                  <a:lnTo>
                    <a:pt x="3709785" y="7401"/>
                  </a:lnTo>
                  <a:lnTo>
                    <a:pt x="3673094" y="0"/>
                  </a:lnTo>
                  <a:close/>
                </a:path>
              </a:pathLst>
            </a:custGeom>
            <a:solidFill>
              <a:srgbClr val="1F386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3" name="object 23"/>
            <p:cNvSpPr/>
            <p:nvPr/>
          </p:nvSpPr>
          <p:spPr>
            <a:xfrm>
              <a:off x="6359652" y="1714880"/>
              <a:ext cx="3767454" cy="942340"/>
            </a:xfrm>
            <a:custGeom>
              <a:avLst/>
              <a:gdLst/>
              <a:ahLst/>
              <a:cxnLst/>
              <a:rect l="l" t="t" r="r" b="b"/>
              <a:pathLst>
                <a:path w="3767454" h="942339">
                  <a:moveTo>
                    <a:pt x="0" y="94234"/>
                  </a:moveTo>
                  <a:lnTo>
                    <a:pt x="7401" y="57542"/>
                  </a:lnTo>
                  <a:lnTo>
                    <a:pt x="27590" y="27590"/>
                  </a:lnTo>
                  <a:lnTo>
                    <a:pt x="57542" y="7401"/>
                  </a:lnTo>
                  <a:lnTo>
                    <a:pt x="94234" y="0"/>
                  </a:lnTo>
                  <a:lnTo>
                    <a:pt x="3673094" y="0"/>
                  </a:lnTo>
                  <a:lnTo>
                    <a:pt x="3709785" y="7401"/>
                  </a:lnTo>
                  <a:lnTo>
                    <a:pt x="3739737" y="27590"/>
                  </a:lnTo>
                  <a:lnTo>
                    <a:pt x="3759926" y="57542"/>
                  </a:lnTo>
                  <a:lnTo>
                    <a:pt x="3767328" y="94234"/>
                  </a:lnTo>
                  <a:lnTo>
                    <a:pt x="3767328" y="847852"/>
                  </a:lnTo>
                  <a:lnTo>
                    <a:pt x="3759926" y="884543"/>
                  </a:lnTo>
                  <a:lnTo>
                    <a:pt x="3739737" y="914495"/>
                  </a:lnTo>
                  <a:lnTo>
                    <a:pt x="3709785" y="934684"/>
                  </a:lnTo>
                  <a:lnTo>
                    <a:pt x="3673094" y="942086"/>
                  </a:lnTo>
                  <a:lnTo>
                    <a:pt x="94234" y="942086"/>
                  </a:lnTo>
                  <a:lnTo>
                    <a:pt x="57542" y="934684"/>
                  </a:lnTo>
                  <a:lnTo>
                    <a:pt x="27590" y="914495"/>
                  </a:lnTo>
                  <a:lnTo>
                    <a:pt x="7401" y="884543"/>
                  </a:lnTo>
                  <a:lnTo>
                    <a:pt x="0" y="847852"/>
                  </a:lnTo>
                  <a:lnTo>
                    <a:pt x="0" y="94234"/>
                  </a:lnTo>
                  <a:close/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24" name="object 24"/>
          <p:cNvSpPr txBox="1"/>
          <p:nvPr/>
        </p:nvSpPr>
        <p:spPr>
          <a:xfrm>
            <a:off x="3474592" y="1777060"/>
            <a:ext cx="5102225" cy="6959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4462780" algn="l"/>
              </a:tabLst>
            </a:pPr>
            <a:r>
              <a:rPr dirty="0" sz="4400" spc="-20">
                <a:solidFill>
                  <a:srgbClr val="FFFFFF"/>
                </a:solidFill>
                <a:latin typeface="Calibri"/>
                <a:cs typeface="Calibri"/>
              </a:rPr>
              <a:t>HİİB</a:t>
            </a:r>
            <a:r>
              <a:rPr dirty="0" sz="4400">
                <a:solidFill>
                  <a:srgbClr val="FFFFFF"/>
                </a:solidFill>
                <a:latin typeface="Calibri"/>
                <a:cs typeface="Calibri"/>
              </a:rPr>
              <a:t>	</a:t>
            </a:r>
            <a:r>
              <a:rPr dirty="0" sz="4400" spc="-25">
                <a:solidFill>
                  <a:srgbClr val="FFFFFF"/>
                </a:solidFill>
                <a:latin typeface="Calibri"/>
                <a:cs typeface="Calibri"/>
              </a:rPr>
              <a:t>Hİİ</a:t>
            </a:r>
            <a:endParaRPr sz="4400">
              <a:latin typeface="Calibri"/>
              <a:cs typeface="Calibri"/>
            </a:endParaRPr>
          </a:p>
        </p:txBody>
      </p:sp>
      <p:pic>
        <p:nvPicPr>
          <p:cNvPr id="25" name="object 2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8156447" y="2734691"/>
            <a:ext cx="164592" cy="164719"/>
          </a:xfrm>
          <a:prstGeom prst="rect">
            <a:avLst/>
          </a:prstGeom>
        </p:spPr>
      </p:pic>
      <p:grpSp>
        <p:nvGrpSpPr>
          <p:cNvPr id="26" name="object 26"/>
          <p:cNvGrpSpPr/>
          <p:nvPr/>
        </p:nvGrpSpPr>
        <p:grpSpPr>
          <a:xfrm>
            <a:off x="6353302" y="2979927"/>
            <a:ext cx="3780154" cy="955040"/>
            <a:chOff x="6353302" y="2979927"/>
            <a:chExt cx="3780154" cy="955040"/>
          </a:xfrm>
        </p:grpSpPr>
        <p:sp>
          <p:nvSpPr>
            <p:cNvPr id="27" name="object 27"/>
            <p:cNvSpPr/>
            <p:nvPr/>
          </p:nvSpPr>
          <p:spPr>
            <a:xfrm>
              <a:off x="6359652" y="2986277"/>
              <a:ext cx="3767454" cy="942340"/>
            </a:xfrm>
            <a:custGeom>
              <a:avLst/>
              <a:gdLst/>
              <a:ahLst/>
              <a:cxnLst/>
              <a:rect l="l" t="t" r="r" b="b"/>
              <a:pathLst>
                <a:path w="3767454" h="942339">
                  <a:moveTo>
                    <a:pt x="3673094" y="0"/>
                  </a:moveTo>
                  <a:lnTo>
                    <a:pt x="94234" y="0"/>
                  </a:lnTo>
                  <a:lnTo>
                    <a:pt x="57542" y="7401"/>
                  </a:lnTo>
                  <a:lnTo>
                    <a:pt x="27590" y="27590"/>
                  </a:lnTo>
                  <a:lnTo>
                    <a:pt x="7401" y="57542"/>
                  </a:lnTo>
                  <a:lnTo>
                    <a:pt x="0" y="94234"/>
                  </a:lnTo>
                  <a:lnTo>
                    <a:pt x="0" y="847852"/>
                  </a:lnTo>
                  <a:lnTo>
                    <a:pt x="7401" y="884543"/>
                  </a:lnTo>
                  <a:lnTo>
                    <a:pt x="27590" y="914495"/>
                  </a:lnTo>
                  <a:lnTo>
                    <a:pt x="57542" y="934684"/>
                  </a:lnTo>
                  <a:lnTo>
                    <a:pt x="94234" y="942086"/>
                  </a:lnTo>
                  <a:lnTo>
                    <a:pt x="3673094" y="942086"/>
                  </a:lnTo>
                  <a:lnTo>
                    <a:pt x="3709785" y="934684"/>
                  </a:lnTo>
                  <a:lnTo>
                    <a:pt x="3739737" y="914495"/>
                  </a:lnTo>
                  <a:lnTo>
                    <a:pt x="3759926" y="884543"/>
                  </a:lnTo>
                  <a:lnTo>
                    <a:pt x="3767328" y="847852"/>
                  </a:lnTo>
                  <a:lnTo>
                    <a:pt x="3767328" y="94234"/>
                  </a:lnTo>
                  <a:lnTo>
                    <a:pt x="3759926" y="57542"/>
                  </a:lnTo>
                  <a:lnTo>
                    <a:pt x="3739737" y="27590"/>
                  </a:lnTo>
                  <a:lnTo>
                    <a:pt x="3709785" y="7401"/>
                  </a:lnTo>
                  <a:lnTo>
                    <a:pt x="3673094" y="0"/>
                  </a:lnTo>
                  <a:close/>
                </a:path>
              </a:pathLst>
            </a:custGeom>
            <a:solidFill>
              <a:srgbClr val="DAE2F3">
                <a:alpha val="90194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8" name="object 28"/>
            <p:cNvSpPr/>
            <p:nvPr/>
          </p:nvSpPr>
          <p:spPr>
            <a:xfrm>
              <a:off x="6359652" y="2986277"/>
              <a:ext cx="3767454" cy="942340"/>
            </a:xfrm>
            <a:custGeom>
              <a:avLst/>
              <a:gdLst/>
              <a:ahLst/>
              <a:cxnLst/>
              <a:rect l="l" t="t" r="r" b="b"/>
              <a:pathLst>
                <a:path w="3767454" h="942339">
                  <a:moveTo>
                    <a:pt x="0" y="94234"/>
                  </a:moveTo>
                  <a:lnTo>
                    <a:pt x="7401" y="57542"/>
                  </a:lnTo>
                  <a:lnTo>
                    <a:pt x="27590" y="27590"/>
                  </a:lnTo>
                  <a:lnTo>
                    <a:pt x="57542" y="7401"/>
                  </a:lnTo>
                  <a:lnTo>
                    <a:pt x="94234" y="0"/>
                  </a:lnTo>
                  <a:lnTo>
                    <a:pt x="3673094" y="0"/>
                  </a:lnTo>
                  <a:lnTo>
                    <a:pt x="3709785" y="7401"/>
                  </a:lnTo>
                  <a:lnTo>
                    <a:pt x="3739737" y="27590"/>
                  </a:lnTo>
                  <a:lnTo>
                    <a:pt x="3759926" y="57542"/>
                  </a:lnTo>
                  <a:lnTo>
                    <a:pt x="3767328" y="94234"/>
                  </a:lnTo>
                  <a:lnTo>
                    <a:pt x="3767328" y="847852"/>
                  </a:lnTo>
                  <a:lnTo>
                    <a:pt x="3759926" y="884543"/>
                  </a:lnTo>
                  <a:lnTo>
                    <a:pt x="3739737" y="914495"/>
                  </a:lnTo>
                  <a:lnTo>
                    <a:pt x="3709785" y="934684"/>
                  </a:lnTo>
                  <a:lnTo>
                    <a:pt x="3673094" y="942086"/>
                  </a:lnTo>
                  <a:lnTo>
                    <a:pt x="94234" y="942086"/>
                  </a:lnTo>
                  <a:lnTo>
                    <a:pt x="57542" y="934684"/>
                  </a:lnTo>
                  <a:lnTo>
                    <a:pt x="27590" y="914495"/>
                  </a:lnTo>
                  <a:lnTo>
                    <a:pt x="7401" y="884543"/>
                  </a:lnTo>
                  <a:lnTo>
                    <a:pt x="0" y="847852"/>
                  </a:lnTo>
                  <a:lnTo>
                    <a:pt x="0" y="94234"/>
                  </a:lnTo>
                  <a:close/>
                </a:path>
              </a:pathLst>
            </a:custGeom>
            <a:ln w="12700">
              <a:solidFill>
                <a:srgbClr val="CFD4EA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29" name="object 29"/>
          <p:cNvSpPr txBox="1"/>
          <p:nvPr/>
        </p:nvSpPr>
        <p:spPr>
          <a:xfrm>
            <a:off x="7080250" y="3263709"/>
            <a:ext cx="2323465" cy="333375"/>
          </a:xfrm>
          <a:prstGeom prst="rect">
            <a:avLst/>
          </a:prstGeom>
        </p:spPr>
        <p:txBody>
          <a:bodyPr wrap="square" lIns="0" tIns="14604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dirty="0" sz="2000" spc="-10">
                <a:latin typeface="Calibri"/>
                <a:cs typeface="Calibri"/>
              </a:rPr>
              <a:t>Hİİ’nin </a:t>
            </a:r>
            <a:r>
              <a:rPr dirty="0" sz="2000">
                <a:latin typeface="Calibri"/>
                <a:cs typeface="Calibri"/>
              </a:rPr>
              <a:t>süresi</a:t>
            </a:r>
            <a:r>
              <a:rPr dirty="0" sz="2000" spc="-50">
                <a:latin typeface="Calibri"/>
                <a:cs typeface="Calibri"/>
              </a:rPr>
              <a:t> </a:t>
            </a:r>
            <a:r>
              <a:rPr dirty="0" sz="2000" b="1">
                <a:latin typeface="Calibri"/>
                <a:cs typeface="Calibri"/>
              </a:rPr>
              <a:t>12</a:t>
            </a:r>
            <a:r>
              <a:rPr dirty="0" sz="2000" spc="-40" b="1">
                <a:latin typeface="Calibri"/>
                <a:cs typeface="Calibri"/>
              </a:rPr>
              <a:t> </a:t>
            </a:r>
            <a:r>
              <a:rPr dirty="0" sz="2000" spc="-10" b="1">
                <a:latin typeface="Calibri"/>
                <a:cs typeface="Calibri"/>
              </a:rPr>
              <a:t>aydır</a:t>
            </a:r>
            <a:r>
              <a:rPr dirty="0" sz="2000" spc="-10">
                <a:latin typeface="Calibri"/>
                <a:cs typeface="Calibri"/>
              </a:rPr>
              <a:t>.</a:t>
            </a:r>
            <a:endParaRPr sz="2000">
              <a:latin typeface="Calibri"/>
              <a:cs typeface="Calibri"/>
            </a:endParaRPr>
          </a:p>
        </p:txBody>
      </p:sp>
      <p:pic>
        <p:nvPicPr>
          <p:cNvPr id="30" name="object 30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8156447" y="4006088"/>
            <a:ext cx="164592" cy="164592"/>
          </a:xfrm>
          <a:prstGeom prst="rect">
            <a:avLst/>
          </a:prstGeom>
        </p:spPr>
      </p:pic>
      <p:grpSp>
        <p:nvGrpSpPr>
          <p:cNvPr id="31" name="object 31"/>
          <p:cNvGrpSpPr/>
          <p:nvPr/>
        </p:nvGrpSpPr>
        <p:grpSpPr>
          <a:xfrm>
            <a:off x="6353302" y="4251197"/>
            <a:ext cx="3780154" cy="955040"/>
            <a:chOff x="6353302" y="4251197"/>
            <a:chExt cx="3780154" cy="955040"/>
          </a:xfrm>
        </p:grpSpPr>
        <p:sp>
          <p:nvSpPr>
            <p:cNvPr id="32" name="object 32"/>
            <p:cNvSpPr/>
            <p:nvPr/>
          </p:nvSpPr>
          <p:spPr>
            <a:xfrm>
              <a:off x="6359652" y="4257547"/>
              <a:ext cx="3767454" cy="942340"/>
            </a:xfrm>
            <a:custGeom>
              <a:avLst/>
              <a:gdLst/>
              <a:ahLst/>
              <a:cxnLst/>
              <a:rect l="l" t="t" r="r" b="b"/>
              <a:pathLst>
                <a:path w="3767454" h="942339">
                  <a:moveTo>
                    <a:pt x="3673094" y="0"/>
                  </a:moveTo>
                  <a:lnTo>
                    <a:pt x="94234" y="0"/>
                  </a:lnTo>
                  <a:lnTo>
                    <a:pt x="57542" y="7401"/>
                  </a:lnTo>
                  <a:lnTo>
                    <a:pt x="27590" y="27590"/>
                  </a:lnTo>
                  <a:lnTo>
                    <a:pt x="7401" y="57542"/>
                  </a:lnTo>
                  <a:lnTo>
                    <a:pt x="0" y="94233"/>
                  </a:lnTo>
                  <a:lnTo>
                    <a:pt x="0" y="847851"/>
                  </a:lnTo>
                  <a:lnTo>
                    <a:pt x="7401" y="884543"/>
                  </a:lnTo>
                  <a:lnTo>
                    <a:pt x="27590" y="914495"/>
                  </a:lnTo>
                  <a:lnTo>
                    <a:pt x="57542" y="934684"/>
                  </a:lnTo>
                  <a:lnTo>
                    <a:pt x="94234" y="942085"/>
                  </a:lnTo>
                  <a:lnTo>
                    <a:pt x="3673094" y="942085"/>
                  </a:lnTo>
                  <a:lnTo>
                    <a:pt x="3709785" y="934684"/>
                  </a:lnTo>
                  <a:lnTo>
                    <a:pt x="3739737" y="914495"/>
                  </a:lnTo>
                  <a:lnTo>
                    <a:pt x="3759926" y="884543"/>
                  </a:lnTo>
                  <a:lnTo>
                    <a:pt x="3767328" y="847851"/>
                  </a:lnTo>
                  <a:lnTo>
                    <a:pt x="3767328" y="94233"/>
                  </a:lnTo>
                  <a:lnTo>
                    <a:pt x="3759926" y="57542"/>
                  </a:lnTo>
                  <a:lnTo>
                    <a:pt x="3739737" y="27590"/>
                  </a:lnTo>
                  <a:lnTo>
                    <a:pt x="3709785" y="7401"/>
                  </a:lnTo>
                  <a:lnTo>
                    <a:pt x="3673094" y="0"/>
                  </a:lnTo>
                  <a:close/>
                </a:path>
              </a:pathLst>
            </a:custGeom>
            <a:solidFill>
              <a:srgbClr val="DAE2F3">
                <a:alpha val="90194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3" name="object 33"/>
            <p:cNvSpPr/>
            <p:nvPr/>
          </p:nvSpPr>
          <p:spPr>
            <a:xfrm>
              <a:off x="6359652" y="4257547"/>
              <a:ext cx="3767454" cy="942340"/>
            </a:xfrm>
            <a:custGeom>
              <a:avLst/>
              <a:gdLst/>
              <a:ahLst/>
              <a:cxnLst/>
              <a:rect l="l" t="t" r="r" b="b"/>
              <a:pathLst>
                <a:path w="3767454" h="942339">
                  <a:moveTo>
                    <a:pt x="0" y="94233"/>
                  </a:moveTo>
                  <a:lnTo>
                    <a:pt x="7401" y="57542"/>
                  </a:lnTo>
                  <a:lnTo>
                    <a:pt x="27590" y="27590"/>
                  </a:lnTo>
                  <a:lnTo>
                    <a:pt x="57542" y="7401"/>
                  </a:lnTo>
                  <a:lnTo>
                    <a:pt x="94234" y="0"/>
                  </a:lnTo>
                  <a:lnTo>
                    <a:pt x="3673094" y="0"/>
                  </a:lnTo>
                  <a:lnTo>
                    <a:pt x="3709785" y="7401"/>
                  </a:lnTo>
                  <a:lnTo>
                    <a:pt x="3739737" y="27590"/>
                  </a:lnTo>
                  <a:lnTo>
                    <a:pt x="3759926" y="57542"/>
                  </a:lnTo>
                  <a:lnTo>
                    <a:pt x="3767328" y="94233"/>
                  </a:lnTo>
                  <a:lnTo>
                    <a:pt x="3767328" y="847851"/>
                  </a:lnTo>
                  <a:lnTo>
                    <a:pt x="3759926" y="884543"/>
                  </a:lnTo>
                  <a:lnTo>
                    <a:pt x="3739737" y="914495"/>
                  </a:lnTo>
                  <a:lnTo>
                    <a:pt x="3709785" y="934684"/>
                  </a:lnTo>
                  <a:lnTo>
                    <a:pt x="3673094" y="942085"/>
                  </a:lnTo>
                  <a:lnTo>
                    <a:pt x="94234" y="942085"/>
                  </a:lnTo>
                  <a:lnTo>
                    <a:pt x="57542" y="934684"/>
                  </a:lnTo>
                  <a:lnTo>
                    <a:pt x="27590" y="914495"/>
                  </a:lnTo>
                  <a:lnTo>
                    <a:pt x="7401" y="884543"/>
                  </a:lnTo>
                  <a:lnTo>
                    <a:pt x="0" y="847851"/>
                  </a:lnTo>
                  <a:lnTo>
                    <a:pt x="0" y="94233"/>
                  </a:lnTo>
                  <a:close/>
                </a:path>
              </a:pathLst>
            </a:custGeom>
            <a:ln w="12700">
              <a:solidFill>
                <a:srgbClr val="CFD4EA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34" name="object 34"/>
          <p:cNvSpPr txBox="1"/>
          <p:nvPr/>
        </p:nvSpPr>
        <p:spPr>
          <a:xfrm>
            <a:off x="6824218" y="4396930"/>
            <a:ext cx="2846705" cy="617220"/>
          </a:xfrm>
          <a:prstGeom prst="rect">
            <a:avLst/>
          </a:prstGeom>
        </p:spPr>
        <p:txBody>
          <a:bodyPr wrap="square" lIns="0" tIns="14604" rIns="0" bIns="0" rtlCol="0" vert="horz">
            <a:spAutoFit/>
          </a:bodyPr>
          <a:lstStyle/>
          <a:p>
            <a:pPr algn="ctr">
              <a:lnSpc>
                <a:spcPts val="2315"/>
              </a:lnSpc>
              <a:spcBef>
                <a:spcPts val="114"/>
              </a:spcBef>
            </a:pPr>
            <a:r>
              <a:rPr dirty="0" sz="2000">
                <a:latin typeface="Calibri"/>
                <a:cs typeface="Calibri"/>
              </a:rPr>
              <a:t>Hİİ’ne</a:t>
            </a:r>
            <a:r>
              <a:rPr dirty="0" sz="2000" spc="-60">
                <a:latin typeface="Calibri"/>
                <a:cs typeface="Calibri"/>
              </a:rPr>
              <a:t> </a:t>
            </a:r>
            <a:r>
              <a:rPr dirty="0" sz="2000" b="1">
                <a:latin typeface="Calibri"/>
                <a:cs typeface="Calibri"/>
              </a:rPr>
              <a:t>12 aya</a:t>
            </a:r>
            <a:r>
              <a:rPr dirty="0" sz="2000" spc="-45" b="1">
                <a:latin typeface="Calibri"/>
                <a:cs typeface="Calibri"/>
              </a:rPr>
              <a:t> </a:t>
            </a:r>
            <a:r>
              <a:rPr dirty="0" sz="2000" b="1">
                <a:latin typeface="Calibri"/>
                <a:cs typeface="Calibri"/>
              </a:rPr>
              <a:t>kadar</a:t>
            </a:r>
            <a:r>
              <a:rPr dirty="0" sz="2000" spc="-114" b="1">
                <a:latin typeface="Calibri"/>
                <a:cs typeface="Calibri"/>
              </a:rPr>
              <a:t> </a:t>
            </a:r>
            <a:r>
              <a:rPr dirty="0" sz="2000" b="1">
                <a:latin typeface="Calibri"/>
                <a:cs typeface="Calibri"/>
              </a:rPr>
              <a:t>ek</a:t>
            </a:r>
            <a:r>
              <a:rPr dirty="0" sz="2000" spc="-20" b="1">
                <a:latin typeface="Calibri"/>
                <a:cs typeface="Calibri"/>
              </a:rPr>
              <a:t> süre</a:t>
            </a:r>
            <a:endParaRPr sz="2000">
              <a:latin typeface="Calibri"/>
              <a:cs typeface="Calibri"/>
            </a:endParaRPr>
          </a:p>
          <a:p>
            <a:pPr algn="ctr">
              <a:lnSpc>
                <a:spcPts val="2315"/>
              </a:lnSpc>
            </a:pPr>
            <a:r>
              <a:rPr dirty="0" sz="2000" spc="-10">
                <a:latin typeface="Calibri"/>
                <a:cs typeface="Calibri"/>
              </a:rPr>
              <a:t>verilebilir.</a:t>
            </a:r>
            <a:endParaRPr sz="2000">
              <a:latin typeface="Calibri"/>
              <a:cs typeface="Calibri"/>
            </a:endParaRPr>
          </a:p>
        </p:txBody>
      </p:sp>
      <p:pic>
        <p:nvPicPr>
          <p:cNvPr id="35" name="object 3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8156447" y="5277358"/>
            <a:ext cx="164592" cy="164719"/>
          </a:xfrm>
          <a:prstGeom prst="rect">
            <a:avLst/>
          </a:prstGeom>
        </p:spPr>
      </p:pic>
      <p:grpSp>
        <p:nvGrpSpPr>
          <p:cNvPr id="36" name="object 36"/>
          <p:cNvGrpSpPr/>
          <p:nvPr/>
        </p:nvGrpSpPr>
        <p:grpSpPr>
          <a:xfrm>
            <a:off x="6353302" y="5522595"/>
            <a:ext cx="3780154" cy="955040"/>
            <a:chOff x="6353302" y="5522595"/>
            <a:chExt cx="3780154" cy="955040"/>
          </a:xfrm>
        </p:grpSpPr>
        <p:sp>
          <p:nvSpPr>
            <p:cNvPr id="37" name="object 37"/>
            <p:cNvSpPr/>
            <p:nvPr/>
          </p:nvSpPr>
          <p:spPr>
            <a:xfrm>
              <a:off x="6359652" y="5528945"/>
              <a:ext cx="3767454" cy="942340"/>
            </a:xfrm>
            <a:custGeom>
              <a:avLst/>
              <a:gdLst/>
              <a:ahLst/>
              <a:cxnLst/>
              <a:rect l="l" t="t" r="r" b="b"/>
              <a:pathLst>
                <a:path w="3767454" h="942339">
                  <a:moveTo>
                    <a:pt x="3673094" y="0"/>
                  </a:moveTo>
                  <a:lnTo>
                    <a:pt x="94234" y="0"/>
                  </a:lnTo>
                  <a:lnTo>
                    <a:pt x="57542" y="7401"/>
                  </a:lnTo>
                  <a:lnTo>
                    <a:pt x="27590" y="27585"/>
                  </a:lnTo>
                  <a:lnTo>
                    <a:pt x="7401" y="57526"/>
                  </a:lnTo>
                  <a:lnTo>
                    <a:pt x="0" y="94195"/>
                  </a:lnTo>
                  <a:lnTo>
                    <a:pt x="0" y="847851"/>
                  </a:lnTo>
                  <a:lnTo>
                    <a:pt x="7401" y="884515"/>
                  </a:lnTo>
                  <a:lnTo>
                    <a:pt x="27590" y="914457"/>
                  </a:lnTo>
                  <a:lnTo>
                    <a:pt x="57542" y="934644"/>
                  </a:lnTo>
                  <a:lnTo>
                    <a:pt x="94234" y="942047"/>
                  </a:lnTo>
                  <a:lnTo>
                    <a:pt x="3673094" y="942047"/>
                  </a:lnTo>
                  <a:lnTo>
                    <a:pt x="3709785" y="934644"/>
                  </a:lnTo>
                  <a:lnTo>
                    <a:pt x="3739737" y="914457"/>
                  </a:lnTo>
                  <a:lnTo>
                    <a:pt x="3759926" y="884515"/>
                  </a:lnTo>
                  <a:lnTo>
                    <a:pt x="3767328" y="847851"/>
                  </a:lnTo>
                  <a:lnTo>
                    <a:pt x="3767328" y="94195"/>
                  </a:lnTo>
                  <a:lnTo>
                    <a:pt x="3759926" y="57526"/>
                  </a:lnTo>
                  <a:lnTo>
                    <a:pt x="3739737" y="27585"/>
                  </a:lnTo>
                  <a:lnTo>
                    <a:pt x="3709785" y="7401"/>
                  </a:lnTo>
                  <a:lnTo>
                    <a:pt x="3673094" y="0"/>
                  </a:lnTo>
                  <a:close/>
                </a:path>
              </a:pathLst>
            </a:custGeom>
            <a:solidFill>
              <a:srgbClr val="DAE2F3">
                <a:alpha val="90194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8" name="object 38"/>
            <p:cNvSpPr/>
            <p:nvPr/>
          </p:nvSpPr>
          <p:spPr>
            <a:xfrm>
              <a:off x="6359652" y="5528945"/>
              <a:ext cx="3767454" cy="942340"/>
            </a:xfrm>
            <a:custGeom>
              <a:avLst/>
              <a:gdLst/>
              <a:ahLst/>
              <a:cxnLst/>
              <a:rect l="l" t="t" r="r" b="b"/>
              <a:pathLst>
                <a:path w="3767454" h="942339">
                  <a:moveTo>
                    <a:pt x="0" y="94195"/>
                  </a:moveTo>
                  <a:lnTo>
                    <a:pt x="7401" y="57526"/>
                  </a:lnTo>
                  <a:lnTo>
                    <a:pt x="27590" y="27585"/>
                  </a:lnTo>
                  <a:lnTo>
                    <a:pt x="57542" y="7401"/>
                  </a:lnTo>
                  <a:lnTo>
                    <a:pt x="94234" y="0"/>
                  </a:lnTo>
                  <a:lnTo>
                    <a:pt x="3673094" y="0"/>
                  </a:lnTo>
                  <a:lnTo>
                    <a:pt x="3709785" y="7401"/>
                  </a:lnTo>
                  <a:lnTo>
                    <a:pt x="3739737" y="27585"/>
                  </a:lnTo>
                  <a:lnTo>
                    <a:pt x="3759926" y="57526"/>
                  </a:lnTo>
                  <a:lnTo>
                    <a:pt x="3767328" y="94195"/>
                  </a:lnTo>
                  <a:lnTo>
                    <a:pt x="3767328" y="847851"/>
                  </a:lnTo>
                  <a:lnTo>
                    <a:pt x="3759926" y="884515"/>
                  </a:lnTo>
                  <a:lnTo>
                    <a:pt x="3739737" y="914457"/>
                  </a:lnTo>
                  <a:lnTo>
                    <a:pt x="3709785" y="934644"/>
                  </a:lnTo>
                  <a:lnTo>
                    <a:pt x="3673094" y="942047"/>
                  </a:lnTo>
                  <a:lnTo>
                    <a:pt x="94234" y="942047"/>
                  </a:lnTo>
                  <a:lnTo>
                    <a:pt x="57542" y="934644"/>
                  </a:lnTo>
                  <a:lnTo>
                    <a:pt x="27590" y="914457"/>
                  </a:lnTo>
                  <a:lnTo>
                    <a:pt x="7401" y="884515"/>
                  </a:lnTo>
                  <a:lnTo>
                    <a:pt x="0" y="847851"/>
                  </a:lnTo>
                  <a:lnTo>
                    <a:pt x="0" y="94195"/>
                  </a:lnTo>
                  <a:close/>
                </a:path>
              </a:pathLst>
            </a:custGeom>
            <a:ln w="12700">
              <a:solidFill>
                <a:srgbClr val="CFD4EA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39" name="object 39"/>
          <p:cNvSpPr txBox="1"/>
          <p:nvPr/>
        </p:nvSpPr>
        <p:spPr>
          <a:xfrm>
            <a:off x="6604381" y="5669826"/>
            <a:ext cx="3274060" cy="617220"/>
          </a:xfrm>
          <a:prstGeom prst="rect">
            <a:avLst/>
          </a:prstGeom>
        </p:spPr>
        <p:txBody>
          <a:bodyPr wrap="square" lIns="0" tIns="42544" rIns="0" bIns="0" rtlCol="0" vert="horz">
            <a:spAutoFit/>
          </a:bodyPr>
          <a:lstStyle/>
          <a:p>
            <a:pPr marL="1137920" marR="5080" indent="-1125855">
              <a:lnSpc>
                <a:spcPts val="2230"/>
              </a:lnSpc>
              <a:spcBef>
                <a:spcPts val="334"/>
              </a:spcBef>
            </a:pPr>
            <a:r>
              <a:rPr dirty="0" sz="2000">
                <a:latin typeface="Calibri"/>
                <a:cs typeface="Calibri"/>
              </a:rPr>
              <a:t>Mücbir</a:t>
            </a:r>
            <a:r>
              <a:rPr dirty="0" sz="2000" spc="-8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sebep</a:t>
            </a:r>
            <a:r>
              <a:rPr dirty="0" sz="2000" spc="-6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dahilinde</a:t>
            </a:r>
            <a:r>
              <a:rPr dirty="0" sz="2000" spc="-1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ek</a:t>
            </a:r>
            <a:r>
              <a:rPr dirty="0" sz="2000" spc="5">
                <a:latin typeface="Calibri"/>
                <a:cs typeface="Calibri"/>
              </a:rPr>
              <a:t> </a:t>
            </a:r>
            <a:r>
              <a:rPr dirty="0" sz="2000" spc="-20">
                <a:latin typeface="Calibri"/>
                <a:cs typeface="Calibri"/>
              </a:rPr>
              <a:t>süre </a:t>
            </a:r>
            <a:r>
              <a:rPr dirty="0" sz="2000" spc="-10">
                <a:latin typeface="Calibri"/>
                <a:cs typeface="Calibri"/>
              </a:rPr>
              <a:t>verilebilir.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40" name="object 40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38100">
              <a:lnSpc>
                <a:spcPts val="980"/>
              </a:lnSpc>
            </a:pPr>
            <a:r>
              <a:rPr dirty="0" spc="-25"/>
              <a:t>62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245147" rIns="0" bIns="0" rtlCol="0" vert="horz">
            <a:spAutoFit/>
          </a:bodyPr>
          <a:lstStyle/>
          <a:p>
            <a:pPr marL="1224280">
              <a:lnSpc>
                <a:spcPct val="100000"/>
              </a:lnSpc>
              <a:spcBef>
                <a:spcPts val="125"/>
              </a:spcBef>
            </a:pPr>
            <a:r>
              <a:rPr dirty="0" spc="-180"/>
              <a:t>DAHİLDE</a:t>
            </a:r>
            <a:r>
              <a:rPr dirty="0" spc="95"/>
              <a:t> </a:t>
            </a:r>
            <a:r>
              <a:rPr dirty="0" spc="-250"/>
              <a:t>İŞLEME</a:t>
            </a:r>
            <a:r>
              <a:rPr dirty="0" spc="15"/>
              <a:t> </a:t>
            </a:r>
            <a:r>
              <a:rPr dirty="0" spc="-260"/>
              <a:t>REJİMİ</a:t>
            </a:r>
            <a:r>
              <a:rPr dirty="0" spc="80"/>
              <a:t> </a:t>
            </a:r>
            <a:r>
              <a:rPr dirty="0" spc="-315"/>
              <a:t>İŞLEYİŞ</a:t>
            </a:r>
            <a:r>
              <a:rPr dirty="0" spc="85"/>
              <a:t> </a:t>
            </a:r>
            <a:r>
              <a:rPr dirty="0" spc="-160"/>
              <a:t>SÜRECİ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1901761" y="3868737"/>
            <a:ext cx="878205" cy="366395"/>
            <a:chOff x="1901761" y="3868737"/>
            <a:chExt cx="878205" cy="366395"/>
          </a:xfrm>
        </p:grpSpPr>
        <p:sp>
          <p:nvSpPr>
            <p:cNvPr id="4" name="object 4"/>
            <p:cNvSpPr/>
            <p:nvPr/>
          </p:nvSpPr>
          <p:spPr>
            <a:xfrm>
              <a:off x="1906523" y="3873500"/>
              <a:ext cx="868680" cy="356870"/>
            </a:xfrm>
            <a:custGeom>
              <a:avLst/>
              <a:gdLst/>
              <a:ahLst/>
              <a:cxnLst/>
              <a:rect l="l" t="t" r="r" b="b"/>
              <a:pathLst>
                <a:path w="868680" h="356870">
                  <a:moveTo>
                    <a:pt x="809244" y="0"/>
                  </a:moveTo>
                  <a:lnTo>
                    <a:pt x="59436" y="0"/>
                  </a:lnTo>
                  <a:lnTo>
                    <a:pt x="36325" y="4661"/>
                  </a:lnTo>
                  <a:lnTo>
                    <a:pt x="17430" y="17383"/>
                  </a:lnTo>
                  <a:lnTo>
                    <a:pt x="4679" y="36272"/>
                  </a:lnTo>
                  <a:lnTo>
                    <a:pt x="0" y="59436"/>
                  </a:lnTo>
                  <a:lnTo>
                    <a:pt x="0" y="297180"/>
                  </a:lnTo>
                  <a:lnTo>
                    <a:pt x="4679" y="320343"/>
                  </a:lnTo>
                  <a:lnTo>
                    <a:pt x="17430" y="339232"/>
                  </a:lnTo>
                  <a:lnTo>
                    <a:pt x="36325" y="351954"/>
                  </a:lnTo>
                  <a:lnTo>
                    <a:pt x="59436" y="356616"/>
                  </a:lnTo>
                  <a:lnTo>
                    <a:pt x="809244" y="356616"/>
                  </a:lnTo>
                  <a:lnTo>
                    <a:pt x="832354" y="351954"/>
                  </a:lnTo>
                  <a:lnTo>
                    <a:pt x="851249" y="339232"/>
                  </a:lnTo>
                  <a:lnTo>
                    <a:pt x="864000" y="320343"/>
                  </a:lnTo>
                  <a:lnTo>
                    <a:pt x="868680" y="297180"/>
                  </a:lnTo>
                  <a:lnTo>
                    <a:pt x="868680" y="59436"/>
                  </a:lnTo>
                  <a:lnTo>
                    <a:pt x="864000" y="36272"/>
                  </a:lnTo>
                  <a:lnTo>
                    <a:pt x="851249" y="17383"/>
                  </a:lnTo>
                  <a:lnTo>
                    <a:pt x="832354" y="4661"/>
                  </a:lnTo>
                  <a:lnTo>
                    <a:pt x="809244" y="0"/>
                  </a:lnTo>
                  <a:close/>
                </a:path>
              </a:pathLst>
            </a:custGeom>
            <a:solidFill>
              <a:srgbClr val="1F386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/>
            <p:cNvSpPr/>
            <p:nvPr/>
          </p:nvSpPr>
          <p:spPr>
            <a:xfrm>
              <a:off x="1906523" y="3873500"/>
              <a:ext cx="868680" cy="356870"/>
            </a:xfrm>
            <a:custGeom>
              <a:avLst/>
              <a:gdLst/>
              <a:ahLst/>
              <a:cxnLst/>
              <a:rect l="l" t="t" r="r" b="b"/>
              <a:pathLst>
                <a:path w="868680" h="356870">
                  <a:moveTo>
                    <a:pt x="0" y="59436"/>
                  </a:moveTo>
                  <a:lnTo>
                    <a:pt x="4679" y="36272"/>
                  </a:lnTo>
                  <a:lnTo>
                    <a:pt x="17430" y="17383"/>
                  </a:lnTo>
                  <a:lnTo>
                    <a:pt x="36325" y="4661"/>
                  </a:lnTo>
                  <a:lnTo>
                    <a:pt x="59436" y="0"/>
                  </a:lnTo>
                  <a:lnTo>
                    <a:pt x="809244" y="0"/>
                  </a:lnTo>
                  <a:lnTo>
                    <a:pt x="832354" y="4661"/>
                  </a:lnTo>
                  <a:lnTo>
                    <a:pt x="851249" y="17383"/>
                  </a:lnTo>
                  <a:lnTo>
                    <a:pt x="864000" y="36272"/>
                  </a:lnTo>
                  <a:lnTo>
                    <a:pt x="868680" y="59436"/>
                  </a:lnTo>
                  <a:lnTo>
                    <a:pt x="868680" y="297180"/>
                  </a:lnTo>
                  <a:lnTo>
                    <a:pt x="864000" y="320343"/>
                  </a:lnTo>
                  <a:lnTo>
                    <a:pt x="851249" y="339232"/>
                  </a:lnTo>
                  <a:lnTo>
                    <a:pt x="832354" y="351954"/>
                  </a:lnTo>
                  <a:lnTo>
                    <a:pt x="809244" y="356616"/>
                  </a:lnTo>
                  <a:lnTo>
                    <a:pt x="59436" y="356616"/>
                  </a:lnTo>
                  <a:lnTo>
                    <a:pt x="36325" y="351954"/>
                  </a:lnTo>
                  <a:lnTo>
                    <a:pt x="17430" y="339232"/>
                  </a:lnTo>
                  <a:lnTo>
                    <a:pt x="4679" y="320343"/>
                  </a:lnTo>
                  <a:lnTo>
                    <a:pt x="0" y="297180"/>
                  </a:lnTo>
                  <a:lnTo>
                    <a:pt x="0" y="59436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6" name="object 6"/>
          <p:cNvSpPr txBox="1"/>
          <p:nvPr/>
        </p:nvSpPr>
        <p:spPr>
          <a:xfrm>
            <a:off x="2041270" y="3929951"/>
            <a:ext cx="605155" cy="256540"/>
          </a:xfrm>
          <a:prstGeom prst="rect">
            <a:avLst/>
          </a:prstGeom>
        </p:spPr>
        <p:txBody>
          <a:bodyPr wrap="square" lIns="0" tIns="1460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5"/>
              </a:spcBef>
            </a:pPr>
            <a:r>
              <a:rPr dirty="0" sz="1500" spc="-10" b="1">
                <a:solidFill>
                  <a:srgbClr val="FFFFFF"/>
                </a:solidFill>
                <a:latin typeface="Verdana"/>
                <a:cs typeface="Verdana"/>
              </a:rPr>
              <a:t>Diğer</a:t>
            </a:r>
            <a:endParaRPr sz="1500">
              <a:latin typeface="Verdana"/>
              <a:cs typeface="Verdana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1901761" y="2862643"/>
            <a:ext cx="878205" cy="366395"/>
            <a:chOff x="1901761" y="2862643"/>
            <a:chExt cx="878205" cy="366395"/>
          </a:xfrm>
        </p:grpSpPr>
        <p:sp>
          <p:nvSpPr>
            <p:cNvPr id="8" name="object 8"/>
            <p:cNvSpPr/>
            <p:nvPr/>
          </p:nvSpPr>
          <p:spPr>
            <a:xfrm>
              <a:off x="1906523" y="2867405"/>
              <a:ext cx="868680" cy="356870"/>
            </a:xfrm>
            <a:custGeom>
              <a:avLst/>
              <a:gdLst/>
              <a:ahLst/>
              <a:cxnLst/>
              <a:rect l="l" t="t" r="r" b="b"/>
              <a:pathLst>
                <a:path w="868680" h="356869">
                  <a:moveTo>
                    <a:pt x="809244" y="0"/>
                  </a:moveTo>
                  <a:lnTo>
                    <a:pt x="59436" y="0"/>
                  </a:lnTo>
                  <a:lnTo>
                    <a:pt x="36325" y="4661"/>
                  </a:lnTo>
                  <a:lnTo>
                    <a:pt x="17430" y="17383"/>
                  </a:lnTo>
                  <a:lnTo>
                    <a:pt x="4679" y="36272"/>
                  </a:lnTo>
                  <a:lnTo>
                    <a:pt x="0" y="59436"/>
                  </a:lnTo>
                  <a:lnTo>
                    <a:pt x="0" y="297180"/>
                  </a:lnTo>
                  <a:lnTo>
                    <a:pt x="4679" y="320343"/>
                  </a:lnTo>
                  <a:lnTo>
                    <a:pt x="17430" y="339232"/>
                  </a:lnTo>
                  <a:lnTo>
                    <a:pt x="36325" y="351954"/>
                  </a:lnTo>
                  <a:lnTo>
                    <a:pt x="59436" y="356616"/>
                  </a:lnTo>
                  <a:lnTo>
                    <a:pt x="809244" y="356616"/>
                  </a:lnTo>
                  <a:lnTo>
                    <a:pt x="832354" y="351954"/>
                  </a:lnTo>
                  <a:lnTo>
                    <a:pt x="851249" y="339232"/>
                  </a:lnTo>
                  <a:lnTo>
                    <a:pt x="864000" y="320343"/>
                  </a:lnTo>
                  <a:lnTo>
                    <a:pt x="868680" y="297180"/>
                  </a:lnTo>
                  <a:lnTo>
                    <a:pt x="868680" y="59436"/>
                  </a:lnTo>
                  <a:lnTo>
                    <a:pt x="864000" y="36272"/>
                  </a:lnTo>
                  <a:lnTo>
                    <a:pt x="851249" y="17383"/>
                  </a:lnTo>
                  <a:lnTo>
                    <a:pt x="832354" y="4661"/>
                  </a:lnTo>
                  <a:lnTo>
                    <a:pt x="809244" y="0"/>
                  </a:lnTo>
                  <a:close/>
                </a:path>
              </a:pathLst>
            </a:custGeom>
            <a:solidFill>
              <a:srgbClr val="1F386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" name="object 9"/>
            <p:cNvSpPr/>
            <p:nvPr/>
          </p:nvSpPr>
          <p:spPr>
            <a:xfrm>
              <a:off x="1906523" y="2867405"/>
              <a:ext cx="868680" cy="356870"/>
            </a:xfrm>
            <a:custGeom>
              <a:avLst/>
              <a:gdLst/>
              <a:ahLst/>
              <a:cxnLst/>
              <a:rect l="l" t="t" r="r" b="b"/>
              <a:pathLst>
                <a:path w="868680" h="356869">
                  <a:moveTo>
                    <a:pt x="0" y="59436"/>
                  </a:moveTo>
                  <a:lnTo>
                    <a:pt x="4679" y="36272"/>
                  </a:lnTo>
                  <a:lnTo>
                    <a:pt x="17430" y="17383"/>
                  </a:lnTo>
                  <a:lnTo>
                    <a:pt x="36325" y="4661"/>
                  </a:lnTo>
                  <a:lnTo>
                    <a:pt x="59436" y="0"/>
                  </a:lnTo>
                  <a:lnTo>
                    <a:pt x="809244" y="0"/>
                  </a:lnTo>
                  <a:lnTo>
                    <a:pt x="832354" y="4661"/>
                  </a:lnTo>
                  <a:lnTo>
                    <a:pt x="851249" y="17383"/>
                  </a:lnTo>
                  <a:lnTo>
                    <a:pt x="864000" y="36272"/>
                  </a:lnTo>
                  <a:lnTo>
                    <a:pt x="868680" y="59436"/>
                  </a:lnTo>
                  <a:lnTo>
                    <a:pt x="868680" y="297180"/>
                  </a:lnTo>
                  <a:lnTo>
                    <a:pt x="864000" y="320343"/>
                  </a:lnTo>
                  <a:lnTo>
                    <a:pt x="851249" y="339232"/>
                  </a:lnTo>
                  <a:lnTo>
                    <a:pt x="832354" y="351954"/>
                  </a:lnTo>
                  <a:lnTo>
                    <a:pt x="809244" y="356616"/>
                  </a:lnTo>
                  <a:lnTo>
                    <a:pt x="59436" y="356616"/>
                  </a:lnTo>
                  <a:lnTo>
                    <a:pt x="36325" y="351954"/>
                  </a:lnTo>
                  <a:lnTo>
                    <a:pt x="17430" y="339232"/>
                  </a:lnTo>
                  <a:lnTo>
                    <a:pt x="4679" y="320343"/>
                  </a:lnTo>
                  <a:lnTo>
                    <a:pt x="0" y="297180"/>
                  </a:lnTo>
                  <a:lnTo>
                    <a:pt x="0" y="59436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0" name="object 10"/>
          <p:cNvSpPr txBox="1"/>
          <p:nvPr/>
        </p:nvSpPr>
        <p:spPr>
          <a:xfrm>
            <a:off x="2022982" y="2920619"/>
            <a:ext cx="641985" cy="255904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1500" spc="-10" b="1">
                <a:solidFill>
                  <a:srgbClr val="FFFFFF"/>
                </a:solidFill>
                <a:latin typeface="Verdana"/>
                <a:cs typeface="Verdana"/>
              </a:rPr>
              <a:t>Şeker</a:t>
            </a:r>
            <a:endParaRPr sz="1500">
              <a:latin typeface="Verdana"/>
              <a:cs typeface="Verdana"/>
            </a:endParaRPr>
          </a:p>
        </p:txBody>
      </p:sp>
      <p:grpSp>
        <p:nvGrpSpPr>
          <p:cNvPr id="11" name="object 11"/>
          <p:cNvGrpSpPr/>
          <p:nvPr/>
        </p:nvGrpSpPr>
        <p:grpSpPr>
          <a:xfrm>
            <a:off x="1901761" y="3365690"/>
            <a:ext cx="878205" cy="366395"/>
            <a:chOff x="1901761" y="3365690"/>
            <a:chExt cx="878205" cy="366395"/>
          </a:xfrm>
        </p:grpSpPr>
        <p:sp>
          <p:nvSpPr>
            <p:cNvPr id="12" name="object 12"/>
            <p:cNvSpPr/>
            <p:nvPr/>
          </p:nvSpPr>
          <p:spPr>
            <a:xfrm>
              <a:off x="1906523" y="3370453"/>
              <a:ext cx="868680" cy="356870"/>
            </a:xfrm>
            <a:custGeom>
              <a:avLst/>
              <a:gdLst/>
              <a:ahLst/>
              <a:cxnLst/>
              <a:rect l="l" t="t" r="r" b="b"/>
              <a:pathLst>
                <a:path w="868680" h="356870">
                  <a:moveTo>
                    <a:pt x="809244" y="0"/>
                  </a:moveTo>
                  <a:lnTo>
                    <a:pt x="59436" y="0"/>
                  </a:lnTo>
                  <a:lnTo>
                    <a:pt x="36325" y="4661"/>
                  </a:lnTo>
                  <a:lnTo>
                    <a:pt x="17430" y="17383"/>
                  </a:lnTo>
                  <a:lnTo>
                    <a:pt x="4679" y="36272"/>
                  </a:lnTo>
                  <a:lnTo>
                    <a:pt x="0" y="59436"/>
                  </a:lnTo>
                  <a:lnTo>
                    <a:pt x="0" y="297180"/>
                  </a:lnTo>
                  <a:lnTo>
                    <a:pt x="4679" y="320343"/>
                  </a:lnTo>
                  <a:lnTo>
                    <a:pt x="17430" y="339232"/>
                  </a:lnTo>
                  <a:lnTo>
                    <a:pt x="36325" y="351954"/>
                  </a:lnTo>
                  <a:lnTo>
                    <a:pt x="59436" y="356616"/>
                  </a:lnTo>
                  <a:lnTo>
                    <a:pt x="809244" y="356616"/>
                  </a:lnTo>
                  <a:lnTo>
                    <a:pt x="832354" y="351954"/>
                  </a:lnTo>
                  <a:lnTo>
                    <a:pt x="851249" y="339232"/>
                  </a:lnTo>
                  <a:lnTo>
                    <a:pt x="864000" y="320343"/>
                  </a:lnTo>
                  <a:lnTo>
                    <a:pt x="868680" y="297180"/>
                  </a:lnTo>
                  <a:lnTo>
                    <a:pt x="868680" y="59436"/>
                  </a:lnTo>
                  <a:lnTo>
                    <a:pt x="864000" y="36272"/>
                  </a:lnTo>
                  <a:lnTo>
                    <a:pt x="851249" y="17383"/>
                  </a:lnTo>
                  <a:lnTo>
                    <a:pt x="832354" y="4661"/>
                  </a:lnTo>
                  <a:lnTo>
                    <a:pt x="809244" y="0"/>
                  </a:lnTo>
                  <a:close/>
                </a:path>
              </a:pathLst>
            </a:custGeom>
            <a:solidFill>
              <a:srgbClr val="1F386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" name="object 13"/>
            <p:cNvSpPr/>
            <p:nvPr/>
          </p:nvSpPr>
          <p:spPr>
            <a:xfrm>
              <a:off x="1906523" y="3370453"/>
              <a:ext cx="868680" cy="356870"/>
            </a:xfrm>
            <a:custGeom>
              <a:avLst/>
              <a:gdLst/>
              <a:ahLst/>
              <a:cxnLst/>
              <a:rect l="l" t="t" r="r" b="b"/>
              <a:pathLst>
                <a:path w="868680" h="356870">
                  <a:moveTo>
                    <a:pt x="0" y="59436"/>
                  </a:moveTo>
                  <a:lnTo>
                    <a:pt x="4679" y="36272"/>
                  </a:lnTo>
                  <a:lnTo>
                    <a:pt x="17430" y="17383"/>
                  </a:lnTo>
                  <a:lnTo>
                    <a:pt x="36325" y="4661"/>
                  </a:lnTo>
                  <a:lnTo>
                    <a:pt x="59436" y="0"/>
                  </a:lnTo>
                  <a:lnTo>
                    <a:pt x="809244" y="0"/>
                  </a:lnTo>
                  <a:lnTo>
                    <a:pt x="832354" y="4661"/>
                  </a:lnTo>
                  <a:lnTo>
                    <a:pt x="851249" y="17383"/>
                  </a:lnTo>
                  <a:lnTo>
                    <a:pt x="864000" y="36272"/>
                  </a:lnTo>
                  <a:lnTo>
                    <a:pt x="868680" y="59436"/>
                  </a:lnTo>
                  <a:lnTo>
                    <a:pt x="868680" y="297180"/>
                  </a:lnTo>
                  <a:lnTo>
                    <a:pt x="864000" y="320343"/>
                  </a:lnTo>
                  <a:lnTo>
                    <a:pt x="851249" y="339232"/>
                  </a:lnTo>
                  <a:lnTo>
                    <a:pt x="832354" y="351954"/>
                  </a:lnTo>
                  <a:lnTo>
                    <a:pt x="809244" y="356616"/>
                  </a:lnTo>
                  <a:lnTo>
                    <a:pt x="59436" y="356616"/>
                  </a:lnTo>
                  <a:lnTo>
                    <a:pt x="36325" y="351954"/>
                  </a:lnTo>
                  <a:lnTo>
                    <a:pt x="17430" y="339232"/>
                  </a:lnTo>
                  <a:lnTo>
                    <a:pt x="4679" y="320343"/>
                  </a:lnTo>
                  <a:lnTo>
                    <a:pt x="0" y="297180"/>
                  </a:lnTo>
                  <a:lnTo>
                    <a:pt x="0" y="59436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4" name="object 14"/>
          <p:cNvSpPr txBox="1"/>
          <p:nvPr/>
        </p:nvSpPr>
        <p:spPr>
          <a:xfrm>
            <a:off x="2178430" y="3424237"/>
            <a:ext cx="317500" cy="256540"/>
          </a:xfrm>
          <a:prstGeom prst="rect">
            <a:avLst/>
          </a:prstGeom>
        </p:spPr>
        <p:txBody>
          <a:bodyPr wrap="square" lIns="0" tIns="1460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5"/>
              </a:spcBef>
            </a:pPr>
            <a:r>
              <a:rPr dirty="0" sz="1500" spc="-25" b="1">
                <a:solidFill>
                  <a:srgbClr val="FFFFFF"/>
                </a:solidFill>
                <a:latin typeface="Verdana"/>
                <a:cs typeface="Verdana"/>
              </a:rPr>
              <a:t>Un</a:t>
            </a:r>
            <a:endParaRPr sz="1500">
              <a:latin typeface="Verdana"/>
              <a:cs typeface="Verdana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1901761" y="2359596"/>
            <a:ext cx="878205" cy="366395"/>
            <a:chOff x="1901761" y="2359596"/>
            <a:chExt cx="878205" cy="366395"/>
          </a:xfrm>
        </p:grpSpPr>
        <p:sp>
          <p:nvSpPr>
            <p:cNvPr id="16" name="object 16"/>
            <p:cNvSpPr/>
            <p:nvPr/>
          </p:nvSpPr>
          <p:spPr>
            <a:xfrm>
              <a:off x="1906523" y="2364358"/>
              <a:ext cx="868680" cy="356870"/>
            </a:xfrm>
            <a:custGeom>
              <a:avLst/>
              <a:gdLst/>
              <a:ahLst/>
              <a:cxnLst/>
              <a:rect l="l" t="t" r="r" b="b"/>
              <a:pathLst>
                <a:path w="868680" h="356869">
                  <a:moveTo>
                    <a:pt x="809244" y="0"/>
                  </a:moveTo>
                  <a:lnTo>
                    <a:pt x="59436" y="0"/>
                  </a:lnTo>
                  <a:lnTo>
                    <a:pt x="36325" y="4661"/>
                  </a:lnTo>
                  <a:lnTo>
                    <a:pt x="17430" y="17383"/>
                  </a:lnTo>
                  <a:lnTo>
                    <a:pt x="4679" y="36272"/>
                  </a:lnTo>
                  <a:lnTo>
                    <a:pt x="0" y="59436"/>
                  </a:lnTo>
                  <a:lnTo>
                    <a:pt x="0" y="297179"/>
                  </a:lnTo>
                  <a:lnTo>
                    <a:pt x="4679" y="320343"/>
                  </a:lnTo>
                  <a:lnTo>
                    <a:pt x="17430" y="339232"/>
                  </a:lnTo>
                  <a:lnTo>
                    <a:pt x="36325" y="351954"/>
                  </a:lnTo>
                  <a:lnTo>
                    <a:pt x="59436" y="356615"/>
                  </a:lnTo>
                  <a:lnTo>
                    <a:pt x="809244" y="356615"/>
                  </a:lnTo>
                  <a:lnTo>
                    <a:pt x="832354" y="351954"/>
                  </a:lnTo>
                  <a:lnTo>
                    <a:pt x="851249" y="339232"/>
                  </a:lnTo>
                  <a:lnTo>
                    <a:pt x="864000" y="320343"/>
                  </a:lnTo>
                  <a:lnTo>
                    <a:pt x="868680" y="297179"/>
                  </a:lnTo>
                  <a:lnTo>
                    <a:pt x="868680" y="59436"/>
                  </a:lnTo>
                  <a:lnTo>
                    <a:pt x="864000" y="36272"/>
                  </a:lnTo>
                  <a:lnTo>
                    <a:pt x="851249" y="17383"/>
                  </a:lnTo>
                  <a:lnTo>
                    <a:pt x="832354" y="4661"/>
                  </a:lnTo>
                  <a:lnTo>
                    <a:pt x="809244" y="0"/>
                  </a:lnTo>
                  <a:close/>
                </a:path>
              </a:pathLst>
            </a:custGeom>
            <a:solidFill>
              <a:srgbClr val="1F386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7" name="object 17"/>
            <p:cNvSpPr/>
            <p:nvPr/>
          </p:nvSpPr>
          <p:spPr>
            <a:xfrm>
              <a:off x="1906523" y="2364358"/>
              <a:ext cx="868680" cy="356870"/>
            </a:xfrm>
            <a:custGeom>
              <a:avLst/>
              <a:gdLst/>
              <a:ahLst/>
              <a:cxnLst/>
              <a:rect l="l" t="t" r="r" b="b"/>
              <a:pathLst>
                <a:path w="868680" h="356869">
                  <a:moveTo>
                    <a:pt x="0" y="59436"/>
                  </a:moveTo>
                  <a:lnTo>
                    <a:pt x="4679" y="36272"/>
                  </a:lnTo>
                  <a:lnTo>
                    <a:pt x="17430" y="17383"/>
                  </a:lnTo>
                  <a:lnTo>
                    <a:pt x="36325" y="4661"/>
                  </a:lnTo>
                  <a:lnTo>
                    <a:pt x="59436" y="0"/>
                  </a:lnTo>
                  <a:lnTo>
                    <a:pt x="809244" y="0"/>
                  </a:lnTo>
                  <a:lnTo>
                    <a:pt x="832354" y="4661"/>
                  </a:lnTo>
                  <a:lnTo>
                    <a:pt x="851249" y="17383"/>
                  </a:lnTo>
                  <a:lnTo>
                    <a:pt x="864000" y="36272"/>
                  </a:lnTo>
                  <a:lnTo>
                    <a:pt x="868680" y="59436"/>
                  </a:lnTo>
                  <a:lnTo>
                    <a:pt x="868680" y="297179"/>
                  </a:lnTo>
                  <a:lnTo>
                    <a:pt x="864000" y="320343"/>
                  </a:lnTo>
                  <a:lnTo>
                    <a:pt x="851249" y="339232"/>
                  </a:lnTo>
                  <a:lnTo>
                    <a:pt x="832354" y="351954"/>
                  </a:lnTo>
                  <a:lnTo>
                    <a:pt x="809244" y="356615"/>
                  </a:lnTo>
                  <a:lnTo>
                    <a:pt x="59436" y="356615"/>
                  </a:lnTo>
                  <a:lnTo>
                    <a:pt x="36325" y="351954"/>
                  </a:lnTo>
                  <a:lnTo>
                    <a:pt x="17430" y="339232"/>
                  </a:lnTo>
                  <a:lnTo>
                    <a:pt x="4679" y="320343"/>
                  </a:lnTo>
                  <a:lnTo>
                    <a:pt x="0" y="297179"/>
                  </a:lnTo>
                  <a:lnTo>
                    <a:pt x="0" y="59436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8" name="object 18"/>
          <p:cNvSpPr txBox="1"/>
          <p:nvPr/>
        </p:nvSpPr>
        <p:spPr>
          <a:xfrm>
            <a:off x="2123567" y="2414587"/>
            <a:ext cx="425450" cy="256540"/>
          </a:xfrm>
          <a:prstGeom prst="rect">
            <a:avLst/>
          </a:prstGeom>
        </p:spPr>
        <p:txBody>
          <a:bodyPr wrap="square" lIns="0" tIns="1460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5"/>
              </a:spcBef>
            </a:pPr>
            <a:r>
              <a:rPr dirty="0" sz="1500" spc="-25" b="1">
                <a:solidFill>
                  <a:srgbClr val="FFFFFF"/>
                </a:solidFill>
                <a:latin typeface="Verdana"/>
                <a:cs typeface="Verdana"/>
              </a:rPr>
              <a:t>Yağ</a:t>
            </a:r>
            <a:endParaRPr sz="1500">
              <a:latin typeface="Verdana"/>
              <a:cs typeface="Verdana"/>
            </a:endParaRPr>
          </a:p>
        </p:txBody>
      </p:sp>
      <p:grpSp>
        <p:nvGrpSpPr>
          <p:cNvPr id="19" name="object 19"/>
          <p:cNvGrpSpPr/>
          <p:nvPr/>
        </p:nvGrpSpPr>
        <p:grpSpPr>
          <a:xfrm>
            <a:off x="3335782" y="2888488"/>
            <a:ext cx="1384300" cy="808355"/>
            <a:chOff x="3335782" y="2888488"/>
            <a:chExt cx="1384300" cy="808355"/>
          </a:xfrm>
        </p:grpSpPr>
        <p:sp>
          <p:nvSpPr>
            <p:cNvPr id="20" name="object 20"/>
            <p:cNvSpPr/>
            <p:nvPr/>
          </p:nvSpPr>
          <p:spPr>
            <a:xfrm>
              <a:off x="3342132" y="2894838"/>
              <a:ext cx="1371600" cy="795655"/>
            </a:xfrm>
            <a:custGeom>
              <a:avLst/>
              <a:gdLst/>
              <a:ahLst/>
              <a:cxnLst/>
              <a:rect l="l" t="t" r="r" b="b"/>
              <a:pathLst>
                <a:path w="1371600" h="795654">
                  <a:moveTo>
                    <a:pt x="1239012" y="0"/>
                  </a:moveTo>
                  <a:lnTo>
                    <a:pt x="132587" y="0"/>
                  </a:lnTo>
                  <a:lnTo>
                    <a:pt x="90659" y="6754"/>
                  </a:lnTo>
                  <a:lnTo>
                    <a:pt x="54260" y="25566"/>
                  </a:lnTo>
                  <a:lnTo>
                    <a:pt x="25566" y="54260"/>
                  </a:lnTo>
                  <a:lnTo>
                    <a:pt x="6754" y="90659"/>
                  </a:lnTo>
                  <a:lnTo>
                    <a:pt x="0" y="132587"/>
                  </a:lnTo>
                  <a:lnTo>
                    <a:pt x="0" y="663066"/>
                  </a:lnTo>
                  <a:lnTo>
                    <a:pt x="6754" y="704995"/>
                  </a:lnTo>
                  <a:lnTo>
                    <a:pt x="25566" y="741394"/>
                  </a:lnTo>
                  <a:lnTo>
                    <a:pt x="54260" y="770088"/>
                  </a:lnTo>
                  <a:lnTo>
                    <a:pt x="90659" y="788900"/>
                  </a:lnTo>
                  <a:lnTo>
                    <a:pt x="132587" y="795655"/>
                  </a:lnTo>
                  <a:lnTo>
                    <a:pt x="1239012" y="795655"/>
                  </a:lnTo>
                  <a:lnTo>
                    <a:pt x="1280940" y="788900"/>
                  </a:lnTo>
                  <a:lnTo>
                    <a:pt x="1317339" y="770088"/>
                  </a:lnTo>
                  <a:lnTo>
                    <a:pt x="1346033" y="741394"/>
                  </a:lnTo>
                  <a:lnTo>
                    <a:pt x="1364845" y="704995"/>
                  </a:lnTo>
                  <a:lnTo>
                    <a:pt x="1371600" y="663066"/>
                  </a:lnTo>
                  <a:lnTo>
                    <a:pt x="1371600" y="132587"/>
                  </a:lnTo>
                  <a:lnTo>
                    <a:pt x="1364845" y="90659"/>
                  </a:lnTo>
                  <a:lnTo>
                    <a:pt x="1346033" y="54260"/>
                  </a:lnTo>
                  <a:lnTo>
                    <a:pt x="1317339" y="25566"/>
                  </a:lnTo>
                  <a:lnTo>
                    <a:pt x="1280940" y="6754"/>
                  </a:lnTo>
                  <a:lnTo>
                    <a:pt x="1239012" y="0"/>
                  </a:lnTo>
                  <a:close/>
                </a:path>
              </a:pathLst>
            </a:custGeom>
            <a:solidFill>
              <a:srgbClr val="DAE2F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1" name="object 21"/>
            <p:cNvSpPr/>
            <p:nvPr/>
          </p:nvSpPr>
          <p:spPr>
            <a:xfrm>
              <a:off x="3342132" y="2894838"/>
              <a:ext cx="1371600" cy="795655"/>
            </a:xfrm>
            <a:custGeom>
              <a:avLst/>
              <a:gdLst/>
              <a:ahLst/>
              <a:cxnLst/>
              <a:rect l="l" t="t" r="r" b="b"/>
              <a:pathLst>
                <a:path w="1371600" h="795654">
                  <a:moveTo>
                    <a:pt x="0" y="132587"/>
                  </a:moveTo>
                  <a:lnTo>
                    <a:pt x="6754" y="90659"/>
                  </a:lnTo>
                  <a:lnTo>
                    <a:pt x="25566" y="54260"/>
                  </a:lnTo>
                  <a:lnTo>
                    <a:pt x="54260" y="25566"/>
                  </a:lnTo>
                  <a:lnTo>
                    <a:pt x="90659" y="6754"/>
                  </a:lnTo>
                  <a:lnTo>
                    <a:pt x="132587" y="0"/>
                  </a:lnTo>
                  <a:lnTo>
                    <a:pt x="1239012" y="0"/>
                  </a:lnTo>
                  <a:lnTo>
                    <a:pt x="1280940" y="6754"/>
                  </a:lnTo>
                  <a:lnTo>
                    <a:pt x="1317339" y="25566"/>
                  </a:lnTo>
                  <a:lnTo>
                    <a:pt x="1346033" y="54260"/>
                  </a:lnTo>
                  <a:lnTo>
                    <a:pt x="1364845" y="90659"/>
                  </a:lnTo>
                  <a:lnTo>
                    <a:pt x="1371600" y="132587"/>
                  </a:lnTo>
                  <a:lnTo>
                    <a:pt x="1371600" y="663066"/>
                  </a:lnTo>
                  <a:lnTo>
                    <a:pt x="1364845" y="704995"/>
                  </a:lnTo>
                  <a:lnTo>
                    <a:pt x="1346033" y="741394"/>
                  </a:lnTo>
                  <a:lnTo>
                    <a:pt x="1317339" y="770088"/>
                  </a:lnTo>
                  <a:lnTo>
                    <a:pt x="1280940" y="788900"/>
                  </a:lnTo>
                  <a:lnTo>
                    <a:pt x="1239012" y="795655"/>
                  </a:lnTo>
                  <a:lnTo>
                    <a:pt x="132587" y="795655"/>
                  </a:lnTo>
                  <a:lnTo>
                    <a:pt x="90659" y="788900"/>
                  </a:lnTo>
                  <a:lnTo>
                    <a:pt x="54260" y="770088"/>
                  </a:lnTo>
                  <a:lnTo>
                    <a:pt x="25566" y="741394"/>
                  </a:lnTo>
                  <a:lnTo>
                    <a:pt x="6754" y="704995"/>
                  </a:lnTo>
                  <a:lnTo>
                    <a:pt x="0" y="663066"/>
                  </a:lnTo>
                  <a:lnTo>
                    <a:pt x="0" y="132587"/>
                  </a:lnTo>
                  <a:close/>
                </a:path>
              </a:pathLst>
            </a:custGeom>
            <a:ln w="12700">
              <a:solidFill>
                <a:srgbClr val="1F3863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22" name="object 22"/>
          <p:cNvSpPr txBox="1"/>
          <p:nvPr/>
        </p:nvSpPr>
        <p:spPr>
          <a:xfrm>
            <a:off x="3537711" y="3165030"/>
            <a:ext cx="963294" cy="256540"/>
          </a:xfrm>
          <a:prstGeom prst="rect">
            <a:avLst/>
          </a:prstGeom>
        </p:spPr>
        <p:txBody>
          <a:bodyPr wrap="square" lIns="0" tIns="1460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5"/>
              </a:spcBef>
            </a:pPr>
            <a:r>
              <a:rPr dirty="0" sz="1500" spc="-10" b="1">
                <a:solidFill>
                  <a:srgbClr val="44536A"/>
                </a:solidFill>
                <a:latin typeface="Verdana"/>
                <a:cs typeface="Verdana"/>
              </a:rPr>
              <a:t>İTHALAT</a:t>
            </a:r>
            <a:endParaRPr sz="1500">
              <a:latin typeface="Verdana"/>
              <a:cs typeface="Verdana"/>
            </a:endParaRPr>
          </a:p>
        </p:txBody>
      </p:sp>
      <p:grpSp>
        <p:nvGrpSpPr>
          <p:cNvPr id="23" name="object 23"/>
          <p:cNvGrpSpPr/>
          <p:nvPr/>
        </p:nvGrpSpPr>
        <p:grpSpPr>
          <a:xfrm>
            <a:off x="3309937" y="4152201"/>
            <a:ext cx="1381125" cy="869315"/>
            <a:chOff x="3309937" y="4152201"/>
            <a:chExt cx="1381125" cy="869315"/>
          </a:xfrm>
        </p:grpSpPr>
        <p:sp>
          <p:nvSpPr>
            <p:cNvPr id="24" name="object 24"/>
            <p:cNvSpPr/>
            <p:nvPr/>
          </p:nvSpPr>
          <p:spPr>
            <a:xfrm>
              <a:off x="3314700" y="4156964"/>
              <a:ext cx="1371600" cy="859790"/>
            </a:xfrm>
            <a:custGeom>
              <a:avLst/>
              <a:gdLst/>
              <a:ahLst/>
              <a:cxnLst/>
              <a:rect l="l" t="t" r="r" b="b"/>
              <a:pathLst>
                <a:path w="1371600" h="859789">
                  <a:moveTo>
                    <a:pt x="1228344" y="0"/>
                  </a:moveTo>
                  <a:lnTo>
                    <a:pt x="143255" y="0"/>
                  </a:lnTo>
                  <a:lnTo>
                    <a:pt x="97974" y="7303"/>
                  </a:lnTo>
                  <a:lnTo>
                    <a:pt x="58649" y="27639"/>
                  </a:lnTo>
                  <a:lnTo>
                    <a:pt x="27639" y="58649"/>
                  </a:lnTo>
                  <a:lnTo>
                    <a:pt x="7303" y="97974"/>
                  </a:lnTo>
                  <a:lnTo>
                    <a:pt x="0" y="143256"/>
                  </a:lnTo>
                  <a:lnTo>
                    <a:pt x="0" y="716534"/>
                  </a:lnTo>
                  <a:lnTo>
                    <a:pt x="7303" y="761815"/>
                  </a:lnTo>
                  <a:lnTo>
                    <a:pt x="27639" y="801140"/>
                  </a:lnTo>
                  <a:lnTo>
                    <a:pt x="58649" y="832150"/>
                  </a:lnTo>
                  <a:lnTo>
                    <a:pt x="97974" y="852486"/>
                  </a:lnTo>
                  <a:lnTo>
                    <a:pt x="143255" y="859790"/>
                  </a:lnTo>
                  <a:lnTo>
                    <a:pt x="1228344" y="859790"/>
                  </a:lnTo>
                  <a:lnTo>
                    <a:pt x="1273625" y="852486"/>
                  </a:lnTo>
                  <a:lnTo>
                    <a:pt x="1312950" y="832150"/>
                  </a:lnTo>
                  <a:lnTo>
                    <a:pt x="1343960" y="801140"/>
                  </a:lnTo>
                  <a:lnTo>
                    <a:pt x="1364296" y="761815"/>
                  </a:lnTo>
                  <a:lnTo>
                    <a:pt x="1371600" y="716534"/>
                  </a:lnTo>
                  <a:lnTo>
                    <a:pt x="1371600" y="143256"/>
                  </a:lnTo>
                  <a:lnTo>
                    <a:pt x="1364296" y="97974"/>
                  </a:lnTo>
                  <a:lnTo>
                    <a:pt x="1343960" y="58649"/>
                  </a:lnTo>
                  <a:lnTo>
                    <a:pt x="1312950" y="27639"/>
                  </a:lnTo>
                  <a:lnTo>
                    <a:pt x="1273625" y="7303"/>
                  </a:lnTo>
                  <a:lnTo>
                    <a:pt x="1228344" y="0"/>
                  </a:lnTo>
                  <a:close/>
                </a:path>
              </a:pathLst>
            </a:custGeom>
            <a:solidFill>
              <a:srgbClr val="1F386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5" name="object 25"/>
            <p:cNvSpPr/>
            <p:nvPr/>
          </p:nvSpPr>
          <p:spPr>
            <a:xfrm>
              <a:off x="3314700" y="4156964"/>
              <a:ext cx="1371600" cy="859790"/>
            </a:xfrm>
            <a:custGeom>
              <a:avLst/>
              <a:gdLst/>
              <a:ahLst/>
              <a:cxnLst/>
              <a:rect l="l" t="t" r="r" b="b"/>
              <a:pathLst>
                <a:path w="1371600" h="859789">
                  <a:moveTo>
                    <a:pt x="0" y="143256"/>
                  </a:moveTo>
                  <a:lnTo>
                    <a:pt x="7303" y="97974"/>
                  </a:lnTo>
                  <a:lnTo>
                    <a:pt x="27639" y="58649"/>
                  </a:lnTo>
                  <a:lnTo>
                    <a:pt x="58649" y="27639"/>
                  </a:lnTo>
                  <a:lnTo>
                    <a:pt x="97974" y="7303"/>
                  </a:lnTo>
                  <a:lnTo>
                    <a:pt x="143255" y="0"/>
                  </a:lnTo>
                  <a:lnTo>
                    <a:pt x="1228344" y="0"/>
                  </a:lnTo>
                  <a:lnTo>
                    <a:pt x="1273625" y="7303"/>
                  </a:lnTo>
                  <a:lnTo>
                    <a:pt x="1312950" y="27639"/>
                  </a:lnTo>
                  <a:lnTo>
                    <a:pt x="1343960" y="58649"/>
                  </a:lnTo>
                  <a:lnTo>
                    <a:pt x="1364296" y="97974"/>
                  </a:lnTo>
                  <a:lnTo>
                    <a:pt x="1371600" y="143256"/>
                  </a:lnTo>
                  <a:lnTo>
                    <a:pt x="1371600" y="716534"/>
                  </a:lnTo>
                  <a:lnTo>
                    <a:pt x="1364296" y="761815"/>
                  </a:lnTo>
                  <a:lnTo>
                    <a:pt x="1343960" y="801140"/>
                  </a:lnTo>
                  <a:lnTo>
                    <a:pt x="1312950" y="832150"/>
                  </a:lnTo>
                  <a:lnTo>
                    <a:pt x="1273625" y="852486"/>
                  </a:lnTo>
                  <a:lnTo>
                    <a:pt x="1228344" y="859790"/>
                  </a:lnTo>
                  <a:lnTo>
                    <a:pt x="143255" y="859790"/>
                  </a:lnTo>
                  <a:lnTo>
                    <a:pt x="97974" y="852486"/>
                  </a:lnTo>
                  <a:lnTo>
                    <a:pt x="58649" y="832150"/>
                  </a:lnTo>
                  <a:lnTo>
                    <a:pt x="27639" y="801140"/>
                  </a:lnTo>
                  <a:lnTo>
                    <a:pt x="7303" y="761815"/>
                  </a:lnTo>
                  <a:lnTo>
                    <a:pt x="0" y="716534"/>
                  </a:lnTo>
                  <a:lnTo>
                    <a:pt x="0" y="143256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26" name="object 26"/>
          <p:cNvSpPr txBox="1"/>
          <p:nvPr/>
        </p:nvSpPr>
        <p:spPr>
          <a:xfrm>
            <a:off x="3497326" y="4235132"/>
            <a:ext cx="1007110" cy="714375"/>
          </a:xfrm>
          <a:prstGeom prst="rect">
            <a:avLst/>
          </a:prstGeom>
        </p:spPr>
        <p:txBody>
          <a:bodyPr wrap="square" lIns="0" tIns="14605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115"/>
              </a:spcBef>
            </a:pPr>
            <a:r>
              <a:rPr dirty="0" sz="1500" spc="-10" b="1">
                <a:solidFill>
                  <a:srgbClr val="FFFFFF"/>
                </a:solidFill>
                <a:latin typeface="Verdana"/>
                <a:cs typeface="Verdana"/>
              </a:rPr>
              <a:t>TEMİNAT</a:t>
            </a:r>
            <a:endParaRPr sz="1500">
              <a:latin typeface="Verdana"/>
              <a:cs typeface="Verdana"/>
            </a:endParaRPr>
          </a:p>
          <a:p>
            <a:pPr algn="ctr" marR="3810">
              <a:lnSpc>
                <a:spcPct val="100000"/>
              </a:lnSpc>
            </a:pPr>
            <a:r>
              <a:rPr dirty="0" sz="1500" spc="-20" b="1">
                <a:solidFill>
                  <a:srgbClr val="FFFFFF"/>
                </a:solidFill>
                <a:latin typeface="Verdana"/>
                <a:cs typeface="Verdana"/>
              </a:rPr>
              <a:t>veya</a:t>
            </a:r>
            <a:endParaRPr sz="1500">
              <a:latin typeface="Verdana"/>
              <a:cs typeface="Verdana"/>
            </a:endParaRPr>
          </a:p>
          <a:p>
            <a:pPr algn="ctr">
              <a:lnSpc>
                <a:spcPct val="100000"/>
              </a:lnSpc>
              <a:spcBef>
                <a:spcPts val="5"/>
              </a:spcBef>
            </a:pPr>
            <a:r>
              <a:rPr dirty="0" sz="1500" spc="-10" b="1">
                <a:solidFill>
                  <a:srgbClr val="FFFFFF"/>
                </a:solidFill>
                <a:latin typeface="Verdana"/>
                <a:cs typeface="Verdana"/>
              </a:rPr>
              <a:t>VERGİ</a:t>
            </a:r>
            <a:endParaRPr sz="1500">
              <a:latin typeface="Verdana"/>
              <a:cs typeface="Verdana"/>
            </a:endParaRPr>
          </a:p>
        </p:txBody>
      </p:sp>
      <p:grpSp>
        <p:nvGrpSpPr>
          <p:cNvPr id="27" name="object 27"/>
          <p:cNvGrpSpPr/>
          <p:nvPr/>
        </p:nvGrpSpPr>
        <p:grpSpPr>
          <a:xfrm>
            <a:off x="5045709" y="2751201"/>
            <a:ext cx="1384300" cy="808990"/>
            <a:chOff x="5045709" y="2751201"/>
            <a:chExt cx="1384300" cy="808990"/>
          </a:xfrm>
        </p:grpSpPr>
        <p:sp>
          <p:nvSpPr>
            <p:cNvPr id="28" name="object 28"/>
            <p:cNvSpPr/>
            <p:nvPr/>
          </p:nvSpPr>
          <p:spPr>
            <a:xfrm>
              <a:off x="5052059" y="2757551"/>
              <a:ext cx="1371600" cy="796290"/>
            </a:xfrm>
            <a:custGeom>
              <a:avLst/>
              <a:gdLst/>
              <a:ahLst/>
              <a:cxnLst/>
              <a:rect l="l" t="t" r="r" b="b"/>
              <a:pathLst>
                <a:path w="1371600" h="796289">
                  <a:moveTo>
                    <a:pt x="1239012" y="0"/>
                  </a:moveTo>
                  <a:lnTo>
                    <a:pt x="132587" y="0"/>
                  </a:lnTo>
                  <a:lnTo>
                    <a:pt x="90659" y="6767"/>
                  </a:lnTo>
                  <a:lnTo>
                    <a:pt x="54260" y="25611"/>
                  </a:lnTo>
                  <a:lnTo>
                    <a:pt x="25566" y="54342"/>
                  </a:lnTo>
                  <a:lnTo>
                    <a:pt x="6754" y="90773"/>
                  </a:lnTo>
                  <a:lnTo>
                    <a:pt x="0" y="132714"/>
                  </a:lnTo>
                  <a:lnTo>
                    <a:pt x="0" y="663194"/>
                  </a:lnTo>
                  <a:lnTo>
                    <a:pt x="6754" y="705073"/>
                  </a:lnTo>
                  <a:lnTo>
                    <a:pt x="25566" y="741466"/>
                  </a:lnTo>
                  <a:lnTo>
                    <a:pt x="54260" y="770178"/>
                  </a:lnTo>
                  <a:lnTo>
                    <a:pt x="90659" y="789015"/>
                  </a:lnTo>
                  <a:lnTo>
                    <a:pt x="132587" y="795782"/>
                  </a:lnTo>
                  <a:lnTo>
                    <a:pt x="1239012" y="795782"/>
                  </a:lnTo>
                  <a:lnTo>
                    <a:pt x="1280940" y="789015"/>
                  </a:lnTo>
                  <a:lnTo>
                    <a:pt x="1317339" y="770178"/>
                  </a:lnTo>
                  <a:lnTo>
                    <a:pt x="1346033" y="741466"/>
                  </a:lnTo>
                  <a:lnTo>
                    <a:pt x="1364845" y="705073"/>
                  </a:lnTo>
                  <a:lnTo>
                    <a:pt x="1371600" y="663194"/>
                  </a:lnTo>
                  <a:lnTo>
                    <a:pt x="1371600" y="132714"/>
                  </a:lnTo>
                  <a:lnTo>
                    <a:pt x="1364845" y="90773"/>
                  </a:lnTo>
                  <a:lnTo>
                    <a:pt x="1346033" y="54342"/>
                  </a:lnTo>
                  <a:lnTo>
                    <a:pt x="1317339" y="25611"/>
                  </a:lnTo>
                  <a:lnTo>
                    <a:pt x="1280940" y="6767"/>
                  </a:lnTo>
                  <a:lnTo>
                    <a:pt x="1239012" y="0"/>
                  </a:lnTo>
                  <a:close/>
                </a:path>
              </a:pathLst>
            </a:custGeom>
            <a:solidFill>
              <a:srgbClr val="DAE2F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9" name="object 29"/>
            <p:cNvSpPr/>
            <p:nvPr/>
          </p:nvSpPr>
          <p:spPr>
            <a:xfrm>
              <a:off x="5052059" y="2757551"/>
              <a:ext cx="1371600" cy="796290"/>
            </a:xfrm>
            <a:custGeom>
              <a:avLst/>
              <a:gdLst/>
              <a:ahLst/>
              <a:cxnLst/>
              <a:rect l="l" t="t" r="r" b="b"/>
              <a:pathLst>
                <a:path w="1371600" h="796289">
                  <a:moveTo>
                    <a:pt x="0" y="132714"/>
                  </a:moveTo>
                  <a:lnTo>
                    <a:pt x="6754" y="90773"/>
                  </a:lnTo>
                  <a:lnTo>
                    <a:pt x="25566" y="54342"/>
                  </a:lnTo>
                  <a:lnTo>
                    <a:pt x="54260" y="25611"/>
                  </a:lnTo>
                  <a:lnTo>
                    <a:pt x="90659" y="6767"/>
                  </a:lnTo>
                  <a:lnTo>
                    <a:pt x="132587" y="0"/>
                  </a:lnTo>
                  <a:lnTo>
                    <a:pt x="1239012" y="0"/>
                  </a:lnTo>
                  <a:lnTo>
                    <a:pt x="1280940" y="6767"/>
                  </a:lnTo>
                  <a:lnTo>
                    <a:pt x="1317339" y="25611"/>
                  </a:lnTo>
                  <a:lnTo>
                    <a:pt x="1346033" y="54342"/>
                  </a:lnTo>
                  <a:lnTo>
                    <a:pt x="1364845" y="90773"/>
                  </a:lnTo>
                  <a:lnTo>
                    <a:pt x="1371600" y="132714"/>
                  </a:lnTo>
                  <a:lnTo>
                    <a:pt x="1371600" y="663194"/>
                  </a:lnTo>
                  <a:lnTo>
                    <a:pt x="1364845" y="705073"/>
                  </a:lnTo>
                  <a:lnTo>
                    <a:pt x="1346033" y="741466"/>
                  </a:lnTo>
                  <a:lnTo>
                    <a:pt x="1317339" y="770178"/>
                  </a:lnTo>
                  <a:lnTo>
                    <a:pt x="1280940" y="789015"/>
                  </a:lnTo>
                  <a:lnTo>
                    <a:pt x="1239012" y="795782"/>
                  </a:lnTo>
                  <a:lnTo>
                    <a:pt x="132587" y="795782"/>
                  </a:lnTo>
                  <a:lnTo>
                    <a:pt x="90659" y="789015"/>
                  </a:lnTo>
                  <a:lnTo>
                    <a:pt x="54260" y="770178"/>
                  </a:lnTo>
                  <a:lnTo>
                    <a:pt x="25566" y="741466"/>
                  </a:lnTo>
                  <a:lnTo>
                    <a:pt x="6754" y="705073"/>
                  </a:lnTo>
                  <a:lnTo>
                    <a:pt x="0" y="663194"/>
                  </a:lnTo>
                  <a:lnTo>
                    <a:pt x="0" y="132714"/>
                  </a:lnTo>
                  <a:close/>
                </a:path>
              </a:pathLst>
            </a:custGeom>
            <a:ln w="12700">
              <a:solidFill>
                <a:srgbClr val="1F3863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30" name="object 30"/>
          <p:cNvSpPr txBox="1"/>
          <p:nvPr/>
        </p:nvSpPr>
        <p:spPr>
          <a:xfrm>
            <a:off x="5295900" y="2911157"/>
            <a:ext cx="866775" cy="485775"/>
          </a:xfrm>
          <a:prstGeom prst="rect">
            <a:avLst/>
          </a:prstGeom>
        </p:spPr>
        <p:txBody>
          <a:bodyPr wrap="square" lIns="0" tIns="1460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5"/>
              </a:spcBef>
            </a:pPr>
            <a:r>
              <a:rPr dirty="0" sz="1500" spc="-10" b="1">
                <a:solidFill>
                  <a:srgbClr val="44536A"/>
                </a:solidFill>
                <a:latin typeface="Verdana"/>
                <a:cs typeface="Verdana"/>
              </a:rPr>
              <a:t>ÜRETİM</a:t>
            </a:r>
            <a:endParaRPr sz="1500">
              <a:latin typeface="Verdana"/>
              <a:cs typeface="Verdana"/>
            </a:endParaRPr>
          </a:p>
          <a:p>
            <a:pPr marL="30480">
              <a:lnSpc>
                <a:spcPct val="100000"/>
              </a:lnSpc>
              <a:spcBef>
                <a:spcPts val="5"/>
              </a:spcBef>
            </a:pPr>
            <a:r>
              <a:rPr dirty="0" sz="1500" spc="-10" b="1">
                <a:solidFill>
                  <a:srgbClr val="44536A"/>
                </a:solidFill>
                <a:latin typeface="Verdana"/>
                <a:cs typeface="Verdana"/>
              </a:rPr>
              <a:t>SÜRECİ</a:t>
            </a:r>
            <a:endParaRPr sz="1500">
              <a:latin typeface="Verdana"/>
              <a:cs typeface="Verdana"/>
            </a:endParaRPr>
          </a:p>
        </p:txBody>
      </p:sp>
      <p:grpSp>
        <p:nvGrpSpPr>
          <p:cNvPr id="31" name="object 31"/>
          <p:cNvGrpSpPr/>
          <p:nvPr/>
        </p:nvGrpSpPr>
        <p:grpSpPr>
          <a:xfrm>
            <a:off x="7103109" y="2851911"/>
            <a:ext cx="1384300" cy="882015"/>
            <a:chOff x="7103109" y="2851911"/>
            <a:chExt cx="1384300" cy="882015"/>
          </a:xfrm>
        </p:grpSpPr>
        <p:sp>
          <p:nvSpPr>
            <p:cNvPr id="32" name="object 32"/>
            <p:cNvSpPr/>
            <p:nvPr/>
          </p:nvSpPr>
          <p:spPr>
            <a:xfrm>
              <a:off x="7109459" y="2858261"/>
              <a:ext cx="1371600" cy="869315"/>
            </a:xfrm>
            <a:custGeom>
              <a:avLst/>
              <a:gdLst/>
              <a:ahLst/>
              <a:cxnLst/>
              <a:rect l="l" t="t" r="r" b="b"/>
              <a:pathLst>
                <a:path w="1371600" h="869314">
                  <a:moveTo>
                    <a:pt x="1226820" y="0"/>
                  </a:moveTo>
                  <a:lnTo>
                    <a:pt x="144780" y="0"/>
                  </a:lnTo>
                  <a:lnTo>
                    <a:pt x="98999" y="7376"/>
                  </a:lnTo>
                  <a:lnTo>
                    <a:pt x="59253" y="27919"/>
                  </a:lnTo>
                  <a:lnTo>
                    <a:pt x="27919" y="59253"/>
                  </a:lnTo>
                  <a:lnTo>
                    <a:pt x="7376" y="98999"/>
                  </a:lnTo>
                  <a:lnTo>
                    <a:pt x="0" y="144779"/>
                  </a:lnTo>
                  <a:lnTo>
                    <a:pt x="0" y="724026"/>
                  </a:lnTo>
                  <a:lnTo>
                    <a:pt x="7376" y="769807"/>
                  </a:lnTo>
                  <a:lnTo>
                    <a:pt x="27919" y="809553"/>
                  </a:lnTo>
                  <a:lnTo>
                    <a:pt x="59253" y="840887"/>
                  </a:lnTo>
                  <a:lnTo>
                    <a:pt x="98999" y="861430"/>
                  </a:lnTo>
                  <a:lnTo>
                    <a:pt x="144780" y="868807"/>
                  </a:lnTo>
                  <a:lnTo>
                    <a:pt x="1226820" y="868807"/>
                  </a:lnTo>
                  <a:lnTo>
                    <a:pt x="1272600" y="861430"/>
                  </a:lnTo>
                  <a:lnTo>
                    <a:pt x="1312346" y="840887"/>
                  </a:lnTo>
                  <a:lnTo>
                    <a:pt x="1343680" y="809553"/>
                  </a:lnTo>
                  <a:lnTo>
                    <a:pt x="1364223" y="769807"/>
                  </a:lnTo>
                  <a:lnTo>
                    <a:pt x="1371600" y="724026"/>
                  </a:lnTo>
                  <a:lnTo>
                    <a:pt x="1371600" y="144779"/>
                  </a:lnTo>
                  <a:lnTo>
                    <a:pt x="1364223" y="98999"/>
                  </a:lnTo>
                  <a:lnTo>
                    <a:pt x="1343680" y="59253"/>
                  </a:lnTo>
                  <a:lnTo>
                    <a:pt x="1312346" y="27919"/>
                  </a:lnTo>
                  <a:lnTo>
                    <a:pt x="1272600" y="7376"/>
                  </a:lnTo>
                  <a:lnTo>
                    <a:pt x="1226820" y="0"/>
                  </a:lnTo>
                  <a:close/>
                </a:path>
              </a:pathLst>
            </a:custGeom>
            <a:solidFill>
              <a:srgbClr val="DAE2F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3" name="object 33"/>
            <p:cNvSpPr/>
            <p:nvPr/>
          </p:nvSpPr>
          <p:spPr>
            <a:xfrm>
              <a:off x="7109459" y="2858261"/>
              <a:ext cx="1371600" cy="869315"/>
            </a:xfrm>
            <a:custGeom>
              <a:avLst/>
              <a:gdLst/>
              <a:ahLst/>
              <a:cxnLst/>
              <a:rect l="l" t="t" r="r" b="b"/>
              <a:pathLst>
                <a:path w="1371600" h="869314">
                  <a:moveTo>
                    <a:pt x="0" y="144779"/>
                  </a:moveTo>
                  <a:lnTo>
                    <a:pt x="7376" y="98999"/>
                  </a:lnTo>
                  <a:lnTo>
                    <a:pt x="27919" y="59253"/>
                  </a:lnTo>
                  <a:lnTo>
                    <a:pt x="59253" y="27919"/>
                  </a:lnTo>
                  <a:lnTo>
                    <a:pt x="98999" y="7376"/>
                  </a:lnTo>
                  <a:lnTo>
                    <a:pt x="144780" y="0"/>
                  </a:lnTo>
                  <a:lnTo>
                    <a:pt x="1226820" y="0"/>
                  </a:lnTo>
                  <a:lnTo>
                    <a:pt x="1272600" y="7376"/>
                  </a:lnTo>
                  <a:lnTo>
                    <a:pt x="1312346" y="27919"/>
                  </a:lnTo>
                  <a:lnTo>
                    <a:pt x="1343680" y="59253"/>
                  </a:lnTo>
                  <a:lnTo>
                    <a:pt x="1364223" y="98999"/>
                  </a:lnTo>
                  <a:lnTo>
                    <a:pt x="1371600" y="144779"/>
                  </a:lnTo>
                  <a:lnTo>
                    <a:pt x="1371600" y="724026"/>
                  </a:lnTo>
                  <a:lnTo>
                    <a:pt x="1364223" y="769807"/>
                  </a:lnTo>
                  <a:lnTo>
                    <a:pt x="1343680" y="809553"/>
                  </a:lnTo>
                  <a:lnTo>
                    <a:pt x="1312346" y="840887"/>
                  </a:lnTo>
                  <a:lnTo>
                    <a:pt x="1272600" y="861430"/>
                  </a:lnTo>
                  <a:lnTo>
                    <a:pt x="1226820" y="868807"/>
                  </a:lnTo>
                  <a:lnTo>
                    <a:pt x="144780" y="868807"/>
                  </a:lnTo>
                  <a:lnTo>
                    <a:pt x="98999" y="861430"/>
                  </a:lnTo>
                  <a:lnTo>
                    <a:pt x="59253" y="840887"/>
                  </a:lnTo>
                  <a:lnTo>
                    <a:pt x="27919" y="809553"/>
                  </a:lnTo>
                  <a:lnTo>
                    <a:pt x="7376" y="769807"/>
                  </a:lnTo>
                  <a:lnTo>
                    <a:pt x="0" y="724026"/>
                  </a:lnTo>
                  <a:lnTo>
                    <a:pt x="0" y="144779"/>
                  </a:lnTo>
                  <a:close/>
                </a:path>
              </a:pathLst>
            </a:custGeom>
            <a:ln w="12700">
              <a:solidFill>
                <a:srgbClr val="1F3863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34" name="object 34"/>
          <p:cNvSpPr txBox="1"/>
          <p:nvPr/>
        </p:nvSpPr>
        <p:spPr>
          <a:xfrm>
            <a:off x="7293356" y="2936049"/>
            <a:ext cx="1007744" cy="714375"/>
          </a:xfrm>
          <a:prstGeom prst="rect">
            <a:avLst/>
          </a:prstGeom>
        </p:spPr>
        <p:txBody>
          <a:bodyPr wrap="square" lIns="0" tIns="14605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115"/>
              </a:spcBef>
            </a:pPr>
            <a:r>
              <a:rPr dirty="0" sz="1500" spc="-10" b="1">
                <a:solidFill>
                  <a:srgbClr val="44536A"/>
                </a:solidFill>
                <a:latin typeface="Verdana"/>
                <a:cs typeface="Verdana"/>
              </a:rPr>
              <a:t>NİHAİ</a:t>
            </a:r>
            <a:endParaRPr sz="1500">
              <a:latin typeface="Verdana"/>
              <a:cs typeface="Verdana"/>
            </a:endParaRPr>
          </a:p>
          <a:p>
            <a:pPr algn="ctr" marR="5080">
              <a:lnSpc>
                <a:spcPct val="100000"/>
              </a:lnSpc>
            </a:pPr>
            <a:r>
              <a:rPr dirty="0" sz="1500" spc="-20" b="1">
                <a:solidFill>
                  <a:srgbClr val="44536A"/>
                </a:solidFill>
                <a:latin typeface="Verdana"/>
                <a:cs typeface="Verdana"/>
              </a:rPr>
              <a:t>ÜRÜN</a:t>
            </a:r>
            <a:endParaRPr sz="1500">
              <a:latin typeface="Verdana"/>
              <a:cs typeface="Verdana"/>
            </a:endParaRPr>
          </a:p>
          <a:p>
            <a:pPr algn="ctr">
              <a:lnSpc>
                <a:spcPct val="100000"/>
              </a:lnSpc>
              <a:spcBef>
                <a:spcPts val="5"/>
              </a:spcBef>
            </a:pPr>
            <a:r>
              <a:rPr dirty="0" sz="1500" spc="-10" b="1">
                <a:solidFill>
                  <a:srgbClr val="44536A"/>
                </a:solidFill>
                <a:latin typeface="Verdana"/>
                <a:cs typeface="Verdana"/>
              </a:rPr>
              <a:t>(Bisküvi)</a:t>
            </a:r>
            <a:endParaRPr sz="1500">
              <a:latin typeface="Verdana"/>
              <a:cs typeface="Verdana"/>
            </a:endParaRPr>
          </a:p>
        </p:txBody>
      </p:sp>
      <p:grpSp>
        <p:nvGrpSpPr>
          <p:cNvPr id="35" name="object 35"/>
          <p:cNvGrpSpPr/>
          <p:nvPr/>
        </p:nvGrpSpPr>
        <p:grpSpPr>
          <a:xfrm>
            <a:off x="9005061" y="2888488"/>
            <a:ext cx="1384300" cy="808355"/>
            <a:chOff x="9005061" y="2888488"/>
            <a:chExt cx="1384300" cy="808355"/>
          </a:xfrm>
        </p:grpSpPr>
        <p:sp>
          <p:nvSpPr>
            <p:cNvPr id="36" name="object 36"/>
            <p:cNvSpPr/>
            <p:nvPr/>
          </p:nvSpPr>
          <p:spPr>
            <a:xfrm>
              <a:off x="9011411" y="2894838"/>
              <a:ext cx="1371600" cy="795655"/>
            </a:xfrm>
            <a:custGeom>
              <a:avLst/>
              <a:gdLst/>
              <a:ahLst/>
              <a:cxnLst/>
              <a:rect l="l" t="t" r="r" b="b"/>
              <a:pathLst>
                <a:path w="1371600" h="795654">
                  <a:moveTo>
                    <a:pt x="1239012" y="0"/>
                  </a:moveTo>
                  <a:lnTo>
                    <a:pt x="132588" y="0"/>
                  </a:lnTo>
                  <a:lnTo>
                    <a:pt x="90659" y="6754"/>
                  </a:lnTo>
                  <a:lnTo>
                    <a:pt x="54260" y="25566"/>
                  </a:lnTo>
                  <a:lnTo>
                    <a:pt x="25566" y="54260"/>
                  </a:lnTo>
                  <a:lnTo>
                    <a:pt x="6754" y="90659"/>
                  </a:lnTo>
                  <a:lnTo>
                    <a:pt x="0" y="132587"/>
                  </a:lnTo>
                  <a:lnTo>
                    <a:pt x="0" y="663066"/>
                  </a:lnTo>
                  <a:lnTo>
                    <a:pt x="6754" y="704995"/>
                  </a:lnTo>
                  <a:lnTo>
                    <a:pt x="25566" y="741394"/>
                  </a:lnTo>
                  <a:lnTo>
                    <a:pt x="54260" y="770088"/>
                  </a:lnTo>
                  <a:lnTo>
                    <a:pt x="90659" y="788900"/>
                  </a:lnTo>
                  <a:lnTo>
                    <a:pt x="132588" y="795655"/>
                  </a:lnTo>
                  <a:lnTo>
                    <a:pt x="1239012" y="795655"/>
                  </a:lnTo>
                  <a:lnTo>
                    <a:pt x="1280940" y="788900"/>
                  </a:lnTo>
                  <a:lnTo>
                    <a:pt x="1317339" y="770088"/>
                  </a:lnTo>
                  <a:lnTo>
                    <a:pt x="1346033" y="741394"/>
                  </a:lnTo>
                  <a:lnTo>
                    <a:pt x="1364845" y="704995"/>
                  </a:lnTo>
                  <a:lnTo>
                    <a:pt x="1371600" y="663066"/>
                  </a:lnTo>
                  <a:lnTo>
                    <a:pt x="1371600" y="132587"/>
                  </a:lnTo>
                  <a:lnTo>
                    <a:pt x="1364845" y="90659"/>
                  </a:lnTo>
                  <a:lnTo>
                    <a:pt x="1346033" y="54260"/>
                  </a:lnTo>
                  <a:lnTo>
                    <a:pt x="1317339" y="25566"/>
                  </a:lnTo>
                  <a:lnTo>
                    <a:pt x="1280940" y="6754"/>
                  </a:lnTo>
                  <a:lnTo>
                    <a:pt x="1239012" y="0"/>
                  </a:lnTo>
                  <a:close/>
                </a:path>
              </a:pathLst>
            </a:custGeom>
            <a:solidFill>
              <a:srgbClr val="D9AC6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7" name="object 37"/>
            <p:cNvSpPr/>
            <p:nvPr/>
          </p:nvSpPr>
          <p:spPr>
            <a:xfrm>
              <a:off x="9011411" y="2894838"/>
              <a:ext cx="1371600" cy="795655"/>
            </a:xfrm>
            <a:custGeom>
              <a:avLst/>
              <a:gdLst/>
              <a:ahLst/>
              <a:cxnLst/>
              <a:rect l="l" t="t" r="r" b="b"/>
              <a:pathLst>
                <a:path w="1371600" h="795654">
                  <a:moveTo>
                    <a:pt x="0" y="132587"/>
                  </a:moveTo>
                  <a:lnTo>
                    <a:pt x="6754" y="90659"/>
                  </a:lnTo>
                  <a:lnTo>
                    <a:pt x="25566" y="54260"/>
                  </a:lnTo>
                  <a:lnTo>
                    <a:pt x="54260" y="25566"/>
                  </a:lnTo>
                  <a:lnTo>
                    <a:pt x="90659" y="6754"/>
                  </a:lnTo>
                  <a:lnTo>
                    <a:pt x="132588" y="0"/>
                  </a:lnTo>
                  <a:lnTo>
                    <a:pt x="1239012" y="0"/>
                  </a:lnTo>
                  <a:lnTo>
                    <a:pt x="1280940" y="6754"/>
                  </a:lnTo>
                  <a:lnTo>
                    <a:pt x="1317339" y="25566"/>
                  </a:lnTo>
                  <a:lnTo>
                    <a:pt x="1346033" y="54260"/>
                  </a:lnTo>
                  <a:lnTo>
                    <a:pt x="1364845" y="90659"/>
                  </a:lnTo>
                  <a:lnTo>
                    <a:pt x="1371600" y="132587"/>
                  </a:lnTo>
                  <a:lnTo>
                    <a:pt x="1371600" y="663066"/>
                  </a:lnTo>
                  <a:lnTo>
                    <a:pt x="1364845" y="704995"/>
                  </a:lnTo>
                  <a:lnTo>
                    <a:pt x="1346033" y="741394"/>
                  </a:lnTo>
                  <a:lnTo>
                    <a:pt x="1317339" y="770088"/>
                  </a:lnTo>
                  <a:lnTo>
                    <a:pt x="1280940" y="788900"/>
                  </a:lnTo>
                  <a:lnTo>
                    <a:pt x="1239012" y="795655"/>
                  </a:lnTo>
                  <a:lnTo>
                    <a:pt x="132588" y="795655"/>
                  </a:lnTo>
                  <a:lnTo>
                    <a:pt x="90659" y="788900"/>
                  </a:lnTo>
                  <a:lnTo>
                    <a:pt x="54260" y="770088"/>
                  </a:lnTo>
                  <a:lnTo>
                    <a:pt x="25566" y="741394"/>
                  </a:lnTo>
                  <a:lnTo>
                    <a:pt x="6754" y="704995"/>
                  </a:lnTo>
                  <a:lnTo>
                    <a:pt x="0" y="663066"/>
                  </a:lnTo>
                  <a:lnTo>
                    <a:pt x="0" y="132587"/>
                  </a:lnTo>
                  <a:close/>
                </a:path>
              </a:pathLst>
            </a:custGeom>
            <a:ln w="12700">
              <a:solidFill>
                <a:srgbClr val="1F3863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38" name="object 38"/>
          <p:cNvSpPr txBox="1"/>
          <p:nvPr/>
        </p:nvSpPr>
        <p:spPr>
          <a:xfrm>
            <a:off x="9194418" y="3165030"/>
            <a:ext cx="999490" cy="256540"/>
          </a:xfrm>
          <a:prstGeom prst="rect">
            <a:avLst/>
          </a:prstGeom>
        </p:spPr>
        <p:txBody>
          <a:bodyPr wrap="square" lIns="0" tIns="1460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5"/>
              </a:spcBef>
            </a:pPr>
            <a:r>
              <a:rPr dirty="0" sz="1500" spc="-10" b="1">
                <a:solidFill>
                  <a:srgbClr val="44536A"/>
                </a:solidFill>
                <a:latin typeface="Verdana"/>
                <a:cs typeface="Verdana"/>
              </a:rPr>
              <a:t>İHRACAT</a:t>
            </a:r>
            <a:endParaRPr sz="1500">
              <a:latin typeface="Verdana"/>
              <a:cs typeface="Verdana"/>
            </a:endParaRPr>
          </a:p>
        </p:txBody>
      </p:sp>
      <p:grpSp>
        <p:nvGrpSpPr>
          <p:cNvPr id="39" name="object 39"/>
          <p:cNvGrpSpPr/>
          <p:nvPr/>
        </p:nvGrpSpPr>
        <p:grpSpPr>
          <a:xfrm>
            <a:off x="9006649" y="4024185"/>
            <a:ext cx="1381125" cy="1390650"/>
            <a:chOff x="9006649" y="4024185"/>
            <a:chExt cx="1381125" cy="1390650"/>
          </a:xfrm>
        </p:grpSpPr>
        <p:sp>
          <p:nvSpPr>
            <p:cNvPr id="40" name="object 40"/>
            <p:cNvSpPr/>
            <p:nvPr/>
          </p:nvSpPr>
          <p:spPr>
            <a:xfrm>
              <a:off x="9011411" y="4028947"/>
              <a:ext cx="1371600" cy="1381125"/>
            </a:xfrm>
            <a:custGeom>
              <a:avLst/>
              <a:gdLst/>
              <a:ahLst/>
              <a:cxnLst/>
              <a:rect l="l" t="t" r="r" b="b"/>
              <a:pathLst>
                <a:path w="1371600" h="1381125">
                  <a:moveTo>
                    <a:pt x="1143000" y="0"/>
                  </a:moveTo>
                  <a:lnTo>
                    <a:pt x="228600" y="0"/>
                  </a:lnTo>
                  <a:lnTo>
                    <a:pt x="182533" y="4644"/>
                  </a:lnTo>
                  <a:lnTo>
                    <a:pt x="139624" y="17966"/>
                  </a:lnTo>
                  <a:lnTo>
                    <a:pt x="100793" y="39045"/>
                  </a:lnTo>
                  <a:lnTo>
                    <a:pt x="66960" y="66960"/>
                  </a:lnTo>
                  <a:lnTo>
                    <a:pt x="39045" y="100793"/>
                  </a:lnTo>
                  <a:lnTo>
                    <a:pt x="17966" y="139624"/>
                  </a:lnTo>
                  <a:lnTo>
                    <a:pt x="4644" y="182533"/>
                  </a:lnTo>
                  <a:lnTo>
                    <a:pt x="0" y="228600"/>
                  </a:lnTo>
                  <a:lnTo>
                    <a:pt x="0" y="1152397"/>
                  </a:lnTo>
                  <a:lnTo>
                    <a:pt x="4644" y="1198506"/>
                  </a:lnTo>
                  <a:lnTo>
                    <a:pt x="17966" y="1241446"/>
                  </a:lnTo>
                  <a:lnTo>
                    <a:pt x="39045" y="1280300"/>
                  </a:lnTo>
                  <a:lnTo>
                    <a:pt x="66960" y="1314148"/>
                  </a:lnTo>
                  <a:lnTo>
                    <a:pt x="100793" y="1342073"/>
                  </a:lnTo>
                  <a:lnTo>
                    <a:pt x="139624" y="1363156"/>
                  </a:lnTo>
                  <a:lnTo>
                    <a:pt x="182533" y="1376479"/>
                  </a:lnTo>
                  <a:lnTo>
                    <a:pt x="228600" y="1381124"/>
                  </a:lnTo>
                  <a:lnTo>
                    <a:pt x="1143000" y="1381124"/>
                  </a:lnTo>
                  <a:lnTo>
                    <a:pt x="1189066" y="1376479"/>
                  </a:lnTo>
                  <a:lnTo>
                    <a:pt x="1231975" y="1363156"/>
                  </a:lnTo>
                  <a:lnTo>
                    <a:pt x="1270806" y="1342073"/>
                  </a:lnTo>
                  <a:lnTo>
                    <a:pt x="1304639" y="1314148"/>
                  </a:lnTo>
                  <a:lnTo>
                    <a:pt x="1332554" y="1280300"/>
                  </a:lnTo>
                  <a:lnTo>
                    <a:pt x="1353633" y="1241446"/>
                  </a:lnTo>
                  <a:lnTo>
                    <a:pt x="1366955" y="1198506"/>
                  </a:lnTo>
                  <a:lnTo>
                    <a:pt x="1371600" y="1152397"/>
                  </a:lnTo>
                  <a:lnTo>
                    <a:pt x="1371600" y="228600"/>
                  </a:lnTo>
                  <a:lnTo>
                    <a:pt x="1366955" y="182533"/>
                  </a:lnTo>
                  <a:lnTo>
                    <a:pt x="1353633" y="139624"/>
                  </a:lnTo>
                  <a:lnTo>
                    <a:pt x="1332554" y="100793"/>
                  </a:lnTo>
                  <a:lnTo>
                    <a:pt x="1304639" y="66960"/>
                  </a:lnTo>
                  <a:lnTo>
                    <a:pt x="1270806" y="39045"/>
                  </a:lnTo>
                  <a:lnTo>
                    <a:pt x="1231975" y="17966"/>
                  </a:lnTo>
                  <a:lnTo>
                    <a:pt x="1189066" y="4644"/>
                  </a:lnTo>
                  <a:lnTo>
                    <a:pt x="1143000" y="0"/>
                  </a:lnTo>
                  <a:close/>
                </a:path>
              </a:pathLst>
            </a:custGeom>
            <a:solidFill>
              <a:srgbClr val="1F386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1" name="object 41"/>
            <p:cNvSpPr/>
            <p:nvPr/>
          </p:nvSpPr>
          <p:spPr>
            <a:xfrm>
              <a:off x="9011411" y="4028947"/>
              <a:ext cx="1371600" cy="1381125"/>
            </a:xfrm>
            <a:custGeom>
              <a:avLst/>
              <a:gdLst/>
              <a:ahLst/>
              <a:cxnLst/>
              <a:rect l="l" t="t" r="r" b="b"/>
              <a:pathLst>
                <a:path w="1371600" h="1381125">
                  <a:moveTo>
                    <a:pt x="0" y="228600"/>
                  </a:moveTo>
                  <a:lnTo>
                    <a:pt x="4644" y="182533"/>
                  </a:lnTo>
                  <a:lnTo>
                    <a:pt x="17966" y="139624"/>
                  </a:lnTo>
                  <a:lnTo>
                    <a:pt x="39045" y="100793"/>
                  </a:lnTo>
                  <a:lnTo>
                    <a:pt x="66960" y="66960"/>
                  </a:lnTo>
                  <a:lnTo>
                    <a:pt x="100793" y="39045"/>
                  </a:lnTo>
                  <a:lnTo>
                    <a:pt x="139624" y="17966"/>
                  </a:lnTo>
                  <a:lnTo>
                    <a:pt x="182533" y="4644"/>
                  </a:lnTo>
                  <a:lnTo>
                    <a:pt x="228600" y="0"/>
                  </a:lnTo>
                  <a:lnTo>
                    <a:pt x="1143000" y="0"/>
                  </a:lnTo>
                  <a:lnTo>
                    <a:pt x="1189066" y="4644"/>
                  </a:lnTo>
                  <a:lnTo>
                    <a:pt x="1231975" y="17966"/>
                  </a:lnTo>
                  <a:lnTo>
                    <a:pt x="1270806" y="39045"/>
                  </a:lnTo>
                  <a:lnTo>
                    <a:pt x="1304639" y="66960"/>
                  </a:lnTo>
                  <a:lnTo>
                    <a:pt x="1332554" y="100793"/>
                  </a:lnTo>
                  <a:lnTo>
                    <a:pt x="1353633" y="139624"/>
                  </a:lnTo>
                  <a:lnTo>
                    <a:pt x="1366955" y="182533"/>
                  </a:lnTo>
                  <a:lnTo>
                    <a:pt x="1371600" y="228600"/>
                  </a:lnTo>
                  <a:lnTo>
                    <a:pt x="1371600" y="1152397"/>
                  </a:lnTo>
                  <a:lnTo>
                    <a:pt x="1366955" y="1198506"/>
                  </a:lnTo>
                  <a:lnTo>
                    <a:pt x="1353633" y="1241446"/>
                  </a:lnTo>
                  <a:lnTo>
                    <a:pt x="1332554" y="1280300"/>
                  </a:lnTo>
                  <a:lnTo>
                    <a:pt x="1304639" y="1314148"/>
                  </a:lnTo>
                  <a:lnTo>
                    <a:pt x="1270806" y="1342073"/>
                  </a:lnTo>
                  <a:lnTo>
                    <a:pt x="1231975" y="1363156"/>
                  </a:lnTo>
                  <a:lnTo>
                    <a:pt x="1189066" y="1376479"/>
                  </a:lnTo>
                  <a:lnTo>
                    <a:pt x="1143000" y="1381124"/>
                  </a:lnTo>
                  <a:lnTo>
                    <a:pt x="228600" y="1381124"/>
                  </a:lnTo>
                  <a:lnTo>
                    <a:pt x="182533" y="1376479"/>
                  </a:lnTo>
                  <a:lnTo>
                    <a:pt x="139624" y="1363156"/>
                  </a:lnTo>
                  <a:lnTo>
                    <a:pt x="100793" y="1342073"/>
                  </a:lnTo>
                  <a:lnTo>
                    <a:pt x="66960" y="1314148"/>
                  </a:lnTo>
                  <a:lnTo>
                    <a:pt x="39045" y="1280300"/>
                  </a:lnTo>
                  <a:lnTo>
                    <a:pt x="17966" y="1241446"/>
                  </a:lnTo>
                  <a:lnTo>
                    <a:pt x="4644" y="1198506"/>
                  </a:lnTo>
                  <a:lnTo>
                    <a:pt x="0" y="1152397"/>
                  </a:lnTo>
                  <a:lnTo>
                    <a:pt x="0" y="228600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42" name="object 42"/>
          <p:cNvSpPr txBox="1"/>
          <p:nvPr/>
        </p:nvSpPr>
        <p:spPr>
          <a:xfrm>
            <a:off x="9195054" y="4134929"/>
            <a:ext cx="1007110" cy="1172210"/>
          </a:xfrm>
          <a:prstGeom prst="rect">
            <a:avLst/>
          </a:prstGeom>
        </p:spPr>
        <p:txBody>
          <a:bodyPr wrap="square" lIns="0" tIns="14605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115"/>
              </a:spcBef>
            </a:pPr>
            <a:r>
              <a:rPr dirty="0" sz="1500" spc="-10" b="1">
                <a:solidFill>
                  <a:srgbClr val="FFFFFF"/>
                </a:solidFill>
                <a:latin typeface="Verdana"/>
                <a:cs typeface="Verdana"/>
              </a:rPr>
              <a:t>TEMİNAT</a:t>
            </a:r>
            <a:endParaRPr sz="1500">
              <a:latin typeface="Verdana"/>
              <a:cs typeface="Verdana"/>
            </a:endParaRPr>
          </a:p>
          <a:p>
            <a:pPr algn="ctr" marR="4445">
              <a:lnSpc>
                <a:spcPct val="100000"/>
              </a:lnSpc>
            </a:pPr>
            <a:r>
              <a:rPr dirty="0" sz="1500" spc="-10" b="1">
                <a:solidFill>
                  <a:srgbClr val="FFFFFF"/>
                </a:solidFill>
                <a:latin typeface="Verdana"/>
                <a:cs typeface="Verdana"/>
              </a:rPr>
              <a:t>ÇÖZÜMÜ</a:t>
            </a:r>
            <a:endParaRPr sz="1500">
              <a:latin typeface="Verdana"/>
              <a:cs typeface="Verdana"/>
            </a:endParaRPr>
          </a:p>
          <a:p>
            <a:pPr algn="ctr" marL="113030" marR="113664" indent="-4445">
              <a:lnSpc>
                <a:spcPct val="100000"/>
              </a:lnSpc>
              <a:spcBef>
                <a:spcPts val="5"/>
              </a:spcBef>
            </a:pPr>
            <a:r>
              <a:rPr dirty="0" sz="1500" spc="-20" b="1">
                <a:solidFill>
                  <a:srgbClr val="FFFFFF"/>
                </a:solidFill>
                <a:latin typeface="Verdana"/>
                <a:cs typeface="Verdana"/>
              </a:rPr>
              <a:t>veya </a:t>
            </a:r>
            <a:r>
              <a:rPr dirty="0" sz="1500" spc="-10" b="1">
                <a:solidFill>
                  <a:srgbClr val="FFFFFF"/>
                </a:solidFill>
                <a:latin typeface="Verdana"/>
                <a:cs typeface="Verdana"/>
              </a:rPr>
              <a:t>VERGİ </a:t>
            </a:r>
            <a:r>
              <a:rPr dirty="0" sz="1500" spc="-25" b="1">
                <a:solidFill>
                  <a:srgbClr val="FFFFFF"/>
                </a:solidFill>
                <a:latin typeface="Verdana"/>
                <a:cs typeface="Verdana"/>
              </a:rPr>
              <a:t>İADESİ</a:t>
            </a:r>
            <a:endParaRPr sz="1500">
              <a:latin typeface="Verdana"/>
              <a:cs typeface="Verdana"/>
            </a:endParaRPr>
          </a:p>
        </p:txBody>
      </p:sp>
      <p:grpSp>
        <p:nvGrpSpPr>
          <p:cNvPr id="43" name="object 43"/>
          <p:cNvGrpSpPr/>
          <p:nvPr/>
        </p:nvGrpSpPr>
        <p:grpSpPr>
          <a:xfrm>
            <a:off x="2751582" y="2487041"/>
            <a:ext cx="6998334" cy="1686560"/>
            <a:chOff x="2751582" y="2487041"/>
            <a:chExt cx="6998334" cy="1686560"/>
          </a:xfrm>
        </p:grpSpPr>
        <p:sp>
          <p:nvSpPr>
            <p:cNvPr id="44" name="object 44"/>
            <p:cNvSpPr/>
            <p:nvPr/>
          </p:nvSpPr>
          <p:spPr>
            <a:xfrm>
              <a:off x="2770632" y="2506091"/>
              <a:ext cx="1250950" cy="1648460"/>
            </a:xfrm>
            <a:custGeom>
              <a:avLst/>
              <a:gdLst/>
              <a:ahLst/>
              <a:cxnLst/>
              <a:rect l="l" t="t" r="r" b="b"/>
              <a:pathLst>
                <a:path w="1250950" h="1648460">
                  <a:moveTo>
                    <a:pt x="1250695" y="1179830"/>
                  </a:moveTo>
                  <a:lnTo>
                    <a:pt x="1225295" y="1647952"/>
                  </a:lnTo>
                </a:path>
                <a:path w="1250950" h="1648460">
                  <a:moveTo>
                    <a:pt x="0" y="0"/>
                  </a:moveTo>
                  <a:lnTo>
                    <a:pt x="68045" y="1520"/>
                  </a:lnTo>
                  <a:lnTo>
                    <a:pt x="129201" y="5813"/>
                  </a:lnTo>
                  <a:lnTo>
                    <a:pt x="181022" y="12477"/>
                  </a:lnTo>
                  <a:lnTo>
                    <a:pt x="221064" y="21110"/>
                  </a:lnTo>
                  <a:lnTo>
                    <a:pt x="256031" y="42672"/>
                  </a:lnTo>
                  <a:lnTo>
                    <a:pt x="256031" y="780414"/>
                  </a:lnTo>
                  <a:lnTo>
                    <a:pt x="265181" y="791787"/>
                  </a:lnTo>
                  <a:lnTo>
                    <a:pt x="331041" y="810672"/>
                  </a:lnTo>
                  <a:lnTo>
                    <a:pt x="382862" y="817367"/>
                  </a:lnTo>
                  <a:lnTo>
                    <a:pt x="444018" y="821684"/>
                  </a:lnTo>
                  <a:lnTo>
                    <a:pt x="512064" y="823213"/>
                  </a:lnTo>
                  <a:lnTo>
                    <a:pt x="444018" y="824734"/>
                  </a:lnTo>
                  <a:lnTo>
                    <a:pt x="382862" y="829027"/>
                  </a:lnTo>
                  <a:lnTo>
                    <a:pt x="331041" y="835691"/>
                  </a:lnTo>
                  <a:lnTo>
                    <a:pt x="290999" y="844324"/>
                  </a:lnTo>
                  <a:lnTo>
                    <a:pt x="256031" y="865886"/>
                  </a:lnTo>
                  <a:lnTo>
                    <a:pt x="256031" y="1603629"/>
                  </a:lnTo>
                  <a:lnTo>
                    <a:pt x="246882" y="1614991"/>
                  </a:lnTo>
                  <a:lnTo>
                    <a:pt x="221064" y="1625190"/>
                  </a:lnTo>
                  <a:lnTo>
                    <a:pt x="181022" y="1633823"/>
                  </a:lnTo>
                  <a:lnTo>
                    <a:pt x="129201" y="1640487"/>
                  </a:lnTo>
                  <a:lnTo>
                    <a:pt x="68045" y="1644780"/>
                  </a:lnTo>
                  <a:lnTo>
                    <a:pt x="0" y="1646301"/>
                  </a:lnTo>
                </a:path>
              </a:pathLst>
            </a:custGeom>
            <a:ln w="38100">
              <a:solidFill>
                <a:srgbClr val="4471C4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45" name="object 45"/>
            <p:cNvSpPr/>
            <p:nvPr/>
          </p:nvSpPr>
          <p:spPr>
            <a:xfrm>
              <a:off x="4701921" y="3127628"/>
              <a:ext cx="5048250" cy="896619"/>
            </a:xfrm>
            <a:custGeom>
              <a:avLst/>
              <a:gdLst/>
              <a:ahLst/>
              <a:cxnLst/>
              <a:rect l="l" t="t" r="r" b="b"/>
              <a:pathLst>
                <a:path w="5048250" h="896620">
                  <a:moveTo>
                    <a:pt x="346837" y="18669"/>
                  </a:moveTo>
                  <a:lnTo>
                    <a:pt x="219456" y="9144"/>
                  </a:lnTo>
                  <a:lnTo>
                    <a:pt x="233895" y="44450"/>
                  </a:lnTo>
                  <a:lnTo>
                    <a:pt x="0" y="140208"/>
                  </a:lnTo>
                  <a:lnTo>
                    <a:pt x="14478" y="175387"/>
                  </a:lnTo>
                  <a:lnTo>
                    <a:pt x="248297" y="79616"/>
                  </a:lnTo>
                  <a:lnTo>
                    <a:pt x="262763" y="114935"/>
                  </a:lnTo>
                  <a:lnTo>
                    <a:pt x="330631" y="37211"/>
                  </a:lnTo>
                  <a:lnTo>
                    <a:pt x="346837" y="18669"/>
                  </a:lnTo>
                  <a:close/>
                </a:path>
                <a:path w="5048250" h="896620">
                  <a:moveTo>
                    <a:pt x="2397658" y="153695"/>
                  </a:moveTo>
                  <a:lnTo>
                    <a:pt x="2302129" y="78994"/>
                  </a:lnTo>
                  <a:lnTo>
                    <a:pt x="2294547" y="116344"/>
                  </a:lnTo>
                  <a:lnTo>
                    <a:pt x="1720977" y="0"/>
                  </a:lnTo>
                  <a:lnTo>
                    <a:pt x="1713357" y="37338"/>
                  </a:lnTo>
                  <a:lnTo>
                    <a:pt x="2286978" y="153695"/>
                  </a:lnTo>
                  <a:lnTo>
                    <a:pt x="2306447" y="153695"/>
                  </a:lnTo>
                  <a:lnTo>
                    <a:pt x="2397658" y="153695"/>
                  </a:lnTo>
                  <a:close/>
                </a:path>
                <a:path w="5048250" h="896620">
                  <a:moveTo>
                    <a:pt x="2402840" y="157734"/>
                  </a:moveTo>
                  <a:lnTo>
                    <a:pt x="2402509" y="157480"/>
                  </a:lnTo>
                  <a:lnTo>
                    <a:pt x="2305685" y="157480"/>
                  </a:lnTo>
                  <a:lnTo>
                    <a:pt x="2286216" y="157480"/>
                  </a:lnTo>
                  <a:lnTo>
                    <a:pt x="2279396" y="191135"/>
                  </a:lnTo>
                  <a:lnTo>
                    <a:pt x="2402840" y="157734"/>
                  </a:lnTo>
                  <a:close/>
                </a:path>
                <a:path w="5048250" h="896620">
                  <a:moveTo>
                    <a:pt x="4306189" y="155829"/>
                  </a:moveTo>
                  <a:lnTo>
                    <a:pt x="4268127" y="136779"/>
                  </a:lnTo>
                  <a:lnTo>
                    <a:pt x="4192016" y="98679"/>
                  </a:lnTo>
                  <a:lnTo>
                    <a:pt x="4192016" y="136779"/>
                  </a:lnTo>
                  <a:lnTo>
                    <a:pt x="3774567" y="136779"/>
                  </a:lnTo>
                  <a:lnTo>
                    <a:pt x="3774567" y="174879"/>
                  </a:lnTo>
                  <a:lnTo>
                    <a:pt x="4192016" y="174879"/>
                  </a:lnTo>
                  <a:lnTo>
                    <a:pt x="4192016" y="212979"/>
                  </a:lnTo>
                  <a:lnTo>
                    <a:pt x="4268127" y="174879"/>
                  </a:lnTo>
                  <a:lnTo>
                    <a:pt x="4306189" y="155829"/>
                  </a:lnTo>
                  <a:close/>
                </a:path>
                <a:path w="5048250" h="896620">
                  <a:moveTo>
                    <a:pt x="5047869" y="782193"/>
                  </a:moveTo>
                  <a:lnTo>
                    <a:pt x="5009769" y="782193"/>
                  </a:lnTo>
                  <a:lnTo>
                    <a:pt x="5009769" y="558292"/>
                  </a:lnTo>
                  <a:lnTo>
                    <a:pt x="4971669" y="558292"/>
                  </a:lnTo>
                  <a:lnTo>
                    <a:pt x="4971669" y="782193"/>
                  </a:lnTo>
                  <a:lnTo>
                    <a:pt x="4933569" y="782193"/>
                  </a:lnTo>
                  <a:lnTo>
                    <a:pt x="4990719" y="896493"/>
                  </a:lnTo>
                  <a:lnTo>
                    <a:pt x="5038344" y="801243"/>
                  </a:lnTo>
                  <a:lnTo>
                    <a:pt x="5047869" y="782193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/>
          </p:txBody>
        </p:sp>
      </p:grp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4536313" y="854709"/>
            <a:ext cx="3484245" cy="388620"/>
          </a:xfrm>
          <a:prstGeom prst="rect"/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pc="-370"/>
              <a:t>HİİB</a:t>
            </a:r>
            <a:r>
              <a:rPr dirty="0" spc="85"/>
              <a:t> </a:t>
            </a:r>
            <a:r>
              <a:rPr dirty="0" spc="-170"/>
              <a:t>TAAHHÜT</a:t>
            </a:r>
            <a:r>
              <a:rPr dirty="0" spc="50"/>
              <a:t> </a:t>
            </a:r>
            <a:r>
              <a:rPr dirty="0" spc="-40"/>
              <a:t>KAPATMA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2165350" y="2266442"/>
            <a:ext cx="4785995" cy="3479800"/>
            <a:chOff x="2165350" y="2266442"/>
            <a:chExt cx="4785995" cy="3479800"/>
          </a:xfrm>
        </p:grpSpPr>
        <p:sp>
          <p:nvSpPr>
            <p:cNvPr id="4" name="object 4"/>
            <p:cNvSpPr/>
            <p:nvPr/>
          </p:nvSpPr>
          <p:spPr>
            <a:xfrm>
              <a:off x="2171700" y="2272792"/>
              <a:ext cx="4773295" cy="3467100"/>
            </a:xfrm>
            <a:custGeom>
              <a:avLst/>
              <a:gdLst/>
              <a:ahLst/>
              <a:cxnLst/>
              <a:rect l="l" t="t" r="r" b="b"/>
              <a:pathLst>
                <a:path w="4773295" h="3467100">
                  <a:moveTo>
                    <a:pt x="3040379" y="0"/>
                  </a:moveTo>
                  <a:lnTo>
                    <a:pt x="3040379" y="433324"/>
                  </a:lnTo>
                  <a:lnTo>
                    <a:pt x="0" y="433324"/>
                  </a:lnTo>
                  <a:lnTo>
                    <a:pt x="0" y="3033141"/>
                  </a:lnTo>
                  <a:lnTo>
                    <a:pt x="3040379" y="3033141"/>
                  </a:lnTo>
                  <a:lnTo>
                    <a:pt x="3040379" y="3466503"/>
                  </a:lnTo>
                  <a:lnTo>
                    <a:pt x="4773168" y="1733296"/>
                  </a:lnTo>
                  <a:lnTo>
                    <a:pt x="3040379" y="0"/>
                  </a:lnTo>
                  <a:close/>
                </a:path>
              </a:pathLst>
            </a:custGeom>
            <a:solidFill>
              <a:srgbClr val="1F3863">
                <a:alpha val="90194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/>
            <p:cNvSpPr/>
            <p:nvPr/>
          </p:nvSpPr>
          <p:spPr>
            <a:xfrm>
              <a:off x="2171700" y="2272792"/>
              <a:ext cx="4773295" cy="3467100"/>
            </a:xfrm>
            <a:custGeom>
              <a:avLst/>
              <a:gdLst/>
              <a:ahLst/>
              <a:cxnLst/>
              <a:rect l="l" t="t" r="r" b="b"/>
              <a:pathLst>
                <a:path w="4773295" h="3467100">
                  <a:moveTo>
                    <a:pt x="0" y="433324"/>
                  </a:moveTo>
                  <a:lnTo>
                    <a:pt x="3040379" y="433324"/>
                  </a:lnTo>
                  <a:lnTo>
                    <a:pt x="3040379" y="0"/>
                  </a:lnTo>
                  <a:lnTo>
                    <a:pt x="4773168" y="1733296"/>
                  </a:lnTo>
                  <a:lnTo>
                    <a:pt x="3040379" y="3466503"/>
                  </a:lnTo>
                  <a:lnTo>
                    <a:pt x="3040379" y="3033141"/>
                  </a:lnTo>
                  <a:lnTo>
                    <a:pt x="0" y="3033141"/>
                  </a:lnTo>
                  <a:lnTo>
                    <a:pt x="0" y="433324"/>
                  </a:lnTo>
                  <a:close/>
                </a:path>
              </a:pathLst>
            </a:custGeom>
            <a:ln w="12700">
              <a:solidFill>
                <a:srgbClr val="1F3863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6" name="object 6"/>
          <p:cNvSpPr txBox="1"/>
          <p:nvPr/>
        </p:nvSpPr>
        <p:spPr>
          <a:xfrm>
            <a:off x="2637789" y="3147897"/>
            <a:ext cx="2546350" cy="159131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algn="ctr" marL="12700" marR="5080" indent="1270">
              <a:lnSpc>
                <a:spcPct val="108700"/>
              </a:lnSpc>
              <a:spcBef>
                <a:spcPts val="95"/>
              </a:spcBef>
            </a:pPr>
            <a:r>
              <a:rPr dirty="0" sz="3150">
                <a:solidFill>
                  <a:srgbClr val="FFFFFF"/>
                </a:solidFill>
                <a:latin typeface="Calibri"/>
                <a:cs typeface="Calibri"/>
              </a:rPr>
              <a:t>HİİB</a:t>
            </a:r>
            <a:r>
              <a:rPr dirty="0" sz="3150" spc="3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3150" spc="-10">
                <a:solidFill>
                  <a:srgbClr val="FFFFFF"/>
                </a:solidFill>
                <a:latin typeface="Calibri"/>
                <a:cs typeface="Calibri"/>
              </a:rPr>
              <a:t>taahhüt </a:t>
            </a:r>
            <a:r>
              <a:rPr dirty="0" sz="3150">
                <a:solidFill>
                  <a:srgbClr val="FFFFFF"/>
                </a:solidFill>
                <a:latin typeface="Calibri"/>
                <a:cs typeface="Calibri"/>
              </a:rPr>
              <a:t>kapatma</a:t>
            </a:r>
            <a:r>
              <a:rPr dirty="0" sz="3150" spc="3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3150" spc="-20">
                <a:solidFill>
                  <a:srgbClr val="FFFFFF"/>
                </a:solidFill>
                <a:latin typeface="Calibri"/>
                <a:cs typeface="Calibri"/>
              </a:rPr>
              <a:t>için </a:t>
            </a:r>
            <a:r>
              <a:rPr dirty="0" sz="3150">
                <a:solidFill>
                  <a:srgbClr val="FFFFFF"/>
                </a:solidFill>
                <a:latin typeface="Calibri"/>
                <a:cs typeface="Calibri"/>
              </a:rPr>
              <a:t>gerekli</a:t>
            </a:r>
            <a:r>
              <a:rPr dirty="0" sz="3150" spc="-10">
                <a:solidFill>
                  <a:srgbClr val="FFFFFF"/>
                </a:solidFill>
                <a:latin typeface="Calibri"/>
                <a:cs typeface="Calibri"/>
              </a:rPr>
              <a:t> belgeler</a:t>
            </a:r>
            <a:endParaRPr sz="3150">
              <a:latin typeface="Calibri"/>
              <a:cs typeface="Calibri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6938518" y="2266442"/>
            <a:ext cx="3195320" cy="3479800"/>
            <a:chOff x="6938518" y="2266442"/>
            <a:chExt cx="3195320" cy="3479800"/>
          </a:xfrm>
        </p:grpSpPr>
        <p:sp>
          <p:nvSpPr>
            <p:cNvPr id="8" name="object 8"/>
            <p:cNvSpPr/>
            <p:nvPr/>
          </p:nvSpPr>
          <p:spPr>
            <a:xfrm>
              <a:off x="6944868" y="2272792"/>
              <a:ext cx="3182620" cy="3467100"/>
            </a:xfrm>
            <a:custGeom>
              <a:avLst/>
              <a:gdLst/>
              <a:ahLst/>
              <a:cxnLst/>
              <a:rect l="l" t="t" r="r" b="b"/>
              <a:pathLst>
                <a:path w="3182620" h="3467100">
                  <a:moveTo>
                    <a:pt x="2651759" y="0"/>
                  </a:moveTo>
                  <a:lnTo>
                    <a:pt x="530351" y="0"/>
                  </a:lnTo>
                  <a:lnTo>
                    <a:pt x="482085" y="2168"/>
                  </a:lnTo>
                  <a:lnTo>
                    <a:pt x="435031" y="8550"/>
                  </a:lnTo>
                  <a:lnTo>
                    <a:pt x="389378" y="18957"/>
                  </a:lnTo>
                  <a:lnTo>
                    <a:pt x="345312" y="33202"/>
                  </a:lnTo>
                  <a:lnTo>
                    <a:pt x="303021" y="51097"/>
                  </a:lnTo>
                  <a:lnTo>
                    <a:pt x="262692" y="72455"/>
                  </a:lnTo>
                  <a:lnTo>
                    <a:pt x="224513" y="97089"/>
                  </a:lnTo>
                  <a:lnTo>
                    <a:pt x="188670" y="124810"/>
                  </a:lnTo>
                  <a:lnTo>
                    <a:pt x="155352" y="155432"/>
                  </a:lnTo>
                  <a:lnTo>
                    <a:pt x="124746" y="188766"/>
                  </a:lnTo>
                  <a:lnTo>
                    <a:pt x="97039" y="224626"/>
                  </a:lnTo>
                  <a:lnTo>
                    <a:pt x="72418" y="262824"/>
                  </a:lnTo>
                  <a:lnTo>
                    <a:pt x="51071" y="303172"/>
                  </a:lnTo>
                  <a:lnTo>
                    <a:pt x="33185" y="345483"/>
                  </a:lnTo>
                  <a:lnTo>
                    <a:pt x="18947" y="389569"/>
                  </a:lnTo>
                  <a:lnTo>
                    <a:pt x="8546" y="435243"/>
                  </a:lnTo>
                  <a:lnTo>
                    <a:pt x="2167" y="482318"/>
                  </a:lnTo>
                  <a:lnTo>
                    <a:pt x="0" y="530606"/>
                  </a:lnTo>
                  <a:lnTo>
                    <a:pt x="0" y="2935986"/>
                  </a:lnTo>
                  <a:lnTo>
                    <a:pt x="2167" y="2984272"/>
                  </a:lnTo>
                  <a:lnTo>
                    <a:pt x="8546" y="3031345"/>
                  </a:lnTo>
                  <a:lnTo>
                    <a:pt x="18947" y="3077015"/>
                  </a:lnTo>
                  <a:lnTo>
                    <a:pt x="33185" y="3121097"/>
                  </a:lnTo>
                  <a:lnTo>
                    <a:pt x="51071" y="3163402"/>
                  </a:lnTo>
                  <a:lnTo>
                    <a:pt x="72418" y="3203744"/>
                  </a:lnTo>
                  <a:lnTo>
                    <a:pt x="97039" y="3241935"/>
                  </a:lnTo>
                  <a:lnTo>
                    <a:pt x="124746" y="3277788"/>
                  </a:lnTo>
                  <a:lnTo>
                    <a:pt x="155352" y="3311115"/>
                  </a:lnTo>
                  <a:lnTo>
                    <a:pt x="188670" y="3341729"/>
                  </a:lnTo>
                  <a:lnTo>
                    <a:pt x="224513" y="3369443"/>
                  </a:lnTo>
                  <a:lnTo>
                    <a:pt x="262692" y="3394070"/>
                  </a:lnTo>
                  <a:lnTo>
                    <a:pt x="303021" y="3415422"/>
                  </a:lnTo>
                  <a:lnTo>
                    <a:pt x="345312" y="3433311"/>
                  </a:lnTo>
                  <a:lnTo>
                    <a:pt x="389378" y="3447551"/>
                  </a:lnTo>
                  <a:lnTo>
                    <a:pt x="435031" y="3457955"/>
                  </a:lnTo>
                  <a:lnTo>
                    <a:pt x="482085" y="3464334"/>
                  </a:lnTo>
                  <a:lnTo>
                    <a:pt x="530351" y="3466503"/>
                  </a:lnTo>
                  <a:lnTo>
                    <a:pt x="2651759" y="3466503"/>
                  </a:lnTo>
                  <a:lnTo>
                    <a:pt x="2700026" y="3464334"/>
                  </a:lnTo>
                  <a:lnTo>
                    <a:pt x="2747080" y="3457955"/>
                  </a:lnTo>
                  <a:lnTo>
                    <a:pt x="2792733" y="3447551"/>
                  </a:lnTo>
                  <a:lnTo>
                    <a:pt x="2836799" y="3433311"/>
                  </a:lnTo>
                  <a:lnTo>
                    <a:pt x="2879090" y="3415422"/>
                  </a:lnTo>
                  <a:lnTo>
                    <a:pt x="2919419" y="3394070"/>
                  </a:lnTo>
                  <a:lnTo>
                    <a:pt x="2957598" y="3369443"/>
                  </a:lnTo>
                  <a:lnTo>
                    <a:pt x="2993441" y="3341729"/>
                  </a:lnTo>
                  <a:lnTo>
                    <a:pt x="3026759" y="3311115"/>
                  </a:lnTo>
                  <a:lnTo>
                    <a:pt x="3057365" y="3277788"/>
                  </a:lnTo>
                  <a:lnTo>
                    <a:pt x="3085072" y="3241935"/>
                  </a:lnTo>
                  <a:lnTo>
                    <a:pt x="3109693" y="3203744"/>
                  </a:lnTo>
                  <a:lnTo>
                    <a:pt x="3131040" y="3163402"/>
                  </a:lnTo>
                  <a:lnTo>
                    <a:pt x="3148926" y="3121097"/>
                  </a:lnTo>
                  <a:lnTo>
                    <a:pt x="3163164" y="3077015"/>
                  </a:lnTo>
                  <a:lnTo>
                    <a:pt x="3173565" y="3031345"/>
                  </a:lnTo>
                  <a:lnTo>
                    <a:pt x="3179944" y="2984272"/>
                  </a:lnTo>
                  <a:lnTo>
                    <a:pt x="3182111" y="2935986"/>
                  </a:lnTo>
                  <a:lnTo>
                    <a:pt x="3182111" y="530606"/>
                  </a:lnTo>
                  <a:lnTo>
                    <a:pt x="3179944" y="482318"/>
                  </a:lnTo>
                  <a:lnTo>
                    <a:pt x="3173565" y="435243"/>
                  </a:lnTo>
                  <a:lnTo>
                    <a:pt x="3163164" y="389569"/>
                  </a:lnTo>
                  <a:lnTo>
                    <a:pt x="3148926" y="345483"/>
                  </a:lnTo>
                  <a:lnTo>
                    <a:pt x="3131040" y="303172"/>
                  </a:lnTo>
                  <a:lnTo>
                    <a:pt x="3109693" y="262824"/>
                  </a:lnTo>
                  <a:lnTo>
                    <a:pt x="3085072" y="224626"/>
                  </a:lnTo>
                  <a:lnTo>
                    <a:pt x="3057365" y="188766"/>
                  </a:lnTo>
                  <a:lnTo>
                    <a:pt x="3026759" y="155432"/>
                  </a:lnTo>
                  <a:lnTo>
                    <a:pt x="2993441" y="124810"/>
                  </a:lnTo>
                  <a:lnTo>
                    <a:pt x="2957598" y="97089"/>
                  </a:lnTo>
                  <a:lnTo>
                    <a:pt x="2919419" y="72455"/>
                  </a:lnTo>
                  <a:lnTo>
                    <a:pt x="2879090" y="51097"/>
                  </a:lnTo>
                  <a:lnTo>
                    <a:pt x="2836799" y="33202"/>
                  </a:lnTo>
                  <a:lnTo>
                    <a:pt x="2792733" y="18957"/>
                  </a:lnTo>
                  <a:lnTo>
                    <a:pt x="2747080" y="8550"/>
                  </a:lnTo>
                  <a:lnTo>
                    <a:pt x="2700026" y="2168"/>
                  </a:lnTo>
                  <a:lnTo>
                    <a:pt x="2651759" y="0"/>
                  </a:lnTo>
                  <a:close/>
                </a:path>
              </a:pathLst>
            </a:custGeom>
            <a:solidFill>
              <a:srgbClr val="D9AC6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" name="object 9"/>
            <p:cNvSpPr/>
            <p:nvPr/>
          </p:nvSpPr>
          <p:spPr>
            <a:xfrm>
              <a:off x="6944868" y="2272792"/>
              <a:ext cx="3182620" cy="3467100"/>
            </a:xfrm>
            <a:custGeom>
              <a:avLst/>
              <a:gdLst/>
              <a:ahLst/>
              <a:cxnLst/>
              <a:rect l="l" t="t" r="r" b="b"/>
              <a:pathLst>
                <a:path w="3182620" h="3467100">
                  <a:moveTo>
                    <a:pt x="0" y="530606"/>
                  </a:moveTo>
                  <a:lnTo>
                    <a:pt x="2167" y="482318"/>
                  </a:lnTo>
                  <a:lnTo>
                    <a:pt x="8546" y="435243"/>
                  </a:lnTo>
                  <a:lnTo>
                    <a:pt x="18947" y="389569"/>
                  </a:lnTo>
                  <a:lnTo>
                    <a:pt x="33185" y="345483"/>
                  </a:lnTo>
                  <a:lnTo>
                    <a:pt x="51071" y="303172"/>
                  </a:lnTo>
                  <a:lnTo>
                    <a:pt x="72418" y="262824"/>
                  </a:lnTo>
                  <a:lnTo>
                    <a:pt x="97039" y="224626"/>
                  </a:lnTo>
                  <a:lnTo>
                    <a:pt x="124746" y="188766"/>
                  </a:lnTo>
                  <a:lnTo>
                    <a:pt x="155352" y="155432"/>
                  </a:lnTo>
                  <a:lnTo>
                    <a:pt x="188670" y="124810"/>
                  </a:lnTo>
                  <a:lnTo>
                    <a:pt x="224513" y="97089"/>
                  </a:lnTo>
                  <a:lnTo>
                    <a:pt x="262692" y="72455"/>
                  </a:lnTo>
                  <a:lnTo>
                    <a:pt x="303021" y="51097"/>
                  </a:lnTo>
                  <a:lnTo>
                    <a:pt x="345312" y="33202"/>
                  </a:lnTo>
                  <a:lnTo>
                    <a:pt x="389378" y="18957"/>
                  </a:lnTo>
                  <a:lnTo>
                    <a:pt x="435031" y="8550"/>
                  </a:lnTo>
                  <a:lnTo>
                    <a:pt x="482085" y="2168"/>
                  </a:lnTo>
                  <a:lnTo>
                    <a:pt x="530351" y="0"/>
                  </a:lnTo>
                  <a:lnTo>
                    <a:pt x="2651759" y="0"/>
                  </a:lnTo>
                  <a:lnTo>
                    <a:pt x="2700026" y="2168"/>
                  </a:lnTo>
                  <a:lnTo>
                    <a:pt x="2747080" y="8550"/>
                  </a:lnTo>
                  <a:lnTo>
                    <a:pt x="2792733" y="18957"/>
                  </a:lnTo>
                  <a:lnTo>
                    <a:pt x="2836799" y="33202"/>
                  </a:lnTo>
                  <a:lnTo>
                    <a:pt x="2879090" y="51097"/>
                  </a:lnTo>
                  <a:lnTo>
                    <a:pt x="2919419" y="72455"/>
                  </a:lnTo>
                  <a:lnTo>
                    <a:pt x="2957598" y="97089"/>
                  </a:lnTo>
                  <a:lnTo>
                    <a:pt x="2993441" y="124810"/>
                  </a:lnTo>
                  <a:lnTo>
                    <a:pt x="3026759" y="155432"/>
                  </a:lnTo>
                  <a:lnTo>
                    <a:pt x="3057365" y="188766"/>
                  </a:lnTo>
                  <a:lnTo>
                    <a:pt x="3085072" y="224626"/>
                  </a:lnTo>
                  <a:lnTo>
                    <a:pt x="3109693" y="262824"/>
                  </a:lnTo>
                  <a:lnTo>
                    <a:pt x="3131040" y="303172"/>
                  </a:lnTo>
                  <a:lnTo>
                    <a:pt x="3148926" y="345483"/>
                  </a:lnTo>
                  <a:lnTo>
                    <a:pt x="3163164" y="389569"/>
                  </a:lnTo>
                  <a:lnTo>
                    <a:pt x="3173565" y="435243"/>
                  </a:lnTo>
                  <a:lnTo>
                    <a:pt x="3179944" y="482318"/>
                  </a:lnTo>
                  <a:lnTo>
                    <a:pt x="3182111" y="530606"/>
                  </a:lnTo>
                  <a:lnTo>
                    <a:pt x="3182111" y="2935986"/>
                  </a:lnTo>
                  <a:lnTo>
                    <a:pt x="3179944" y="2984272"/>
                  </a:lnTo>
                  <a:lnTo>
                    <a:pt x="3173565" y="3031345"/>
                  </a:lnTo>
                  <a:lnTo>
                    <a:pt x="3163164" y="3077015"/>
                  </a:lnTo>
                  <a:lnTo>
                    <a:pt x="3148926" y="3121097"/>
                  </a:lnTo>
                  <a:lnTo>
                    <a:pt x="3131040" y="3163402"/>
                  </a:lnTo>
                  <a:lnTo>
                    <a:pt x="3109693" y="3203744"/>
                  </a:lnTo>
                  <a:lnTo>
                    <a:pt x="3085072" y="3241935"/>
                  </a:lnTo>
                  <a:lnTo>
                    <a:pt x="3057365" y="3277788"/>
                  </a:lnTo>
                  <a:lnTo>
                    <a:pt x="3026759" y="3311115"/>
                  </a:lnTo>
                  <a:lnTo>
                    <a:pt x="2993441" y="3341729"/>
                  </a:lnTo>
                  <a:lnTo>
                    <a:pt x="2957598" y="3369443"/>
                  </a:lnTo>
                  <a:lnTo>
                    <a:pt x="2919419" y="3394070"/>
                  </a:lnTo>
                  <a:lnTo>
                    <a:pt x="2879090" y="3415422"/>
                  </a:lnTo>
                  <a:lnTo>
                    <a:pt x="2836799" y="3433311"/>
                  </a:lnTo>
                  <a:lnTo>
                    <a:pt x="2792733" y="3447551"/>
                  </a:lnTo>
                  <a:lnTo>
                    <a:pt x="2747080" y="3457955"/>
                  </a:lnTo>
                  <a:lnTo>
                    <a:pt x="2700026" y="3464334"/>
                  </a:lnTo>
                  <a:lnTo>
                    <a:pt x="2651759" y="3466503"/>
                  </a:lnTo>
                  <a:lnTo>
                    <a:pt x="530351" y="3466503"/>
                  </a:lnTo>
                  <a:lnTo>
                    <a:pt x="482085" y="3464334"/>
                  </a:lnTo>
                  <a:lnTo>
                    <a:pt x="435031" y="3457955"/>
                  </a:lnTo>
                  <a:lnTo>
                    <a:pt x="389378" y="3447551"/>
                  </a:lnTo>
                  <a:lnTo>
                    <a:pt x="345312" y="3433311"/>
                  </a:lnTo>
                  <a:lnTo>
                    <a:pt x="303021" y="3415422"/>
                  </a:lnTo>
                  <a:lnTo>
                    <a:pt x="262692" y="3394070"/>
                  </a:lnTo>
                  <a:lnTo>
                    <a:pt x="224513" y="3369443"/>
                  </a:lnTo>
                  <a:lnTo>
                    <a:pt x="188670" y="3341729"/>
                  </a:lnTo>
                  <a:lnTo>
                    <a:pt x="155352" y="3311115"/>
                  </a:lnTo>
                  <a:lnTo>
                    <a:pt x="124746" y="3277788"/>
                  </a:lnTo>
                  <a:lnTo>
                    <a:pt x="97039" y="3241935"/>
                  </a:lnTo>
                  <a:lnTo>
                    <a:pt x="72418" y="3203744"/>
                  </a:lnTo>
                  <a:lnTo>
                    <a:pt x="51071" y="3163402"/>
                  </a:lnTo>
                  <a:lnTo>
                    <a:pt x="33185" y="3121097"/>
                  </a:lnTo>
                  <a:lnTo>
                    <a:pt x="18947" y="3077015"/>
                  </a:lnTo>
                  <a:lnTo>
                    <a:pt x="8546" y="3031345"/>
                  </a:lnTo>
                  <a:lnTo>
                    <a:pt x="2167" y="2984272"/>
                  </a:lnTo>
                  <a:lnTo>
                    <a:pt x="0" y="2935986"/>
                  </a:lnTo>
                  <a:lnTo>
                    <a:pt x="0" y="530606"/>
                  </a:lnTo>
                  <a:close/>
                </a:path>
              </a:pathLst>
            </a:custGeom>
            <a:ln w="12700">
              <a:solidFill>
                <a:srgbClr val="1F3863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0" name="object 10"/>
          <p:cNvSpPr txBox="1"/>
          <p:nvPr/>
        </p:nvSpPr>
        <p:spPr>
          <a:xfrm>
            <a:off x="7175754" y="2685351"/>
            <a:ext cx="1381125" cy="366395"/>
          </a:xfrm>
          <a:prstGeom prst="rect">
            <a:avLst/>
          </a:prstGeom>
        </p:spPr>
        <p:txBody>
          <a:bodyPr wrap="square" lIns="0" tIns="1714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dirty="0" sz="2200">
                <a:latin typeface="Calibri"/>
                <a:cs typeface="Calibri"/>
              </a:rPr>
              <a:t>1)</a:t>
            </a:r>
            <a:r>
              <a:rPr dirty="0" sz="2200" spc="20">
                <a:latin typeface="Calibri"/>
                <a:cs typeface="Calibri"/>
              </a:rPr>
              <a:t> </a:t>
            </a:r>
            <a:r>
              <a:rPr dirty="0" sz="2200">
                <a:latin typeface="Calibri"/>
                <a:cs typeface="Calibri"/>
              </a:rPr>
              <a:t>Belge</a:t>
            </a:r>
            <a:r>
              <a:rPr dirty="0" sz="2200" spc="-65">
                <a:latin typeface="Calibri"/>
                <a:cs typeface="Calibri"/>
              </a:rPr>
              <a:t> </a:t>
            </a:r>
            <a:r>
              <a:rPr dirty="0" sz="2200" spc="-20">
                <a:latin typeface="Calibri"/>
                <a:cs typeface="Calibri"/>
              </a:rPr>
              <a:t>aslı</a:t>
            </a:r>
            <a:endParaRPr sz="2200">
              <a:latin typeface="Calibri"/>
              <a:cs typeface="Calibri"/>
            </a:endParaRPr>
          </a:p>
        </p:txBody>
      </p:sp>
      <p:sp>
        <p:nvSpPr>
          <p:cNvPr id="12" name="object 12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38100">
              <a:lnSpc>
                <a:spcPts val="980"/>
              </a:lnSpc>
            </a:pPr>
            <a:r>
              <a:rPr dirty="0" spc="-25"/>
              <a:t>63</a:t>
            </a:r>
          </a:p>
        </p:txBody>
      </p:sp>
      <p:sp>
        <p:nvSpPr>
          <p:cNvPr id="11" name="object 11"/>
          <p:cNvSpPr txBox="1"/>
          <p:nvPr/>
        </p:nvSpPr>
        <p:spPr>
          <a:xfrm>
            <a:off x="7175754" y="3115754"/>
            <a:ext cx="2555240" cy="2143125"/>
          </a:xfrm>
          <a:prstGeom prst="rect">
            <a:avLst/>
          </a:prstGeom>
        </p:spPr>
        <p:txBody>
          <a:bodyPr wrap="square" lIns="0" tIns="17145" rIns="0" bIns="0" rtlCol="0" vert="horz">
            <a:spAutoFit/>
          </a:bodyPr>
          <a:lstStyle/>
          <a:p>
            <a:pPr marL="305435" indent="-292735">
              <a:lnSpc>
                <a:spcPts val="2545"/>
              </a:lnSpc>
              <a:spcBef>
                <a:spcPts val="135"/>
              </a:spcBef>
              <a:buAutoNum type="arabicParenR" startAt="2"/>
              <a:tabLst>
                <a:tab pos="305435" algn="l"/>
              </a:tabLst>
            </a:pPr>
            <a:r>
              <a:rPr dirty="0" sz="2200" spc="-10">
                <a:latin typeface="Calibri"/>
                <a:cs typeface="Calibri"/>
              </a:rPr>
              <a:t>Gümrük</a:t>
            </a:r>
            <a:endParaRPr sz="2200">
              <a:latin typeface="Calibri"/>
              <a:cs typeface="Calibri"/>
            </a:endParaRPr>
          </a:p>
          <a:p>
            <a:pPr marL="12700">
              <a:lnSpc>
                <a:spcPts val="2545"/>
              </a:lnSpc>
            </a:pPr>
            <a:r>
              <a:rPr dirty="0" sz="2200">
                <a:latin typeface="Calibri"/>
                <a:cs typeface="Calibri"/>
              </a:rPr>
              <a:t>beyannamesi</a:t>
            </a:r>
            <a:r>
              <a:rPr dirty="0" sz="2200" spc="-120">
                <a:latin typeface="Calibri"/>
                <a:cs typeface="Calibri"/>
              </a:rPr>
              <a:t> </a:t>
            </a:r>
            <a:r>
              <a:rPr dirty="0" sz="2200" spc="-10">
                <a:latin typeface="Calibri"/>
                <a:cs typeface="Calibri"/>
              </a:rPr>
              <a:t>asılları</a:t>
            </a:r>
            <a:endParaRPr sz="2200">
              <a:latin typeface="Calibri"/>
              <a:cs typeface="Calibri"/>
            </a:endParaRPr>
          </a:p>
          <a:p>
            <a:pPr marL="304800" indent="-292100">
              <a:lnSpc>
                <a:spcPts val="2545"/>
              </a:lnSpc>
              <a:spcBef>
                <a:spcPts val="675"/>
              </a:spcBef>
              <a:buAutoNum type="arabicParenR" startAt="3"/>
              <a:tabLst>
                <a:tab pos="304800" algn="l"/>
              </a:tabLst>
            </a:pPr>
            <a:r>
              <a:rPr dirty="0" sz="2200">
                <a:latin typeface="Calibri"/>
                <a:cs typeface="Calibri"/>
              </a:rPr>
              <a:t>Hammadde</a:t>
            </a:r>
            <a:r>
              <a:rPr dirty="0" sz="2200" spc="-70">
                <a:latin typeface="Calibri"/>
                <a:cs typeface="Calibri"/>
              </a:rPr>
              <a:t> </a:t>
            </a:r>
            <a:r>
              <a:rPr dirty="0" sz="2200" spc="-10">
                <a:latin typeface="Calibri"/>
                <a:cs typeface="Calibri"/>
              </a:rPr>
              <a:t>sarfiyat</a:t>
            </a:r>
            <a:endParaRPr sz="2200">
              <a:latin typeface="Calibri"/>
              <a:cs typeface="Calibri"/>
            </a:endParaRPr>
          </a:p>
          <a:p>
            <a:pPr marL="12700">
              <a:lnSpc>
                <a:spcPts val="2545"/>
              </a:lnSpc>
            </a:pPr>
            <a:r>
              <a:rPr dirty="0" sz="2200" spc="-10">
                <a:latin typeface="Calibri"/>
                <a:cs typeface="Calibri"/>
              </a:rPr>
              <a:t>tablosu</a:t>
            </a:r>
            <a:endParaRPr sz="2200">
              <a:latin typeface="Calibri"/>
              <a:cs typeface="Calibri"/>
            </a:endParaRPr>
          </a:p>
          <a:p>
            <a:pPr marL="12700" marR="628650" indent="292735">
              <a:lnSpc>
                <a:spcPts val="2450"/>
              </a:lnSpc>
              <a:spcBef>
                <a:spcPts val="915"/>
              </a:spcBef>
              <a:buAutoNum type="arabicParenR" startAt="4"/>
              <a:tabLst>
                <a:tab pos="305435" algn="l"/>
              </a:tabLst>
            </a:pPr>
            <a:r>
              <a:rPr dirty="0" sz="2200" spc="-10">
                <a:latin typeface="Calibri"/>
                <a:cs typeface="Calibri"/>
              </a:rPr>
              <a:t>İthalat-ihracat listeleri</a:t>
            </a:r>
            <a:endParaRPr sz="2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4536313" y="854709"/>
            <a:ext cx="3484245" cy="388620"/>
          </a:xfrm>
          <a:prstGeom prst="rect"/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pc="-370"/>
              <a:t>HİİB</a:t>
            </a:r>
            <a:r>
              <a:rPr dirty="0" spc="85"/>
              <a:t> </a:t>
            </a:r>
            <a:r>
              <a:rPr dirty="0" spc="-170"/>
              <a:t>TAAHHÜT</a:t>
            </a:r>
            <a:r>
              <a:rPr dirty="0" spc="50"/>
              <a:t> </a:t>
            </a:r>
            <a:r>
              <a:rPr dirty="0" spc="-40"/>
              <a:t>KAPATMA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2457957" y="1847595"/>
            <a:ext cx="7198359" cy="4097654"/>
            <a:chOff x="2457957" y="1847595"/>
            <a:chExt cx="7198359" cy="4097654"/>
          </a:xfrm>
        </p:grpSpPr>
        <p:sp>
          <p:nvSpPr>
            <p:cNvPr id="4" name="object 4"/>
            <p:cNvSpPr/>
            <p:nvPr/>
          </p:nvSpPr>
          <p:spPr>
            <a:xfrm>
              <a:off x="2862071" y="1847595"/>
              <a:ext cx="6794500" cy="4097654"/>
            </a:xfrm>
            <a:custGeom>
              <a:avLst/>
              <a:gdLst/>
              <a:ahLst/>
              <a:cxnLst/>
              <a:rect l="l" t="t" r="r" b="b"/>
              <a:pathLst>
                <a:path w="6794500" h="4097654">
                  <a:moveTo>
                    <a:pt x="4745735" y="0"/>
                  </a:moveTo>
                  <a:lnTo>
                    <a:pt x="4745735" y="1024381"/>
                  </a:lnTo>
                  <a:lnTo>
                    <a:pt x="0" y="1024381"/>
                  </a:lnTo>
                  <a:lnTo>
                    <a:pt x="0" y="3073146"/>
                  </a:lnTo>
                  <a:lnTo>
                    <a:pt x="4745735" y="3073146"/>
                  </a:lnTo>
                  <a:lnTo>
                    <a:pt x="4745735" y="4097489"/>
                  </a:lnTo>
                  <a:lnTo>
                    <a:pt x="6793992" y="2048764"/>
                  </a:lnTo>
                  <a:lnTo>
                    <a:pt x="4745735" y="0"/>
                  </a:lnTo>
                  <a:close/>
                </a:path>
              </a:pathLst>
            </a:custGeom>
            <a:solidFill>
              <a:srgbClr val="D9AC6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/>
            <p:cNvSpPr/>
            <p:nvPr/>
          </p:nvSpPr>
          <p:spPr>
            <a:xfrm>
              <a:off x="2464307" y="3077717"/>
              <a:ext cx="3639820" cy="1646555"/>
            </a:xfrm>
            <a:custGeom>
              <a:avLst/>
              <a:gdLst/>
              <a:ahLst/>
              <a:cxnLst/>
              <a:rect l="l" t="t" r="r" b="b"/>
              <a:pathLst>
                <a:path w="3639820" h="1646554">
                  <a:moveTo>
                    <a:pt x="3364992" y="0"/>
                  </a:moveTo>
                  <a:lnTo>
                    <a:pt x="274319" y="0"/>
                  </a:lnTo>
                  <a:lnTo>
                    <a:pt x="225008" y="4419"/>
                  </a:lnTo>
                  <a:lnTo>
                    <a:pt x="178597" y="17162"/>
                  </a:lnTo>
                  <a:lnTo>
                    <a:pt x="135861" y="37455"/>
                  </a:lnTo>
                  <a:lnTo>
                    <a:pt x="97575" y="64525"/>
                  </a:lnTo>
                  <a:lnTo>
                    <a:pt x="64513" y="97597"/>
                  </a:lnTo>
                  <a:lnTo>
                    <a:pt x="37450" y="135899"/>
                  </a:lnTo>
                  <a:lnTo>
                    <a:pt x="17161" y="178657"/>
                  </a:lnTo>
                  <a:lnTo>
                    <a:pt x="4419" y="225097"/>
                  </a:lnTo>
                  <a:lnTo>
                    <a:pt x="0" y="274447"/>
                  </a:lnTo>
                  <a:lnTo>
                    <a:pt x="0" y="1371981"/>
                  </a:lnTo>
                  <a:lnTo>
                    <a:pt x="4419" y="1421292"/>
                  </a:lnTo>
                  <a:lnTo>
                    <a:pt x="17161" y="1467703"/>
                  </a:lnTo>
                  <a:lnTo>
                    <a:pt x="37450" y="1510439"/>
                  </a:lnTo>
                  <a:lnTo>
                    <a:pt x="64513" y="1548725"/>
                  </a:lnTo>
                  <a:lnTo>
                    <a:pt x="97575" y="1581787"/>
                  </a:lnTo>
                  <a:lnTo>
                    <a:pt x="135861" y="1608850"/>
                  </a:lnTo>
                  <a:lnTo>
                    <a:pt x="178597" y="1629139"/>
                  </a:lnTo>
                  <a:lnTo>
                    <a:pt x="225008" y="1641881"/>
                  </a:lnTo>
                  <a:lnTo>
                    <a:pt x="274319" y="1646301"/>
                  </a:lnTo>
                  <a:lnTo>
                    <a:pt x="3364992" y="1646301"/>
                  </a:lnTo>
                  <a:lnTo>
                    <a:pt x="3414303" y="1641881"/>
                  </a:lnTo>
                  <a:lnTo>
                    <a:pt x="3460714" y="1629139"/>
                  </a:lnTo>
                  <a:lnTo>
                    <a:pt x="3503450" y="1608850"/>
                  </a:lnTo>
                  <a:lnTo>
                    <a:pt x="3541736" y="1581787"/>
                  </a:lnTo>
                  <a:lnTo>
                    <a:pt x="3574798" y="1548725"/>
                  </a:lnTo>
                  <a:lnTo>
                    <a:pt x="3601861" y="1510439"/>
                  </a:lnTo>
                  <a:lnTo>
                    <a:pt x="3622150" y="1467703"/>
                  </a:lnTo>
                  <a:lnTo>
                    <a:pt x="3634892" y="1421292"/>
                  </a:lnTo>
                  <a:lnTo>
                    <a:pt x="3639312" y="1371981"/>
                  </a:lnTo>
                  <a:lnTo>
                    <a:pt x="3639312" y="274447"/>
                  </a:lnTo>
                  <a:lnTo>
                    <a:pt x="3634892" y="225097"/>
                  </a:lnTo>
                  <a:lnTo>
                    <a:pt x="3622150" y="178657"/>
                  </a:lnTo>
                  <a:lnTo>
                    <a:pt x="3601861" y="135899"/>
                  </a:lnTo>
                  <a:lnTo>
                    <a:pt x="3574798" y="97597"/>
                  </a:lnTo>
                  <a:lnTo>
                    <a:pt x="3541736" y="64525"/>
                  </a:lnTo>
                  <a:lnTo>
                    <a:pt x="3503450" y="37455"/>
                  </a:lnTo>
                  <a:lnTo>
                    <a:pt x="3460714" y="17162"/>
                  </a:lnTo>
                  <a:lnTo>
                    <a:pt x="3414303" y="4419"/>
                  </a:lnTo>
                  <a:lnTo>
                    <a:pt x="336499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/>
            <p:cNvSpPr/>
            <p:nvPr/>
          </p:nvSpPr>
          <p:spPr>
            <a:xfrm>
              <a:off x="2464307" y="3077717"/>
              <a:ext cx="3639820" cy="1646555"/>
            </a:xfrm>
            <a:custGeom>
              <a:avLst/>
              <a:gdLst/>
              <a:ahLst/>
              <a:cxnLst/>
              <a:rect l="l" t="t" r="r" b="b"/>
              <a:pathLst>
                <a:path w="3639820" h="1646554">
                  <a:moveTo>
                    <a:pt x="0" y="274447"/>
                  </a:moveTo>
                  <a:lnTo>
                    <a:pt x="4419" y="225097"/>
                  </a:lnTo>
                  <a:lnTo>
                    <a:pt x="17161" y="178657"/>
                  </a:lnTo>
                  <a:lnTo>
                    <a:pt x="37450" y="135899"/>
                  </a:lnTo>
                  <a:lnTo>
                    <a:pt x="64513" y="97597"/>
                  </a:lnTo>
                  <a:lnTo>
                    <a:pt x="97575" y="64525"/>
                  </a:lnTo>
                  <a:lnTo>
                    <a:pt x="135861" y="37455"/>
                  </a:lnTo>
                  <a:lnTo>
                    <a:pt x="178597" y="17162"/>
                  </a:lnTo>
                  <a:lnTo>
                    <a:pt x="225008" y="4419"/>
                  </a:lnTo>
                  <a:lnTo>
                    <a:pt x="274319" y="0"/>
                  </a:lnTo>
                  <a:lnTo>
                    <a:pt x="3364992" y="0"/>
                  </a:lnTo>
                  <a:lnTo>
                    <a:pt x="3414303" y="4419"/>
                  </a:lnTo>
                  <a:lnTo>
                    <a:pt x="3460714" y="17162"/>
                  </a:lnTo>
                  <a:lnTo>
                    <a:pt x="3503450" y="37455"/>
                  </a:lnTo>
                  <a:lnTo>
                    <a:pt x="3541736" y="64525"/>
                  </a:lnTo>
                  <a:lnTo>
                    <a:pt x="3574798" y="97597"/>
                  </a:lnTo>
                  <a:lnTo>
                    <a:pt x="3601861" y="135899"/>
                  </a:lnTo>
                  <a:lnTo>
                    <a:pt x="3622150" y="178657"/>
                  </a:lnTo>
                  <a:lnTo>
                    <a:pt x="3634892" y="225097"/>
                  </a:lnTo>
                  <a:lnTo>
                    <a:pt x="3639312" y="274447"/>
                  </a:lnTo>
                  <a:lnTo>
                    <a:pt x="3639312" y="1371981"/>
                  </a:lnTo>
                  <a:lnTo>
                    <a:pt x="3634892" y="1421292"/>
                  </a:lnTo>
                  <a:lnTo>
                    <a:pt x="3622150" y="1467703"/>
                  </a:lnTo>
                  <a:lnTo>
                    <a:pt x="3601861" y="1510439"/>
                  </a:lnTo>
                  <a:lnTo>
                    <a:pt x="3574798" y="1548725"/>
                  </a:lnTo>
                  <a:lnTo>
                    <a:pt x="3541736" y="1581787"/>
                  </a:lnTo>
                  <a:lnTo>
                    <a:pt x="3503450" y="1608850"/>
                  </a:lnTo>
                  <a:lnTo>
                    <a:pt x="3460714" y="1629139"/>
                  </a:lnTo>
                  <a:lnTo>
                    <a:pt x="3414303" y="1641881"/>
                  </a:lnTo>
                  <a:lnTo>
                    <a:pt x="3364992" y="1646301"/>
                  </a:lnTo>
                  <a:lnTo>
                    <a:pt x="274319" y="1646301"/>
                  </a:lnTo>
                  <a:lnTo>
                    <a:pt x="225008" y="1641881"/>
                  </a:lnTo>
                  <a:lnTo>
                    <a:pt x="178597" y="1629139"/>
                  </a:lnTo>
                  <a:lnTo>
                    <a:pt x="135861" y="1608850"/>
                  </a:lnTo>
                  <a:lnTo>
                    <a:pt x="97575" y="1581787"/>
                  </a:lnTo>
                  <a:lnTo>
                    <a:pt x="64513" y="1548725"/>
                  </a:lnTo>
                  <a:lnTo>
                    <a:pt x="37450" y="1510439"/>
                  </a:lnTo>
                  <a:lnTo>
                    <a:pt x="17161" y="1467703"/>
                  </a:lnTo>
                  <a:lnTo>
                    <a:pt x="4419" y="1421292"/>
                  </a:lnTo>
                  <a:lnTo>
                    <a:pt x="0" y="1371981"/>
                  </a:lnTo>
                  <a:lnTo>
                    <a:pt x="0" y="274447"/>
                  </a:lnTo>
                  <a:close/>
                </a:path>
              </a:pathLst>
            </a:custGeom>
            <a:ln w="12700">
              <a:solidFill>
                <a:srgbClr val="3C67B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7" name="object 7"/>
          <p:cNvSpPr txBox="1"/>
          <p:nvPr/>
        </p:nvSpPr>
        <p:spPr>
          <a:xfrm>
            <a:off x="2645029" y="3294951"/>
            <a:ext cx="3254375" cy="1165225"/>
          </a:xfrm>
          <a:prstGeom prst="rect">
            <a:avLst/>
          </a:prstGeom>
        </p:spPr>
        <p:txBody>
          <a:bodyPr wrap="square" lIns="0" tIns="31115" rIns="0" bIns="0" rtlCol="0" vert="horz">
            <a:spAutoFit/>
          </a:bodyPr>
          <a:lstStyle/>
          <a:p>
            <a:pPr algn="ctr" marL="12065" marR="5080">
              <a:lnSpc>
                <a:spcPts val="1800"/>
              </a:lnSpc>
              <a:spcBef>
                <a:spcPts val="245"/>
              </a:spcBef>
            </a:pPr>
            <a:r>
              <a:rPr dirty="0" sz="1550">
                <a:latin typeface="Calibri"/>
                <a:cs typeface="Calibri"/>
              </a:rPr>
              <a:t>Taahhüt</a:t>
            </a:r>
            <a:r>
              <a:rPr dirty="0" sz="1550" spc="60">
                <a:latin typeface="Calibri"/>
                <a:cs typeface="Calibri"/>
              </a:rPr>
              <a:t> </a:t>
            </a:r>
            <a:r>
              <a:rPr dirty="0" sz="1550">
                <a:latin typeface="Calibri"/>
                <a:cs typeface="Calibri"/>
              </a:rPr>
              <a:t>kapatma</a:t>
            </a:r>
            <a:r>
              <a:rPr dirty="0" sz="1550" spc="40">
                <a:latin typeface="Calibri"/>
                <a:cs typeface="Calibri"/>
              </a:rPr>
              <a:t> </a:t>
            </a:r>
            <a:r>
              <a:rPr dirty="0" sz="1550">
                <a:latin typeface="Calibri"/>
                <a:cs typeface="Calibri"/>
              </a:rPr>
              <a:t>işlemleri,</a:t>
            </a:r>
            <a:r>
              <a:rPr dirty="0" sz="1550" spc="160">
                <a:latin typeface="Calibri"/>
                <a:cs typeface="Calibri"/>
              </a:rPr>
              <a:t> </a:t>
            </a:r>
            <a:r>
              <a:rPr dirty="0" sz="1550">
                <a:latin typeface="Calibri"/>
                <a:cs typeface="Calibri"/>
              </a:rPr>
              <a:t>ihraç</a:t>
            </a:r>
            <a:r>
              <a:rPr dirty="0" sz="1550" spc="175">
                <a:latin typeface="Calibri"/>
                <a:cs typeface="Calibri"/>
              </a:rPr>
              <a:t> </a:t>
            </a:r>
            <a:r>
              <a:rPr dirty="0" sz="1550" spc="-10">
                <a:latin typeface="Calibri"/>
                <a:cs typeface="Calibri"/>
              </a:rPr>
              <a:t>edilen </a:t>
            </a:r>
            <a:r>
              <a:rPr dirty="0" sz="1550">
                <a:latin typeface="Calibri"/>
                <a:cs typeface="Calibri"/>
              </a:rPr>
              <a:t>eşyanın</a:t>
            </a:r>
            <a:r>
              <a:rPr dirty="0" sz="1550" spc="-10">
                <a:latin typeface="Calibri"/>
                <a:cs typeface="Calibri"/>
              </a:rPr>
              <a:t> </a:t>
            </a:r>
            <a:r>
              <a:rPr dirty="0" sz="1550">
                <a:latin typeface="Calibri"/>
                <a:cs typeface="Calibri"/>
              </a:rPr>
              <a:t>ithal</a:t>
            </a:r>
            <a:r>
              <a:rPr dirty="0" sz="1550" spc="150">
                <a:latin typeface="Calibri"/>
                <a:cs typeface="Calibri"/>
              </a:rPr>
              <a:t> </a:t>
            </a:r>
            <a:r>
              <a:rPr dirty="0" sz="1550">
                <a:latin typeface="Calibri"/>
                <a:cs typeface="Calibri"/>
              </a:rPr>
              <a:t>edilen</a:t>
            </a:r>
            <a:r>
              <a:rPr dirty="0" sz="1550" spc="200">
                <a:latin typeface="Calibri"/>
                <a:cs typeface="Calibri"/>
              </a:rPr>
              <a:t> </a:t>
            </a:r>
            <a:r>
              <a:rPr dirty="0" sz="1550" spc="-10">
                <a:latin typeface="Calibri"/>
                <a:cs typeface="Calibri"/>
              </a:rPr>
              <a:t>mamulün</a:t>
            </a:r>
            <a:endParaRPr sz="1550">
              <a:latin typeface="Calibri"/>
              <a:cs typeface="Calibri"/>
            </a:endParaRPr>
          </a:p>
          <a:p>
            <a:pPr algn="ctr" marL="15875">
              <a:lnSpc>
                <a:spcPts val="1655"/>
              </a:lnSpc>
            </a:pPr>
            <a:r>
              <a:rPr dirty="0" sz="1550">
                <a:latin typeface="Calibri"/>
                <a:cs typeface="Calibri"/>
              </a:rPr>
              <a:t>üretiminde</a:t>
            </a:r>
            <a:r>
              <a:rPr dirty="0" sz="1550" spc="180">
                <a:latin typeface="Calibri"/>
                <a:cs typeface="Calibri"/>
              </a:rPr>
              <a:t> </a:t>
            </a:r>
            <a:r>
              <a:rPr dirty="0" sz="1550">
                <a:latin typeface="Calibri"/>
                <a:cs typeface="Calibri"/>
              </a:rPr>
              <a:t>kullanıldığının</a:t>
            </a:r>
            <a:r>
              <a:rPr dirty="0" sz="1550" spc="235">
                <a:latin typeface="Calibri"/>
                <a:cs typeface="Calibri"/>
              </a:rPr>
              <a:t> </a:t>
            </a:r>
            <a:r>
              <a:rPr dirty="0" sz="1550" spc="-10">
                <a:latin typeface="Calibri"/>
                <a:cs typeface="Calibri"/>
              </a:rPr>
              <a:t>tespiti</a:t>
            </a:r>
            <a:endParaRPr sz="1550">
              <a:latin typeface="Calibri"/>
              <a:cs typeface="Calibri"/>
            </a:endParaRPr>
          </a:p>
          <a:p>
            <a:pPr algn="ctr" marL="7620">
              <a:lnSpc>
                <a:spcPts val="1770"/>
              </a:lnSpc>
            </a:pPr>
            <a:r>
              <a:rPr dirty="0" sz="1550">
                <a:latin typeface="Calibri"/>
                <a:cs typeface="Calibri"/>
              </a:rPr>
              <a:t>kaydıyla</a:t>
            </a:r>
            <a:r>
              <a:rPr dirty="0" sz="1550" spc="-50">
                <a:latin typeface="Calibri"/>
                <a:cs typeface="Calibri"/>
              </a:rPr>
              <a:t> </a:t>
            </a:r>
            <a:r>
              <a:rPr dirty="0" sz="1550" b="1">
                <a:solidFill>
                  <a:srgbClr val="C00000"/>
                </a:solidFill>
                <a:latin typeface="Calibri"/>
                <a:cs typeface="Calibri"/>
              </a:rPr>
              <a:t>Bölge</a:t>
            </a:r>
            <a:r>
              <a:rPr dirty="0" sz="1550" spc="265" b="1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dirty="0" sz="1550" spc="-10" b="1">
                <a:solidFill>
                  <a:srgbClr val="C00000"/>
                </a:solidFill>
                <a:latin typeface="Calibri"/>
                <a:cs typeface="Calibri"/>
              </a:rPr>
              <a:t>Müdürlüklerince</a:t>
            </a:r>
            <a:endParaRPr sz="1550">
              <a:latin typeface="Calibri"/>
              <a:cs typeface="Calibri"/>
            </a:endParaRPr>
          </a:p>
          <a:p>
            <a:pPr algn="ctr" marL="635">
              <a:lnSpc>
                <a:spcPts val="1795"/>
              </a:lnSpc>
            </a:pPr>
            <a:r>
              <a:rPr dirty="0" sz="1550">
                <a:latin typeface="Calibri"/>
                <a:cs typeface="Calibri"/>
              </a:rPr>
              <a:t>belgedeki</a:t>
            </a:r>
            <a:r>
              <a:rPr dirty="0" sz="1550" spc="195">
                <a:latin typeface="Calibri"/>
                <a:cs typeface="Calibri"/>
              </a:rPr>
              <a:t> </a:t>
            </a:r>
            <a:r>
              <a:rPr dirty="0" sz="1550">
                <a:latin typeface="Calibri"/>
                <a:cs typeface="Calibri"/>
              </a:rPr>
              <a:t>şartlara</a:t>
            </a:r>
            <a:r>
              <a:rPr dirty="0" sz="1550" spc="30">
                <a:latin typeface="Calibri"/>
                <a:cs typeface="Calibri"/>
              </a:rPr>
              <a:t> </a:t>
            </a:r>
            <a:r>
              <a:rPr dirty="0" sz="1550">
                <a:latin typeface="Calibri"/>
                <a:cs typeface="Calibri"/>
              </a:rPr>
              <a:t>uygun</a:t>
            </a:r>
            <a:r>
              <a:rPr dirty="0" sz="1550" spc="250">
                <a:latin typeface="Calibri"/>
                <a:cs typeface="Calibri"/>
              </a:rPr>
              <a:t> </a:t>
            </a:r>
            <a:r>
              <a:rPr dirty="0" sz="1550">
                <a:latin typeface="Calibri"/>
                <a:cs typeface="Calibri"/>
              </a:rPr>
              <a:t>olarak</a:t>
            </a:r>
            <a:r>
              <a:rPr dirty="0" sz="1550" spc="-20">
                <a:latin typeface="Calibri"/>
                <a:cs typeface="Calibri"/>
              </a:rPr>
              <a:t> </a:t>
            </a:r>
            <a:r>
              <a:rPr dirty="0" sz="1550" spc="-10">
                <a:latin typeface="Calibri"/>
                <a:cs typeface="Calibri"/>
              </a:rPr>
              <a:t>yapılır.</a:t>
            </a:r>
            <a:endParaRPr sz="1550">
              <a:latin typeface="Calibri"/>
              <a:cs typeface="Calibri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6289294" y="3071367"/>
            <a:ext cx="3807460" cy="1659255"/>
            <a:chOff x="6289294" y="3071367"/>
            <a:chExt cx="3807460" cy="1659255"/>
          </a:xfrm>
        </p:grpSpPr>
        <p:sp>
          <p:nvSpPr>
            <p:cNvPr id="9" name="object 9"/>
            <p:cNvSpPr/>
            <p:nvPr/>
          </p:nvSpPr>
          <p:spPr>
            <a:xfrm>
              <a:off x="6295644" y="3077717"/>
              <a:ext cx="3794760" cy="1646555"/>
            </a:xfrm>
            <a:custGeom>
              <a:avLst/>
              <a:gdLst/>
              <a:ahLst/>
              <a:cxnLst/>
              <a:rect l="l" t="t" r="r" b="b"/>
              <a:pathLst>
                <a:path w="3794759" h="1646554">
                  <a:moveTo>
                    <a:pt x="3520439" y="0"/>
                  </a:moveTo>
                  <a:lnTo>
                    <a:pt x="274320" y="0"/>
                  </a:lnTo>
                  <a:lnTo>
                    <a:pt x="225008" y="4419"/>
                  </a:lnTo>
                  <a:lnTo>
                    <a:pt x="178597" y="17162"/>
                  </a:lnTo>
                  <a:lnTo>
                    <a:pt x="135861" y="37455"/>
                  </a:lnTo>
                  <a:lnTo>
                    <a:pt x="97575" y="64525"/>
                  </a:lnTo>
                  <a:lnTo>
                    <a:pt x="64513" y="97597"/>
                  </a:lnTo>
                  <a:lnTo>
                    <a:pt x="37450" y="135899"/>
                  </a:lnTo>
                  <a:lnTo>
                    <a:pt x="17161" y="178657"/>
                  </a:lnTo>
                  <a:lnTo>
                    <a:pt x="4419" y="225097"/>
                  </a:lnTo>
                  <a:lnTo>
                    <a:pt x="0" y="274447"/>
                  </a:lnTo>
                  <a:lnTo>
                    <a:pt x="0" y="1371981"/>
                  </a:lnTo>
                  <a:lnTo>
                    <a:pt x="4419" y="1421292"/>
                  </a:lnTo>
                  <a:lnTo>
                    <a:pt x="17161" y="1467703"/>
                  </a:lnTo>
                  <a:lnTo>
                    <a:pt x="37450" y="1510439"/>
                  </a:lnTo>
                  <a:lnTo>
                    <a:pt x="64513" y="1548725"/>
                  </a:lnTo>
                  <a:lnTo>
                    <a:pt x="97575" y="1581787"/>
                  </a:lnTo>
                  <a:lnTo>
                    <a:pt x="135861" y="1608850"/>
                  </a:lnTo>
                  <a:lnTo>
                    <a:pt x="178597" y="1629139"/>
                  </a:lnTo>
                  <a:lnTo>
                    <a:pt x="225008" y="1641881"/>
                  </a:lnTo>
                  <a:lnTo>
                    <a:pt x="274320" y="1646301"/>
                  </a:lnTo>
                  <a:lnTo>
                    <a:pt x="3520439" y="1646301"/>
                  </a:lnTo>
                  <a:lnTo>
                    <a:pt x="3569751" y="1641881"/>
                  </a:lnTo>
                  <a:lnTo>
                    <a:pt x="3616162" y="1629139"/>
                  </a:lnTo>
                  <a:lnTo>
                    <a:pt x="3658898" y="1608850"/>
                  </a:lnTo>
                  <a:lnTo>
                    <a:pt x="3697184" y="1581787"/>
                  </a:lnTo>
                  <a:lnTo>
                    <a:pt x="3730246" y="1548725"/>
                  </a:lnTo>
                  <a:lnTo>
                    <a:pt x="3757309" y="1510439"/>
                  </a:lnTo>
                  <a:lnTo>
                    <a:pt x="3777598" y="1467703"/>
                  </a:lnTo>
                  <a:lnTo>
                    <a:pt x="3790340" y="1421292"/>
                  </a:lnTo>
                  <a:lnTo>
                    <a:pt x="3794759" y="1371981"/>
                  </a:lnTo>
                  <a:lnTo>
                    <a:pt x="3794759" y="274447"/>
                  </a:lnTo>
                  <a:lnTo>
                    <a:pt x="3790340" y="225097"/>
                  </a:lnTo>
                  <a:lnTo>
                    <a:pt x="3777598" y="178657"/>
                  </a:lnTo>
                  <a:lnTo>
                    <a:pt x="3757309" y="135899"/>
                  </a:lnTo>
                  <a:lnTo>
                    <a:pt x="3730246" y="97597"/>
                  </a:lnTo>
                  <a:lnTo>
                    <a:pt x="3697184" y="64525"/>
                  </a:lnTo>
                  <a:lnTo>
                    <a:pt x="3658898" y="37455"/>
                  </a:lnTo>
                  <a:lnTo>
                    <a:pt x="3616162" y="17162"/>
                  </a:lnTo>
                  <a:lnTo>
                    <a:pt x="3569751" y="4419"/>
                  </a:lnTo>
                  <a:lnTo>
                    <a:pt x="352043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" name="object 10"/>
            <p:cNvSpPr/>
            <p:nvPr/>
          </p:nvSpPr>
          <p:spPr>
            <a:xfrm>
              <a:off x="6295644" y="3077717"/>
              <a:ext cx="3794760" cy="1646555"/>
            </a:xfrm>
            <a:custGeom>
              <a:avLst/>
              <a:gdLst/>
              <a:ahLst/>
              <a:cxnLst/>
              <a:rect l="l" t="t" r="r" b="b"/>
              <a:pathLst>
                <a:path w="3794759" h="1646554">
                  <a:moveTo>
                    <a:pt x="0" y="274447"/>
                  </a:moveTo>
                  <a:lnTo>
                    <a:pt x="4419" y="225097"/>
                  </a:lnTo>
                  <a:lnTo>
                    <a:pt x="17161" y="178657"/>
                  </a:lnTo>
                  <a:lnTo>
                    <a:pt x="37450" y="135899"/>
                  </a:lnTo>
                  <a:lnTo>
                    <a:pt x="64513" y="97597"/>
                  </a:lnTo>
                  <a:lnTo>
                    <a:pt x="97575" y="64525"/>
                  </a:lnTo>
                  <a:lnTo>
                    <a:pt x="135861" y="37455"/>
                  </a:lnTo>
                  <a:lnTo>
                    <a:pt x="178597" y="17162"/>
                  </a:lnTo>
                  <a:lnTo>
                    <a:pt x="225008" y="4419"/>
                  </a:lnTo>
                  <a:lnTo>
                    <a:pt x="274320" y="0"/>
                  </a:lnTo>
                  <a:lnTo>
                    <a:pt x="3520439" y="0"/>
                  </a:lnTo>
                  <a:lnTo>
                    <a:pt x="3569751" y="4419"/>
                  </a:lnTo>
                  <a:lnTo>
                    <a:pt x="3616162" y="17162"/>
                  </a:lnTo>
                  <a:lnTo>
                    <a:pt x="3658898" y="37455"/>
                  </a:lnTo>
                  <a:lnTo>
                    <a:pt x="3697184" y="64525"/>
                  </a:lnTo>
                  <a:lnTo>
                    <a:pt x="3730246" y="97597"/>
                  </a:lnTo>
                  <a:lnTo>
                    <a:pt x="3757309" y="135899"/>
                  </a:lnTo>
                  <a:lnTo>
                    <a:pt x="3777598" y="178657"/>
                  </a:lnTo>
                  <a:lnTo>
                    <a:pt x="3790340" y="225097"/>
                  </a:lnTo>
                  <a:lnTo>
                    <a:pt x="3794759" y="274447"/>
                  </a:lnTo>
                  <a:lnTo>
                    <a:pt x="3794759" y="1371981"/>
                  </a:lnTo>
                  <a:lnTo>
                    <a:pt x="3790340" y="1421292"/>
                  </a:lnTo>
                  <a:lnTo>
                    <a:pt x="3777598" y="1467703"/>
                  </a:lnTo>
                  <a:lnTo>
                    <a:pt x="3757309" y="1510439"/>
                  </a:lnTo>
                  <a:lnTo>
                    <a:pt x="3730246" y="1548725"/>
                  </a:lnTo>
                  <a:lnTo>
                    <a:pt x="3697184" y="1581787"/>
                  </a:lnTo>
                  <a:lnTo>
                    <a:pt x="3658898" y="1608850"/>
                  </a:lnTo>
                  <a:lnTo>
                    <a:pt x="3616162" y="1629139"/>
                  </a:lnTo>
                  <a:lnTo>
                    <a:pt x="3569751" y="1641881"/>
                  </a:lnTo>
                  <a:lnTo>
                    <a:pt x="3520439" y="1646301"/>
                  </a:lnTo>
                  <a:lnTo>
                    <a:pt x="274320" y="1646301"/>
                  </a:lnTo>
                  <a:lnTo>
                    <a:pt x="225008" y="1641881"/>
                  </a:lnTo>
                  <a:lnTo>
                    <a:pt x="178597" y="1629139"/>
                  </a:lnTo>
                  <a:lnTo>
                    <a:pt x="135861" y="1608850"/>
                  </a:lnTo>
                  <a:lnTo>
                    <a:pt x="97575" y="1581787"/>
                  </a:lnTo>
                  <a:lnTo>
                    <a:pt x="64513" y="1548725"/>
                  </a:lnTo>
                  <a:lnTo>
                    <a:pt x="37450" y="1510439"/>
                  </a:lnTo>
                  <a:lnTo>
                    <a:pt x="17161" y="1467703"/>
                  </a:lnTo>
                  <a:lnTo>
                    <a:pt x="4419" y="1421292"/>
                  </a:lnTo>
                  <a:lnTo>
                    <a:pt x="0" y="1371981"/>
                  </a:lnTo>
                  <a:lnTo>
                    <a:pt x="0" y="274447"/>
                  </a:lnTo>
                  <a:close/>
                </a:path>
              </a:pathLst>
            </a:custGeom>
            <a:ln w="12700">
              <a:solidFill>
                <a:srgbClr val="3C67B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1" name="object 11"/>
          <p:cNvSpPr txBox="1"/>
          <p:nvPr/>
        </p:nvSpPr>
        <p:spPr>
          <a:xfrm>
            <a:off x="6472554" y="3406838"/>
            <a:ext cx="3443604" cy="944880"/>
          </a:xfrm>
          <a:prstGeom prst="rect">
            <a:avLst/>
          </a:prstGeom>
        </p:spPr>
        <p:txBody>
          <a:bodyPr wrap="square" lIns="0" tIns="31115" rIns="0" bIns="0" rtlCol="0" vert="horz">
            <a:spAutoFit/>
          </a:bodyPr>
          <a:lstStyle/>
          <a:p>
            <a:pPr algn="ctr" marL="12065" marR="5080">
              <a:lnSpc>
                <a:spcPts val="1800"/>
              </a:lnSpc>
              <a:spcBef>
                <a:spcPts val="245"/>
              </a:spcBef>
            </a:pPr>
            <a:r>
              <a:rPr dirty="0" sz="1550">
                <a:latin typeface="Calibri"/>
                <a:cs typeface="Calibri"/>
              </a:rPr>
              <a:t>HİİB’te</a:t>
            </a:r>
            <a:r>
              <a:rPr dirty="0" sz="1550" spc="70">
                <a:latin typeface="Calibri"/>
                <a:cs typeface="Calibri"/>
              </a:rPr>
              <a:t> </a:t>
            </a:r>
            <a:r>
              <a:rPr dirty="0" sz="1550" b="1">
                <a:latin typeface="Calibri"/>
                <a:cs typeface="Calibri"/>
              </a:rPr>
              <a:t>kayıtlı</a:t>
            </a:r>
            <a:r>
              <a:rPr dirty="0" sz="1550" spc="110" b="1">
                <a:latin typeface="Calibri"/>
                <a:cs typeface="Calibri"/>
              </a:rPr>
              <a:t> </a:t>
            </a:r>
            <a:r>
              <a:rPr dirty="0" sz="1550" b="1">
                <a:latin typeface="Calibri"/>
                <a:cs typeface="Calibri"/>
              </a:rPr>
              <a:t>miktar</a:t>
            </a:r>
            <a:r>
              <a:rPr dirty="0" sz="1550" spc="-5" b="1">
                <a:latin typeface="Calibri"/>
                <a:cs typeface="Calibri"/>
              </a:rPr>
              <a:t> </a:t>
            </a:r>
            <a:r>
              <a:rPr dirty="0" sz="1550" b="1">
                <a:latin typeface="Calibri"/>
                <a:cs typeface="Calibri"/>
              </a:rPr>
              <a:t>ve</a:t>
            </a:r>
            <a:r>
              <a:rPr dirty="0" sz="1550" spc="140" b="1">
                <a:latin typeface="Calibri"/>
                <a:cs typeface="Calibri"/>
              </a:rPr>
              <a:t> </a:t>
            </a:r>
            <a:r>
              <a:rPr dirty="0" sz="1550" b="1">
                <a:latin typeface="Calibri"/>
                <a:cs typeface="Calibri"/>
              </a:rPr>
              <a:t>değerin</a:t>
            </a:r>
            <a:r>
              <a:rPr dirty="0" sz="1550" spc="80" b="1">
                <a:latin typeface="Calibri"/>
                <a:cs typeface="Calibri"/>
              </a:rPr>
              <a:t> </a:t>
            </a:r>
            <a:r>
              <a:rPr dirty="0" sz="1550" spc="-10" b="1">
                <a:latin typeface="Calibri"/>
                <a:cs typeface="Calibri"/>
              </a:rPr>
              <a:t>üzerinde </a:t>
            </a:r>
            <a:r>
              <a:rPr dirty="0" sz="1550" b="1">
                <a:latin typeface="Calibri"/>
                <a:cs typeface="Calibri"/>
              </a:rPr>
              <a:t>ithalat</a:t>
            </a:r>
            <a:r>
              <a:rPr dirty="0" sz="1550" spc="110" b="1">
                <a:latin typeface="Calibri"/>
                <a:cs typeface="Calibri"/>
              </a:rPr>
              <a:t> </a:t>
            </a:r>
            <a:r>
              <a:rPr dirty="0" sz="1550" b="1">
                <a:latin typeface="Calibri"/>
                <a:cs typeface="Calibri"/>
              </a:rPr>
              <a:t>yapıldığının</a:t>
            </a:r>
            <a:r>
              <a:rPr dirty="0" sz="1550" spc="365" b="1">
                <a:latin typeface="Calibri"/>
                <a:cs typeface="Calibri"/>
              </a:rPr>
              <a:t> </a:t>
            </a:r>
            <a:r>
              <a:rPr dirty="0" sz="1550" b="1">
                <a:latin typeface="Calibri"/>
                <a:cs typeface="Calibri"/>
              </a:rPr>
              <a:t>tespiti</a:t>
            </a:r>
            <a:r>
              <a:rPr dirty="0" sz="1550" spc="60" b="1">
                <a:latin typeface="Calibri"/>
                <a:cs typeface="Calibri"/>
              </a:rPr>
              <a:t> </a:t>
            </a:r>
            <a:r>
              <a:rPr dirty="0" sz="1550">
                <a:latin typeface="Calibri"/>
                <a:cs typeface="Calibri"/>
              </a:rPr>
              <a:t>halinde,</a:t>
            </a:r>
            <a:r>
              <a:rPr dirty="0" sz="1550" spc="-45">
                <a:latin typeface="Calibri"/>
                <a:cs typeface="Calibri"/>
              </a:rPr>
              <a:t> </a:t>
            </a:r>
            <a:r>
              <a:rPr dirty="0" sz="1550" spc="-25">
                <a:latin typeface="Calibri"/>
                <a:cs typeface="Calibri"/>
              </a:rPr>
              <a:t>bu</a:t>
            </a:r>
            <a:endParaRPr sz="1550">
              <a:latin typeface="Calibri"/>
              <a:cs typeface="Calibri"/>
            </a:endParaRPr>
          </a:p>
          <a:p>
            <a:pPr algn="ctr">
              <a:lnSpc>
                <a:spcPts val="1655"/>
              </a:lnSpc>
            </a:pPr>
            <a:r>
              <a:rPr dirty="0" sz="1550">
                <a:latin typeface="Calibri"/>
                <a:cs typeface="Calibri"/>
              </a:rPr>
              <a:t>kısma</a:t>
            </a:r>
            <a:r>
              <a:rPr dirty="0" sz="1550" spc="60">
                <a:latin typeface="Calibri"/>
                <a:cs typeface="Calibri"/>
              </a:rPr>
              <a:t> </a:t>
            </a:r>
            <a:r>
              <a:rPr dirty="0" sz="1550">
                <a:latin typeface="Calibri"/>
                <a:cs typeface="Calibri"/>
              </a:rPr>
              <a:t>tekabül</a:t>
            </a:r>
            <a:r>
              <a:rPr dirty="0" sz="1550" spc="20">
                <a:latin typeface="Calibri"/>
                <a:cs typeface="Calibri"/>
              </a:rPr>
              <a:t> </a:t>
            </a:r>
            <a:r>
              <a:rPr dirty="0" sz="1550">
                <a:latin typeface="Calibri"/>
                <a:cs typeface="Calibri"/>
              </a:rPr>
              <a:t>eden</a:t>
            </a:r>
            <a:r>
              <a:rPr dirty="0" sz="1550" spc="155">
                <a:latin typeface="Calibri"/>
                <a:cs typeface="Calibri"/>
              </a:rPr>
              <a:t> </a:t>
            </a:r>
            <a:r>
              <a:rPr dirty="0" sz="1550">
                <a:latin typeface="Calibri"/>
                <a:cs typeface="Calibri"/>
              </a:rPr>
              <a:t>vergi</a:t>
            </a:r>
            <a:r>
              <a:rPr dirty="0" sz="1550" spc="110">
                <a:latin typeface="Calibri"/>
                <a:cs typeface="Calibri"/>
              </a:rPr>
              <a:t> </a:t>
            </a:r>
            <a:r>
              <a:rPr dirty="0" sz="1550">
                <a:latin typeface="Calibri"/>
                <a:cs typeface="Calibri"/>
              </a:rPr>
              <a:t>ithal</a:t>
            </a:r>
            <a:r>
              <a:rPr dirty="0" sz="1550" spc="110">
                <a:latin typeface="Calibri"/>
                <a:cs typeface="Calibri"/>
              </a:rPr>
              <a:t> </a:t>
            </a:r>
            <a:r>
              <a:rPr dirty="0" sz="1550" spc="-10">
                <a:latin typeface="Calibri"/>
                <a:cs typeface="Calibri"/>
              </a:rPr>
              <a:t>tarihi</a:t>
            </a:r>
            <a:endParaRPr sz="1550">
              <a:latin typeface="Calibri"/>
              <a:cs typeface="Calibri"/>
            </a:endParaRPr>
          </a:p>
          <a:p>
            <a:pPr algn="ctr" marR="3810">
              <a:lnSpc>
                <a:spcPts val="1830"/>
              </a:lnSpc>
            </a:pPr>
            <a:r>
              <a:rPr dirty="0" sz="1550">
                <a:latin typeface="Calibri"/>
                <a:cs typeface="Calibri"/>
              </a:rPr>
              <a:t>itibarıyla</a:t>
            </a:r>
            <a:r>
              <a:rPr dirty="0" sz="1550" spc="215">
                <a:latin typeface="Calibri"/>
                <a:cs typeface="Calibri"/>
              </a:rPr>
              <a:t> </a:t>
            </a:r>
            <a:r>
              <a:rPr dirty="0" sz="1550">
                <a:latin typeface="Calibri"/>
                <a:cs typeface="Calibri"/>
              </a:rPr>
              <a:t>tahsil</a:t>
            </a:r>
            <a:r>
              <a:rPr dirty="0" sz="1550" spc="60">
                <a:latin typeface="Calibri"/>
                <a:cs typeface="Calibri"/>
              </a:rPr>
              <a:t> </a:t>
            </a:r>
            <a:r>
              <a:rPr dirty="0" sz="1550" spc="-10">
                <a:latin typeface="Calibri"/>
                <a:cs typeface="Calibri"/>
              </a:rPr>
              <a:t>edilir.</a:t>
            </a:r>
            <a:endParaRPr sz="1550">
              <a:latin typeface="Calibri"/>
              <a:cs typeface="Calibri"/>
            </a:endParaRPr>
          </a:p>
        </p:txBody>
      </p:sp>
      <p:sp>
        <p:nvSpPr>
          <p:cNvPr id="12" name="object 12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38100">
              <a:lnSpc>
                <a:spcPts val="980"/>
              </a:lnSpc>
            </a:pPr>
            <a:r>
              <a:rPr dirty="0" spc="-25"/>
              <a:t>64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309365" y="815657"/>
            <a:ext cx="5572760" cy="387985"/>
          </a:xfrm>
          <a:prstGeom prst="rect">
            <a:avLst/>
          </a:prstGeom>
        </p:spPr>
        <p:txBody>
          <a:bodyPr wrap="square" lIns="0" tIns="158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dirty="0" sz="2350" spc="-25" b="1">
                <a:solidFill>
                  <a:srgbClr val="082F47"/>
                </a:solidFill>
                <a:latin typeface="Tahoma"/>
                <a:cs typeface="Tahoma"/>
              </a:rPr>
              <a:t>AMAÇLARI</a:t>
            </a:r>
            <a:r>
              <a:rPr dirty="0" sz="2350" spc="-70" b="1">
                <a:solidFill>
                  <a:srgbClr val="082F47"/>
                </a:solidFill>
                <a:latin typeface="Tahoma"/>
                <a:cs typeface="Tahoma"/>
              </a:rPr>
              <a:t> </a:t>
            </a:r>
            <a:r>
              <a:rPr dirty="0" sz="2350" b="1">
                <a:solidFill>
                  <a:srgbClr val="082F47"/>
                </a:solidFill>
                <a:latin typeface="Tahoma"/>
                <a:cs typeface="Tahoma"/>
              </a:rPr>
              <a:t>VE</a:t>
            </a:r>
            <a:r>
              <a:rPr dirty="0" sz="2350" spc="-125" b="1">
                <a:solidFill>
                  <a:srgbClr val="082F47"/>
                </a:solidFill>
                <a:latin typeface="Tahoma"/>
                <a:cs typeface="Tahoma"/>
              </a:rPr>
              <a:t> </a:t>
            </a:r>
            <a:r>
              <a:rPr dirty="0" sz="2350" spc="-170" b="1">
                <a:solidFill>
                  <a:srgbClr val="082F47"/>
                </a:solidFill>
                <a:latin typeface="Tahoma"/>
                <a:cs typeface="Tahoma"/>
              </a:rPr>
              <a:t>KULLANIM</a:t>
            </a:r>
            <a:r>
              <a:rPr dirty="0" sz="2350" b="1">
                <a:solidFill>
                  <a:srgbClr val="082F47"/>
                </a:solidFill>
                <a:latin typeface="Tahoma"/>
                <a:cs typeface="Tahoma"/>
              </a:rPr>
              <a:t> </a:t>
            </a:r>
            <a:r>
              <a:rPr dirty="0" sz="2350" spc="-165" b="1">
                <a:solidFill>
                  <a:srgbClr val="082F47"/>
                </a:solidFill>
                <a:latin typeface="Tahoma"/>
                <a:cs typeface="Tahoma"/>
              </a:rPr>
              <a:t>GEREKÇELERİ</a:t>
            </a:r>
            <a:endParaRPr sz="2350">
              <a:latin typeface="Tahoma"/>
              <a:cs typeface="Tahoma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1609344" y="1609344"/>
            <a:ext cx="8952230" cy="1312545"/>
            <a:chOff x="1609344" y="1609344"/>
            <a:chExt cx="8952230" cy="1312545"/>
          </a:xfrm>
        </p:grpSpPr>
        <p:sp>
          <p:nvSpPr>
            <p:cNvPr id="4" name="object 4"/>
            <p:cNvSpPr/>
            <p:nvPr/>
          </p:nvSpPr>
          <p:spPr>
            <a:xfrm>
              <a:off x="1627632" y="1692008"/>
              <a:ext cx="8933815" cy="1079500"/>
            </a:xfrm>
            <a:custGeom>
              <a:avLst/>
              <a:gdLst/>
              <a:ahLst/>
              <a:cxnLst/>
              <a:rect l="l" t="t" r="r" b="b"/>
              <a:pathLst>
                <a:path w="8933815" h="1079500">
                  <a:moveTo>
                    <a:pt x="8933688" y="0"/>
                  </a:moveTo>
                  <a:lnTo>
                    <a:pt x="0" y="0"/>
                  </a:lnTo>
                  <a:lnTo>
                    <a:pt x="0" y="1079258"/>
                  </a:lnTo>
                  <a:lnTo>
                    <a:pt x="8933688" y="1079258"/>
                  </a:lnTo>
                  <a:lnTo>
                    <a:pt x="8933688" y="0"/>
                  </a:lnTo>
                  <a:close/>
                </a:path>
              </a:pathLst>
            </a:custGeom>
            <a:solidFill>
              <a:srgbClr val="1F3863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609344" y="1609344"/>
              <a:ext cx="3223260" cy="1312164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578608" y="1627632"/>
              <a:ext cx="1403604" cy="653796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176272" y="1938528"/>
              <a:ext cx="2208276" cy="653796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752344" y="2249424"/>
              <a:ext cx="1010411" cy="653796"/>
            </a:xfrm>
            <a:prstGeom prst="rect">
              <a:avLst/>
            </a:prstGeom>
          </p:spPr>
        </p:pic>
      </p:grpSp>
      <p:sp>
        <p:nvSpPr>
          <p:cNvPr id="9" name="object 9"/>
          <p:cNvSpPr txBox="1"/>
          <p:nvPr/>
        </p:nvSpPr>
        <p:spPr>
          <a:xfrm>
            <a:off x="2358135" y="1705483"/>
            <a:ext cx="1793875" cy="989330"/>
          </a:xfrm>
          <a:prstGeom prst="rect">
            <a:avLst/>
          </a:prstGeom>
        </p:spPr>
        <p:txBody>
          <a:bodyPr wrap="square" lIns="0" tIns="47625" rIns="0" bIns="0" rtlCol="0" vert="horz">
            <a:spAutoFit/>
          </a:bodyPr>
          <a:lstStyle/>
          <a:p>
            <a:pPr algn="ctr" marL="12065" marR="5080" indent="-4445">
              <a:lnSpc>
                <a:spcPts val="2450"/>
              </a:lnSpc>
              <a:spcBef>
                <a:spcPts val="375"/>
              </a:spcBef>
            </a:pPr>
            <a:r>
              <a:rPr dirty="0" sz="2200" spc="-10" b="1">
                <a:solidFill>
                  <a:srgbClr val="1C2B12"/>
                </a:solidFill>
                <a:latin typeface="Calibri"/>
                <a:cs typeface="Calibri"/>
              </a:rPr>
              <a:t>Gümrük </a:t>
            </a:r>
            <a:r>
              <a:rPr dirty="0" sz="2200" b="1">
                <a:solidFill>
                  <a:srgbClr val="1C2B12"/>
                </a:solidFill>
                <a:latin typeface="Calibri"/>
                <a:cs typeface="Calibri"/>
              </a:rPr>
              <a:t>muafiyetli</a:t>
            </a:r>
            <a:r>
              <a:rPr dirty="0" sz="2200" spc="-110" b="1">
                <a:solidFill>
                  <a:srgbClr val="1C2B12"/>
                </a:solidFill>
                <a:latin typeface="Calibri"/>
                <a:cs typeface="Calibri"/>
              </a:rPr>
              <a:t> </a:t>
            </a:r>
            <a:r>
              <a:rPr dirty="0" sz="2200" spc="-20" b="1">
                <a:solidFill>
                  <a:srgbClr val="1C2B12"/>
                </a:solidFill>
                <a:latin typeface="Calibri"/>
                <a:cs typeface="Calibri"/>
              </a:rPr>
              <a:t>girdi </a:t>
            </a:r>
            <a:r>
              <a:rPr dirty="0" sz="2200" spc="-10" b="1">
                <a:solidFill>
                  <a:srgbClr val="1C2B12"/>
                </a:solidFill>
                <a:latin typeface="Calibri"/>
                <a:cs typeface="Calibri"/>
              </a:rPr>
              <a:t>ithali</a:t>
            </a:r>
            <a:endParaRPr sz="2200">
              <a:latin typeface="Calibri"/>
              <a:cs typeface="Calibri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4480559" y="1664207"/>
            <a:ext cx="3223260" cy="1129665"/>
            <a:chOff x="4480559" y="1664207"/>
            <a:chExt cx="3223260" cy="1129665"/>
          </a:xfrm>
        </p:grpSpPr>
        <p:pic>
          <p:nvPicPr>
            <p:cNvPr id="11" name="object 11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480559" y="1664207"/>
              <a:ext cx="3223260" cy="1129284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937759" y="1773935"/>
              <a:ext cx="2427732" cy="662939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4992623" y="2084831"/>
              <a:ext cx="2272283" cy="662939"/>
            </a:xfrm>
            <a:prstGeom prst="rect">
              <a:avLst/>
            </a:prstGeom>
          </p:spPr>
        </p:pic>
      </p:grpSp>
      <p:sp>
        <p:nvSpPr>
          <p:cNvPr id="14" name="object 14"/>
          <p:cNvSpPr txBox="1"/>
          <p:nvPr/>
        </p:nvSpPr>
        <p:spPr>
          <a:xfrm>
            <a:off x="5120513" y="1859597"/>
            <a:ext cx="2027555" cy="677545"/>
          </a:xfrm>
          <a:prstGeom prst="rect">
            <a:avLst/>
          </a:prstGeom>
        </p:spPr>
        <p:txBody>
          <a:bodyPr wrap="square" lIns="0" tIns="17145" rIns="0" bIns="0" rtlCol="0" vert="horz">
            <a:spAutoFit/>
          </a:bodyPr>
          <a:lstStyle/>
          <a:p>
            <a:pPr marL="12700">
              <a:lnSpc>
                <a:spcPts val="2545"/>
              </a:lnSpc>
              <a:spcBef>
                <a:spcPts val="135"/>
              </a:spcBef>
            </a:pPr>
            <a:r>
              <a:rPr dirty="0" sz="2200" spc="-10" b="1">
                <a:solidFill>
                  <a:srgbClr val="1C2B12"/>
                </a:solidFill>
                <a:latin typeface="Calibri"/>
                <a:cs typeface="Calibri"/>
              </a:rPr>
              <a:t>Üretim/işlemede</a:t>
            </a:r>
            <a:endParaRPr sz="2200">
              <a:latin typeface="Calibri"/>
              <a:cs typeface="Calibri"/>
            </a:endParaRPr>
          </a:p>
          <a:p>
            <a:pPr marL="67310">
              <a:lnSpc>
                <a:spcPts val="2545"/>
              </a:lnSpc>
            </a:pPr>
            <a:r>
              <a:rPr dirty="0" sz="2200" b="1">
                <a:solidFill>
                  <a:srgbClr val="1C2B12"/>
                </a:solidFill>
                <a:latin typeface="Calibri"/>
                <a:cs typeface="Calibri"/>
              </a:rPr>
              <a:t>maliyet</a:t>
            </a:r>
            <a:r>
              <a:rPr dirty="0" sz="2200" spc="-60" b="1">
                <a:solidFill>
                  <a:srgbClr val="1C2B12"/>
                </a:solidFill>
                <a:latin typeface="Calibri"/>
                <a:cs typeface="Calibri"/>
              </a:rPr>
              <a:t> </a:t>
            </a:r>
            <a:r>
              <a:rPr dirty="0" sz="2200" spc="-10" b="1">
                <a:solidFill>
                  <a:srgbClr val="1C2B12"/>
                </a:solidFill>
                <a:latin typeface="Calibri"/>
                <a:cs typeface="Calibri"/>
              </a:rPr>
              <a:t>avantajı</a:t>
            </a:r>
            <a:endParaRPr sz="2200">
              <a:latin typeface="Calibri"/>
              <a:cs typeface="Calibri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7324343" y="1664207"/>
            <a:ext cx="3223260" cy="1129665"/>
            <a:chOff x="7324343" y="1664207"/>
            <a:chExt cx="3223260" cy="1129665"/>
          </a:xfrm>
        </p:grpSpPr>
        <p:pic>
          <p:nvPicPr>
            <p:cNvPr id="16" name="object 16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7324343" y="1664207"/>
              <a:ext cx="3223259" cy="1129284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7818119" y="1773935"/>
              <a:ext cx="2354579" cy="662939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8010143" y="2084831"/>
              <a:ext cx="1933955" cy="662939"/>
            </a:xfrm>
            <a:prstGeom prst="rect">
              <a:avLst/>
            </a:prstGeom>
          </p:spPr>
        </p:pic>
      </p:grpSp>
      <p:sp>
        <p:nvSpPr>
          <p:cNvPr id="19" name="object 19"/>
          <p:cNvSpPr txBox="1"/>
          <p:nvPr/>
        </p:nvSpPr>
        <p:spPr>
          <a:xfrm>
            <a:off x="8001254" y="1859597"/>
            <a:ext cx="1947545" cy="677545"/>
          </a:xfrm>
          <a:prstGeom prst="rect">
            <a:avLst/>
          </a:prstGeom>
        </p:spPr>
        <p:txBody>
          <a:bodyPr wrap="square" lIns="0" tIns="17145" rIns="0" bIns="0" rtlCol="0" vert="horz">
            <a:spAutoFit/>
          </a:bodyPr>
          <a:lstStyle/>
          <a:p>
            <a:pPr algn="ctr">
              <a:lnSpc>
                <a:spcPts val="2545"/>
              </a:lnSpc>
              <a:spcBef>
                <a:spcPts val="135"/>
              </a:spcBef>
            </a:pPr>
            <a:r>
              <a:rPr dirty="0" sz="2200" b="1">
                <a:solidFill>
                  <a:srgbClr val="1C2B12"/>
                </a:solidFill>
                <a:latin typeface="Calibri"/>
                <a:cs typeface="Calibri"/>
              </a:rPr>
              <a:t>İhracatta</a:t>
            </a:r>
            <a:r>
              <a:rPr dirty="0" sz="2200" spc="-160" b="1">
                <a:solidFill>
                  <a:srgbClr val="1C2B12"/>
                </a:solidFill>
                <a:latin typeface="Calibri"/>
                <a:cs typeface="Calibri"/>
              </a:rPr>
              <a:t> </a:t>
            </a:r>
            <a:r>
              <a:rPr dirty="0" sz="2200" spc="-10" b="1">
                <a:solidFill>
                  <a:srgbClr val="1C2B12"/>
                </a:solidFill>
                <a:latin typeface="Calibri"/>
                <a:cs typeface="Calibri"/>
              </a:rPr>
              <a:t>yüksek</a:t>
            </a:r>
            <a:endParaRPr sz="2200">
              <a:latin typeface="Calibri"/>
              <a:cs typeface="Calibri"/>
            </a:endParaRPr>
          </a:p>
          <a:p>
            <a:pPr algn="ctr">
              <a:lnSpc>
                <a:spcPts val="2545"/>
              </a:lnSpc>
            </a:pPr>
            <a:r>
              <a:rPr dirty="0" sz="2200" b="1">
                <a:solidFill>
                  <a:srgbClr val="1C2B12"/>
                </a:solidFill>
                <a:latin typeface="Calibri"/>
                <a:cs typeface="Calibri"/>
              </a:rPr>
              <a:t>rekabet</a:t>
            </a:r>
            <a:r>
              <a:rPr dirty="0" sz="2200" spc="-150" b="1">
                <a:solidFill>
                  <a:srgbClr val="1C2B12"/>
                </a:solidFill>
                <a:latin typeface="Calibri"/>
                <a:cs typeface="Calibri"/>
              </a:rPr>
              <a:t> </a:t>
            </a:r>
            <a:r>
              <a:rPr dirty="0" sz="2200" spc="-20" b="1">
                <a:solidFill>
                  <a:srgbClr val="1C2B12"/>
                </a:solidFill>
                <a:latin typeface="Calibri"/>
                <a:cs typeface="Calibri"/>
              </a:rPr>
              <a:t>şansı</a:t>
            </a:r>
            <a:endParaRPr sz="2200">
              <a:latin typeface="Calibri"/>
              <a:cs typeface="Calibri"/>
            </a:endParaRPr>
          </a:p>
        </p:txBody>
      </p:sp>
      <p:grpSp>
        <p:nvGrpSpPr>
          <p:cNvPr id="20" name="object 20"/>
          <p:cNvGrpSpPr/>
          <p:nvPr/>
        </p:nvGrpSpPr>
        <p:grpSpPr>
          <a:xfrm>
            <a:off x="4359909" y="3016504"/>
            <a:ext cx="5344160" cy="1750695"/>
            <a:chOff x="4359909" y="3016504"/>
            <a:chExt cx="5344160" cy="1750695"/>
          </a:xfrm>
        </p:grpSpPr>
        <p:sp>
          <p:nvSpPr>
            <p:cNvPr id="21" name="object 21"/>
            <p:cNvSpPr/>
            <p:nvPr/>
          </p:nvSpPr>
          <p:spPr>
            <a:xfrm>
              <a:off x="4366259" y="3022854"/>
              <a:ext cx="5331460" cy="1737995"/>
            </a:xfrm>
            <a:custGeom>
              <a:avLst/>
              <a:gdLst/>
              <a:ahLst/>
              <a:cxnLst/>
              <a:rect l="l" t="t" r="r" b="b"/>
              <a:pathLst>
                <a:path w="5331459" h="1737995">
                  <a:moveTo>
                    <a:pt x="4462271" y="0"/>
                  </a:moveTo>
                  <a:lnTo>
                    <a:pt x="4462271" y="217170"/>
                  </a:lnTo>
                  <a:lnTo>
                    <a:pt x="0" y="217170"/>
                  </a:lnTo>
                  <a:lnTo>
                    <a:pt x="0" y="1520571"/>
                  </a:lnTo>
                  <a:lnTo>
                    <a:pt x="4462271" y="1520571"/>
                  </a:lnTo>
                  <a:lnTo>
                    <a:pt x="4462271" y="1737741"/>
                  </a:lnTo>
                  <a:lnTo>
                    <a:pt x="5330951" y="868934"/>
                  </a:lnTo>
                  <a:lnTo>
                    <a:pt x="4462271" y="0"/>
                  </a:lnTo>
                  <a:close/>
                </a:path>
              </a:pathLst>
            </a:custGeom>
            <a:solidFill>
              <a:srgbClr val="FFFFFF">
                <a:alpha val="90194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2" name="object 22"/>
            <p:cNvSpPr/>
            <p:nvPr/>
          </p:nvSpPr>
          <p:spPr>
            <a:xfrm>
              <a:off x="4366259" y="3022854"/>
              <a:ext cx="5331460" cy="1737995"/>
            </a:xfrm>
            <a:custGeom>
              <a:avLst/>
              <a:gdLst/>
              <a:ahLst/>
              <a:cxnLst/>
              <a:rect l="l" t="t" r="r" b="b"/>
              <a:pathLst>
                <a:path w="5331459" h="1737995">
                  <a:moveTo>
                    <a:pt x="0" y="217170"/>
                  </a:moveTo>
                  <a:lnTo>
                    <a:pt x="4462271" y="217170"/>
                  </a:lnTo>
                  <a:lnTo>
                    <a:pt x="4462271" y="0"/>
                  </a:lnTo>
                  <a:lnTo>
                    <a:pt x="5330951" y="868934"/>
                  </a:lnTo>
                  <a:lnTo>
                    <a:pt x="4462271" y="1737741"/>
                  </a:lnTo>
                  <a:lnTo>
                    <a:pt x="4462271" y="1520571"/>
                  </a:lnTo>
                  <a:lnTo>
                    <a:pt x="0" y="1520571"/>
                  </a:lnTo>
                  <a:lnTo>
                    <a:pt x="0" y="217170"/>
                  </a:lnTo>
                  <a:close/>
                </a:path>
              </a:pathLst>
            </a:custGeom>
            <a:ln w="12700">
              <a:solidFill>
                <a:srgbClr val="1F3863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23" name="object 23"/>
          <p:cNvSpPr txBox="1"/>
          <p:nvPr/>
        </p:nvSpPr>
        <p:spPr>
          <a:xfrm>
            <a:off x="4361307" y="3199955"/>
            <a:ext cx="4331970" cy="1275080"/>
          </a:xfrm>
          <a:prstGeom prst="rect">
            <a:avLst/>
          </a:prstGeom>
        </p:spPr>
        <p:txBody>
          <a:bodyPr wrap="square" lIns="0" tIns="31115" rIns="0" bIns="0" rtlCol="0" vert="horz">
            <a:spAutoFit/>
          </a:bodyPr>
          <a:lstStyle/>
          <a:p>
            <a:pPr marL="186055" marR="5080" indent="-173990">
              <a:lnSpc>
                <a:spcPts val="1800"/>
              </a:lnSpc>
              <a:spcBef>
                <a:spcPts val="245"/>
              </a:spcBef>
              <a:buChar char="•"/>
              <a:tabLst>
                <a:tab pos="186055" algn="l"/>
              </a:tabLst>
            </a:pPr>
            <a:r>
              <a:rPr dirty="0" sz="1550" spc="10">
                <a:solidFill>
                  <a:srgbClr val="1F3863"/>
                </a:solidFill>
                <a:latin typeface="Calibri"/>
                <a:cs typeface="Calibri"/>
              </a:rPr>
              <a:t>İhracatçılarımıza</a:t>
            </a:r>
            <a:r>
              <a:rPr dirty="0" sz="1550" spc="6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1550" spc="10">
                <a:solidFill>
                  <a:srgbClr val="1F3863"/>
                </a:solidFill>
                <a:latin typeface="Calibri"/>
                <a:cs typeface="Calibri"/>
              </a:rPr>
              <a:t>dünya</a:t>
            </a:r>
            <a:r>
              <a:rPr dirty="0" sz="1550" spc="6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1550" spc="10">
                <a:solidFill>
                  <a:srgbClr val="1F3863"/>
                </a:solidFill>
                <a:latin typeface="Calibri"/>
                <a:cs typeface="Calibri"/>
              </a:rPr>
              <a:t>piyasalarında</a:t>
            </a:r>
            <a:r>
              <a:rPr dirty="0" sz="1550" spc="65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1550" spc="10">
                <a:solidFill>
                  <a:srgbClr val="1F3863"/>
                </a:solidFill>
                <a:latin typeface="Calibri"/>
                <a:cs typeface="Calibri"/>
              </a:rPr>
              <a:t>rekabet</a:t>
            </a:r>
            <a:r>
              <a:rPr dirty="0" sz="1550" spc="-3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1550" spc="-20">
                <a:solidFill>
                  <a:srgbClr val="1F3863"/>
                </a:solidFill>
                <a:latin typeface="Calibri"/>
                <a:cs typeface="Calibri"/>
              </a:rPr>
              <a:t>gücü </a:t>
            </a:r>
            <a:r>
              <a:rPr dirty="0" sz="1550" spc="-10">
                <a:solidFill>
                  <a:srgbClr val="1F3863"/>
                </a:solidFill>
                <a:latin typeface="Calibri"/>
                <a:cs typeface="Calibri"/>
              </a:rPr>
              <a:t>kazandırmak</a:t>
            </a:r>
            <a:endParaRPr sz="1550">
              <a:latin typeface="Calibri"/>
              <a:cs typeface="Calibri"/>
            </a:endParaRPr>
          </a:p>
          <a:p>
            <a:pPr marL="186055" indent="-173355">
              <a:lnSpc>
                <a:spcPct val="100000"/>
              </a:lnSpc>
              <a:spcBef>
                <a:spcPts val="114"/>
              </a:spcBef>
              <a:buChar char="•"/>
              <a:tabLst>
                <a:tab pos="186055" algn="l"/>
              </a:tabLst>
            </a:pPr>
            <a:r>
              <a:rPr dirty="0" sz="1550" spc="20">
                <a:solidFill>
                  <a:srgbClr val="1F3863"/>
                </a:solidFill>
                <a:latin typeface="Calibri"/>
                <a:cs typeface="Calibri"/>
              </a:rPr>
              <a:t>İhraç</a:t>
            </a:r>
            <a:r>
              <a:rPr dirty="0" sz="1550" spc="35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1550" spc="20">
                <a:solidFill>
                  <a:srgbClr val="1F3863"/>
                </a:solidFill>
                <a:latin typeface="Calibri"/>
                <a:cs typeface="Calibri"/>
              </a:rPr>
              <a:t>pazarlarımızı</a:t>
            </a:r>
            <a:r>
              <a:rPr dirty="0" sz="1550" spc="-4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1550" spc="-10">
                <a:solidFill>
                  <a:srgbClr val="1F3863"/>
                </a:solidFill>
                <a:latin typeface="Calibri"/>
                <a:cs typeface="Calibri"/>
              </a:rPr>
              <a:t>geliştirmek</a:t>
            </a:r>
            <a:endParaRPr sz="1550">
              <a:latin typeface="Calibri"/>
              <a:cs typeface="Calibri"/>
            </a:endParaRPr>
          </a:p>
          <a:p>
            <a:pPr marL="186055" indent="-173355">
              <a:lnSpc>
                <a:spcPct val="100000"/>
              </a:lnSpc>
              <a:spcBef>
                <a:spcPts val="229"/>
              </a:spcBef>
              <a:buChar char="•"/>
              <a:tabLst>
                <a:tab pos="186055" algn="l"/>
              </a:tabLst>
            </a:pPr>
            <a:r>
              <a:rPr dirty="0" sz="1550" spc="10">
                <a:solidFill>
                  <a:srgbClr val="1F3863"/>
                </a:solidFill>
                <a:latin typeface="Calibri"/>
                <a:cs typeface="Calibri"/>
              </a:rPr>
              <a:t>İhraç</a:t>
            </a:r>
            <a:r>
              <a:rPr dirty="0" sz="1550" spc="9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1550" spc="10">
                <a:solidFill>
                  <a:srgbClr val="1F3863"/>
                </a:solidFill>
                <a:latin typeface="Calibri"/>
                <a:cs typeface="Calibri"/>
              </a:rPr>
              <a:t>ürünlerimizi </a:t>
            </a:r>
            <a:r>
              <a:rPr dirty="0" sz="1550" spc="-10">
                <a:solidFill>
                  <a:srgbClr val="1F3863"/>
                </a:solidFill>
                <a:latin typeface="Calibri"/>
                <a:cs typeface="Calibri"/>
              </a:rPr>
              <a:t>çeşitlendirmek</a:t>
            </a:r>
            <a:endParaRPr sz="1550">
              <a:latin typeface="Calibri"/>
              <a:cs typeface="Calibri"/>
            </a:endParaRPr>
          </a:p>
          <a:p>
            <a:pPr marL="186055" indent="-173355">
              <a:lnSpc>
                <a:spcPct val="100000"/>
              </a:lnSpc>
              <a:spcBef>
                <a:spcPts val="160"/>
              </a:spcBef>
              <a:buChar char="•"/>
              <a:tabLst>
                <a:tab pos="186055" algn="l"/>
              </a:tabLst>
            </a:pPr>
            <a:r>
              <a:rPr dirty="0" sz="1550" spc="10">
                <a:solidFill>
                  <a:srgbClr val="1F3863"/>
                </a:solidFill>
                <a:latin typeface="Calibri"/>
                <a:cs typeface="Calibri"/>
              </a:rPr>
              <a:t>Sürdürülebilir</a:t>
            </a:r>
            <a:r>
              <a:rPr dirty="0" sz="1550" spc="-15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1550" spc="10">
                <a:solidFill>
                  <a:srgbClr val="1F3863"/>
                </a:solidFill>
                <a:latin typeface="Calibri"/>
                <a:cs typeface="Calibri"/>
              </a:rPr>
              <a:t>ihracat</a:t>
            </a:r>
            <a:r>
              <a:rPr dirty="0" sz="1550" spc="25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1550" spc="10">
                <a:solidFill>
                  <a:srgbClr val="1F3863"/>
                </a:solidFill>
                <a:latin typeface="Calibri"/>
                <a:cs typeface="Calibri"/>
              </a:rPr>
              <a:t>artışı</a:t>
            </a:r>
            <a:r>
              <a:rPr dirty="0" sz="1550" spc="155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1550" spc="-10">
                <a:solidFill>
                  <a:srgbClr val="1F3863"/>
                </a:solidFill>
                <a:latin typeface="Calibri"/>
                <a:cs typeface="Calibri"/>
              </a:rPr>
              <a:t>sağlamak</a:t>
            </a:r>
            <a:endParaRPr sz="1550">
              <a:latin typeface="Calibri"/>
              <a:cs typeface="Calibri"/>
            </a:endParaRPr>
          </a:p>
        </p:txBody>
      </p:sp>
      <p:grpSp>
        <p:nvGrpSpPr>
          <p:cNvPr id="24" name="object 24"/>
          <p:cNvGrpSpPr/>
          <p:nvPr/>
        </p:nvGrpSpPr>
        <p:grpSpPr>
          <a:xfrm>
            <a:off x="2494533" y="3190239"/>
            <a:ext cx="1869439" cy="1403350"/>
            <a:chOff x="2494533" y="3190239"/>
            <a:chExt cx="1869439" cy="1403350"/>
          </a:xfrm>
        </p:grpSpPr>
        <p:sp>
          <p:nvSpPr>
            <p:cNvPr id="25" name="object 25"/>
            <p:cNvSpPr/>
            <p:nvPr/>
          </p:nvSpPr>
          <p:spPr>
            <a:xfrm>
              <a:off x="2500883" y="3196589"/>
              <a:ext cx="1856739" cy="1390650"/>
            </a:xfrm>
            <a:custGeom>
              <a:avLst/>
              <a:gdLst/>
              <a:ahLst/>
              <a:cxnLst/>
              <a:rect l="l" t="t" r="r" b="b"/>
              <a:pathLst>
                <a:path w="1856739" h="1390650">
                  <a:moveTo>
                    <a:pt x="1624583" y="0"/>
                  </a:moveTo>
                  <a:lnTo>
                    <a:pt x="231648" y="0"/>
                  </a:lnTo>
                  <a:lnTo>
                    <a:pt x="184976" y="4708"/>
                  </a:lnTo>
                  <a:lnTo>
                    <a:pt x="141499" y="18212"/>
                  </a:lnTo>
                  <a:lnTo>
                    <a:pt x="102151" y="39580"/>
                  </a:lnTo>
                  <a:lnTo>
                    <a:pt x="67865" y="67881"/>
                  </a:lnTo>
                  <a:lnTo>
                    <a:pt x="39574" y="102182"/>
                  </a:lnTo>
                  <a:lnTo>
                    <a:pt x="18210" y="141553"/>
                  </a:lnTo>
                  <a:lnTo>
                    <a:pt x="4708" y="185061"/>
                  </a:lnTo>
                  <a:lnTo>
                    <a:pt x="0" y="231775"/>
                  </a:lnTo>
                  <a:lnTo>
                    <a:pt x="0" y="1158621"/>
                  </a:lnTo>
                  <a:lnTo>
                    <a:pt x="4708" y="1205292"/>
                  </a:lnTo>
                  <a:lnTo>
                    <a:pt x="18210" y="1248769"/>
                  </a:lnTo>
                  <a:lnTo>
                    <a:pt x="39574" y="1288117"/>
                  </a:lnTo>
                  <a:lnTo>
                    <a:pt x="67865" y="1322403"/>
                  </a:lnTo>
                  <a:lnTo>
                    <a:pt x="102151" y="1350694"/>
                  </a:lnTo>
                  <a:lnTo>
                    <a:pt x="141499" y="1372058"/>
                  </a:lnTo>
                  <a:lnTo>
                    <a:pt x="184976" y="1385560"/>
                  </a:lnTo>
                  <a:lnTo>
                    <a:pt x="231648" y="1390269"/>
                  </a:lnTo>
                  <a:lnTo>
                    <a:pt x="1624583" y="1390269"/>
                  </a:lnTo>
                  <a:lnTo>
                    <a:pt x="1671255" y="1385560"/>
                  </a:lnTo>
                  <a:lnTo>
                    <a:pt x="1714732" y="1372058"/>
                  </a:lnTo>
                  <a:lnTo>
                    <a:pt x="1754080" y="1350694"/>
                  </a:lnTo>
                  <a:lnTo>
                    <a:pt x="1788366" y="1322403"/>
                  </a:lnTo>
                  <a:lnTo>
                    <a:pt x="1816657" y="1288117"/>
                  </a:lnTo>
                  <a:lnTo>
                    <a:pt x="1838021" y="1248769"/>
                  </a:lnTo>
                  <a:lnTo>
                    <a:pt x="1851523" y="1205292"/>
                  </a:lnTo>
                  <a:lnTo>
                    <a:pt x="1856232" y="1158621"/>
                  </a:lnTo>
                  <a:lnTo>
                    <a:pt x="1856232" y="231775"/>
                  </a:lnTo>
                  <a:lnTo>
                    <a:pt x="1851523" y="185061"/>
                  </a:lnTo>
                  <a:lnTo>
                    <a:pt x="1838021" y="141553"/>
                  </a:lnTo>
                  <a:lnTo>
                    <a:pt x="1816657" y="102182"/>
                  </a:lnTo>
                  <a:lnTo>
                    <a:pt x="1788366" y="67881"/>
                  </a:lnTo>
                  <a:lnTo>
                    <a:pt x="1754080" y="39580"/>
                  </a:lnTo>
                  <a:lnTo>
                    <a:pt x="1714732" y="18212"/>
                  </a:lnTo>
                  <a:lnTo>
                    <a:pt x="1671255" y="4708"/>
                  </a:lnTo>
                  <a:lnTo>
                    <a:pt x="1624583" y="0"/>
                  </a:lnTo>
                  <a:close/>
                </a:path>
              </a:pathLst>
            </a:custGeom>
            <a:solidFill>
              <a:srgbClr val="1F386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6" name="object 26"/>
            <p:cNvSpPr/>
            <p:nvPr/>
          </p:nvSpPr>
          <p:spPr>
            <a:xfrm>
              <a:off x="2500883" y="3196589"/>
              <a:ext cx="1856739" cy="1390650"/>
            </a:xfrm>
            <a:custGeom>
              <a:avLst/>
              <a:gdLst/>
              <a:ahLst/>
              <a:cxnLst/>
              <a:rect l="l" t="t" r="r" b="b"/>
              <a:pathLst>
                <a:path w="1856739" h="1390650">
                  <a:moveTo>
                    <a:pt x="0" y="231775"/>
                  </a:moveTo>
                  <a:lnTo>
                    <a:pt x="4708" y="185061"/>
                  </a:lnTo>
                  <a:lnTo>
                    <a:pt x="18210" y="141553"/>
                  </a:lnTo>
                  <a:lnTo>
                    <a:pt x="39574" y="102182"/>
                  </a:lnTo>
                  <a:lnTo>
                    <a:pt x="67865" y="67881"/>
                  </a:lnTo>
                  <a:lnTo>
                    <a:pt x="102151" y="39580"/>
                  </a:lnTo>
                  <a:lnTo>
                    <a:pt x="141499" y="18212"/>
                  </a:lnTo>
                  <a:lnTo>
                    <a:pt x="184976" y="4708"/>
                  </a:lnTo>
                  <a:lnTo>
                    <a:pt x="231648" y="0"/>
                  </a:lnTo>
                  <a:lnTo>
                    <a:pt x="1624583" y="0"/>
                  </a:lnTo>
                  <a:lnTo>
                    <a:pt x="1671255" y="4708"/>
                  </a:lnTo>
                  <a:lnTo>
                    <a:pt x="1714732" y="18212"/>
                  </a:lnTo>
                  <a:lnTo>
                    <a:pt x="1754080" y="39580"/>
                  </a:lnTo>
                  <a:lnTo>
                    <a:pt x="1788366" y="67881"/>
                  </a:lnTo>
                  <a:lnTo>
                    <a:pt x="1816657" y="102182"/>
                  </a:lnTo>
                  <a:lnTo>
                    <a:pt x="1838021" y="141553"/>
                  </a:lnTo>
                  <a:lnTo>
                    <a:pt x="1851523" y="185061"/>
                  </a:lnTo>
                  <a:lnTo>
                    <a:pt x="1856232" y="231775"/>
                  </a:lnTo>
                  <a:lnTo>
                    <a:pt x="1856232" y="1158621"/>
                  </a:lnTo>
                  <a:lnTo>
                    <a:pt x="1851523" y="1205292"/>
                  </a:lnTo>
                  <a:lnTo>
                    <a:pt x="1838021" y="1248769"/>
                  </a:lnTo>
                  <a:lnTo>
                    <a:pt x="1816657" y="1288117"/>
                  </a:lnTo>
                  <a:lnTo>
                    <a:pt x="1788366" y="1322403"/>
                  </a:lnTo>
                  <a:lnTo>
                    <a:pt x="1754080" y="1350694"/>
                  </a:lnTo>
                  <a:lnTo>
                    <a:pt x="1714732" y="1372058"/>
                  </a:lnTo>
                  <a:lnTo>
                    <a:pt x="1671255" y="1385560"/>
                  </a:lnTo>
                  <a:lnTo>
                    <a:pt x="1624583" y="1390269"/>
                  </a:lnTo>
                  <a:lnTo>
                    <a:pt x="231648" y="1390269"/>
                  </a:lnTo>
                  <a:lnTo>
                    <a:pt x="184976" y="1385560"/>
                  </a:lnTo>
                  <a:lnTo>
                    <a:pt x="141499" y="1372058"/>
                  </a:lnTo>
                  <a:lnTo>
                    <a:pt x="102151" y="1350694"/>
                  </a:lnTo>
                  <a:lnTo>
                    <a:pt x="67865" y="1322403"/>
                  </a:lnTo>
                  <a:lnTo>
                    <a:pt x="39574" y="1288117"/>
                  </a:lnTo>
                  <a:lnTo>
                    <a:pt x="18210" y="1248769"/>
                  </a:lnTo>
                  <a:lnTo>
                    <a:pt x="4708" y="1205292"/>
                  </a:lnTo>
                  <a:lnTo>
                    <a:pt x="0" y="1158621"/>
                  </a:lnTo>
                  <a:lnTo>
                    <a:pt x="0" y="231775"/>
                  </a:lnTo>
                  <a:close/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27" name="object 27"/>
          <p:cNvSpPr txBox="1"/>
          <p:nvPr/>
        </p:nvSpPr>
        <p:spPr>
          <a:xfrm>
            <a:off x="2814320" y="3620325"/>
            <a:ext cx="1219200" cy="454025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2800" spc="-10">
                <a:solidFill>
                  <a:srgbClr val="FFFFFF"/>
                </a:solidFill>
                <a:latin typeface="Calibri"/>
                <a:cs typeface="Calibri"/>
              </a:rPr>
              <a:t>Amaçlar</a:t>
            </a:r>
            <a:endParaRPr sz="2800">
              <a:latin typeface="Calibri"/>
              <a:cs typeface="Calibri"/>
            </a:endParaRPr>
          </a:p>
        </p:txBody>
      </p:sp>
      <p:grpSp>
        <p:nvGrpSpPr>
          <p:cNvPr id="28" name="object 28"/>
          <p:cNvGrpSpPr/>
          <p:nvPr/>
        </p:nvGrpSpPr>
        <p:grpSpPr>
          <a:xfrm>
            <a:off x="4579365" y="4928108"/>
            <a:ext cx="5124450" cy="1750695"/>
            <a:chOff x="4579365" y="4928108"/>
            <a:chExt cx="5124450" cy="1750695"/>
          </a:xfrm>
        </p:grpSpPr>
        <p:sp>
          <p:nvSpPr>
            <p:cNvPr id="29" name="object 29"/>
            <p:cNvSpPr/>
            <p:nvPr/>
          </p:nvSpPr>
          <p:spPr>
            <a:xfrm>
              <a:off x="4585715" y="4934458"/>
              <a:ext cx="5111750" cy="1737995"/>
            </a:xfrm>
            <a:custGeom>
              <a:avLst/>
              <a:gdLst/>
              <a:ahLst/>
              <a:cxnLst/>
              <a:rect l="l" t="t" r="r" b="b"/>
              <a:pathLst>
                <a:path w="5111750" h="1737995">
                  <a:moveTo>
                    <a:pt x="4242816" y="0"/>
                  </a:moveTo>
                  <a:lnTo>
                    <a:pt x="4242816" y="217170"/>
                  </a:lnTo>
                  <a:lnTo>
                    <a:pt x="0" y="217170"/>
                  </a:lnTo>
                  <a:lnTo>
                    <a:pt x="0" y="1520532"/>
                  </a:lnTo>
                  <a:lnTo>
                    <a:pt x="4242816" y="1520532"/>
                  </a:lnTo>
                  <a:lnTo>
                    <a:pt x="4242816" y="1737753"/>
                  </a:lnTo>
                  <a:lnTo>
                    <a:pt x="5111495" y="868857"/>
                  </a:lnTo>
                  <a:lnTo>
                    <a:pt x="4242816" y="0"/>
                  </a:lnTo>
                  <a:close/>
                </a:path>
              </a:pathLst>
            </a:custGeom>
            <a:solidFill>
              <a:srgbClr val="FFFFFF">
                <a:alpha val="90194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0" name="object 30"/>
            <p:cNvSpPr/>
            <p:nvPr/>
          </p:nvSpPr>
          <p:spPr>
            <a:xfrm>
              <a:off x="4585715" y="4934458"/>
              <a:ext cx="5111750" cy="1737995"/>
            </a:xfrm>
            <a:custGeom>
              <a:avLst/>
              <a:gdLst/>
              <a:ahLst/>
              <a:cxnLst/>
              <a:rect l="l" t="t" r="r" b="b"/>
              <a:pathLst>
                <a:path w="5111750" h="1737995">
                  <a:moveTo>
                    <a:pt x="0" y="217170"/>
                  </a:moveTo>
                  <a:lnTo>
                    <a:pt x="4242816" y="217170"/>
                  </a:lnTo>
                  <a:lnTo>
                    <a:pt x="4242816" y="0"/>
                  </a:lnTo>
                  <a:lnTo>
                    <a:pt x="5111495" y="868857"/>
                  </a:lnTo>
                  <a:lnTo>
                    <a:pt x="4242816" y="1737753"/>
                  </a:lnTo>
                  <a:lnTo>
                    <a:pt x="4242816" y="1520532"/>
                  </a:lnTo>
                  <a:lnTo>
                    <a:pt x="0" y="1520532"/>
                  </a:lnTo>
                  <a:lnTo>
                    <a:pt x="0" y="217170"/>
                  </a:lnTo>
                  <a:close/>
                </a:path>
              </a:pathLst>
            </a:custGeom>
            <a:ln w="12700">
              <a:solidFill>
                <a:srgbClr val="1F3863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31" name="object 31"/>
          <p:cNvSpPr txBox="1"/>
          <p:nvPr/>
        </p:nvSpPr>
        <p:spPr>
          <a:xfrm>
            <a:off x="4583303" y="5092547"/>
            <a:ext cx="2957830" cy="1335405"/>
          </a:xfrm>
          <a:prstGeom prst="rect">
            <a:avLst/>
          </a:prstGeom>
        </p:spPr>
        <p:txBody>
          <a:bodyPr wrap="square" lIns="0" tIns="41275" rIns="0" bIns="0" rtlCol="0" vert="horz">
            <a:spAutoFit/>
          </a:bodyPr>
          <a:lstStyle/>
          <a:p>
            <a:pPr marL="186055" indent="-173355">
              <a:lnSpc>
                <a:spcPct val="100000"/>
              </a:lnSpc>
              <a:spcBef>
                <a:spcPts val="325"/>
              </a:spcBef>
              <a:buChar char="•"/>
              <a:tabLst>
                <a:tab pos="186055" algn="l"/>
              </a:tabLst>
            </a:pPr>
            <a:r>
              <a:rPr dirty="0" sz="1550">
                <a:solidFill>
                  <a:srgbClr val="1F3863"/>
                </a:solidFill>
                <a:latin typeface="Calibri"/>
                <a:cs typeface="Calibri"/>
              </a:rPr>
              <a:t>Hammadde</a:t>
            </a:r>
            <a:r>
              <a:rPr dirty="0" sz="1550" spc="434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1550">
                <a:solidFill>
                  <a:srgbClr val="1F3863"/>
                </a:solidFill>
                <a:latin typeface="Calibri"/>
                <a:cs typeface="Calibri"/>
              </a:rPr>
              <a:t>ve</a:t>
            </a:r>
            <a:r>
              <a:rPr dirty="0" sz="1550" spc="15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1550">
                <a:solidFill>
                  <a:srgbClr val="1F3863"/>
                </a:solidFill>
                <a:latin typeface="Calibri"/>
                <a:cs typeface="Calibri"/>
              </a:rPr>
              <a:t>üretim</a:t>
            </a:r>
            <a:r>
              <a:rPr dirty="0" sz="1550" spc="85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1550" spc="-10">
                <a:solidFill>
                  <a:srgbClr val="1F3863"/>
                </a:solidFill>
                <a:latin typeface="Calibri"/>
                <a:cs typeface="Calibri"/>
              </a:rPr>
              <a:t>yetersizliği</a:t>
            </a:r>
            <a:endParaRPr sz="1550">
              <a:latin typeface="Calibri"/>
              <a:cs typeface="Calibri"/>
            </a:endParaRPr>
          </a:p>
          <a:p>
            <a:pPr marL="186055" indent="-173355">
              <a:lnSpc>
                <a:spcPct val="100000"/>
              </a:lnSpc>
              <a:spcBef>
                <a:spcPts val="229"/>
              </a:spcBef>
              <a:buChar char="•"/>
              <a:tabLst>
                <a:tab pos="186055" algn="l"/>
              </a:tabLst>
            </a:pPr>
            <a:r>
              <a:rPr dirty="0" sz="1550">
                <a:solidFill>
                  <a:srgbClr val="1F3863"/>
                </a:solidFill>
                <a:latin typeface="Calibri"/>
                <a:cs typeface="Calibri"/>
              </a:rPr>
              <a:t>Üretimde</a:t>
            </a:r>
            <a:r>
              <a:rPr dirty="0" sz="1550" spc="114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1550">
                <a:solidFill>
                  <a:srgbClr val="1F3863"/>
                </a:solidFill>
                <a:latin typeface="Calibri"/>
                <a:cs typeface="Calibri"/>
              </a:rPr>
              <a:t>kalite</a:t>
            </a:r>
            <a:r>
              <a:rPr dirty="0" sz="1550" spc="12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1550" spc="-10">
                <a:solidFill>
                  <a:srgbClr val="1F3863"/>
                </a:solidFill>
                <a:latin typeface="Calibri"/>
                <a:cs typeface="Calibri"/>
              </a:rPr>
              <a:t>sorunu</a:t>
            </a:r>
            <a:endParaRPr sz="1550">
              <a:latin typeface="Calibri"/>
              <a:cs typeface="Calibri"/>
            </a:endParaRPr>
          </a:p>
          <a:p>
            <a:pPr marL="186055" indent="-173355">
              <a:lnSpc>
                <a:spcPct val="100000"/>
              </a:lnSpc>
              <a:spcBef>
                <a:spcPts val="160"/>
              </a:spcBef>
              <a:buChar char="•"/>
              <a:tabLst>
                <a:tab pos="186055" algn="l"/>
              </a:tabLst>
            </a:pPr>
            <a:r>
              <a:rPr dirty="0" sz="1550">
                <a:solidFill>
                  <a:srgbClr val="1F3863"/>
                </a:solidFill>
                <a:latin typeface="Calibri"/>
                <a:cs typeface="Calibri"/>
              </a:rPr>
              <a:t>Maliyet</a:t>
            </a:r>
            <a:r>
              <a:rPr dirty="0" sz="1550" spc="13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1550" spc="-10">
                <a:solidFill>
                  <a:srgbClr val="1F3863"/>
                </a:solidFill>
                <a:latin typeface="Calibri"/>
                <a:cs typeface="Calibri"/>
              </a:rPr>
              <a:t>yüksekliği</a:t>
            </a:r>
            <a:endParaRPr sz="1550">
              <a:latin typeface="Calibri"/>
              <a:cs typeface="Calibri"/>
            </a:endParaRPr>
          </a:p>
          <a:p>
            <a:pPr marL="186055" indent="-173355">
              <a:lnSpc>
                <a:spcPct val="100000"/>
              </a:lnSpc>
              <a:spcBef>
                <a:spcPts val="229"/>
              </a:spcBef>
              <a:buChar char="•"/>
              <a:tabLst>
                <a:tab pos="186055" algn="l"/>
              </a:tabLst>
            </a:pPr>
            <a:r>
              <a:rPr dirty="0" sz="1550">
                <a:solidFill>
                  <a:srgbClr val="1F3863"/>
                </a:solidFill>
                <a:latin typeface="Calibri"/>
                <a:cs typeface="Calibri"/>
              </a:rPr>
              <a:t>İleri</a:t>
            </a:r>
            <a:r>
              <a:rPr dirty="0" sz="1550" spc="135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1550">
                <a:solidFill>
                  <a:srgbClr val="1F3863"/>
                </a:solidFill>
                <a:latin typeface="Calibri"/>
                <a:cs typeface="Calibri"/>
              </a:rPr>
              <a:t>teknoloji</a:t>
            </a:r>
            <a:r>
              <a:rPr dirty="0" sz="1550" spc="135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1550" spc="-10">
                <a:solidFill>
                  <a:srgbClr val="1F3863"/>
                </a:solidFill>
                <a:latin typeface="Calibri"/>
                <a:cs typeface="Calibri"/>
              </a:rPr>
              <a:t>eksikliği</a:t>
            </a:r>
            <a:endParaRPr sz="1550">
              <a:latin typeface="Calibri"/>
              <a:cs typeface="Calibri"/>
            </a:endParaRPr>
          </a:p>
          <a:p>
            <a:pPr marL="186055" indent="-173355">
              <a:lnSpc>
                <a:spcPct val="100000"/>
              </a:lnSpc>
              <a:spcBef>
                <a:spcPts val="160"/>
              </a:spcBef>
              <a:buChar char="•"/>
              <a:tabLst>
                <a:tab pos="186055" algn="l"/>
              </a:tabLst>
            </a:pPr>
            <a:r>
              <a:rPr dirty="0" sz="1550" spc="10">
                <a:solidFill>
                  <a:srgbClr val="1F3863"/>
                </a:solidFill>
                <a:latin typeface="Calibri"/>
                <a:cs typeface="Calibri"/>
              </a:rPr>
              <a:t>Finansman</a:t>
            </a:r>
            <a:r>
              <a:rPr dirty="0" sz="1550" spc="12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dirty="0" sz="1550" spc="-10">
                <a:solidFill>
                  <a:srgbClr val="1F3863"/>
                </a:solidFill>
                <a:latin typeface="Calibri"/>
                <a:cs typeface="Calibri"/>
              </a:rPr>
              <a:t>avantajı</a:t>
            </a:r>
            <a:endParaRPr sz="1550">
              <a:latin typeface="Calibri"/>
              <a:cs typeface="Calibri"/>
            </a:endParaRPr>
          </a:p>
        </p:txBody>
      </p:sp>
      <p:grpSp>
        <p:nvGrpSpPr>
          <p:cNvPr id="32" name="object 32"/>
          <p:cNvGrpSpPr/>
          <p:nvPr/>
        </p:nvGrpSpPr>
        <p:grpSpPr>
          <a:xfrm>
            <a:off x="2494533" y="5165852"/>
            <a:ext cx="2098040" cy="1202055"/>
            <a:chOff x="2494533" y="5165852"/>
            <a:chExt cx="2098040" cy="1202055"/>
          </a:xfrm>
        </p:grpSpPr>
        <p:sp>
          <p:nvSpPr>
            <p:cNvPr id="33" name="object 33"/>
            <p:cNvSpPr/>
            <p:nvPr/>
          </p:nvSpPr>
          <p:spPr>
            <a:xfrm>
              <a:off x="2500883" y="5172202"/>
              <a:ext cx="2085339" cy="1189355"/>
            </a:xfrm>
            <a:custGeom>
              <a:avLst/>
              <a:gdLst/>
              <a:ahLst/>
              <a:cxnLst/>
              <a:rect l="l" t="t" r="r" b="b"/>
              <a:pathLst>
                <a:path w="2085339" h="1189354">
                  <a:moveTo>
                    <a:pt x="1886712" y="0"/>
                  </a:moveTo>
                  <a:lnTo>
                    <a:pt x="198120" y="0"/>
                  </a:lnTo>
                  <a:lnTo>
                    <a:pt x="152675" y="5236"/>
                  </a:lnTo>
                  <a:lnTo>
                    <a:pt x="110967" y="20152"/>
                  </a:lnTo>
                  <a:lnTo>
                    <a:pt x="74182" y="43557"/>
                  </a:lnTo>
                  <a:lnTo>
                    <a:pt x="43507" y="74259"/>
                  </a:lnTo>
                  <a:lnTo>
                    <a:pt x="20127" y="111069"/>
                  </a:lnTo>
                  <a:lnTo>
                    <a:pt x="5229" y="152795"/>
                  </a:lnTo>
                  <a:lnTo>
                    <a:pt x="0" y="198247"/>
                  </a:lnTo>
                  <a:lnTo>
                    <a:pt x="0" y="990866"/>
                  </a:lnTo>
                  <a:lnTo>
                    <a:pt x="5229" y="1036306"/>
                  </a:lnTo>
                  <a:lnTo>
                    <a:pt x="20127" y="1078018"/>
                  </a:lnTo>
                  <a:lnTo>
                    <a:pt x="43507" y="1114813"/>
                  </a:lnTo>
                  <a:lnTo>
                    <a:pt x="74182" y="1145502"/>
                  </a:lnTo>
                  <a:lnTo>
                    <a:pt x="110967" y="1168895"/>
                  </a:lnTo>
                  <a:lnTo>
                    <a:pt x="152675" y="1183803"/>
                  </a:lnTo>
                  <a:lnTo>
                    <a:pt x="198120" y="1189037"/>
                  </a:lnTo>
                  <a:lnTo>
                    <a:pt x="1886712" y="1189037"/>
                  </a:lnTo>
                  <a:lnTo>
                    <a:pt x="1932156" y="1183803"/>
                  </a:lnTo>
                  <a:lnTo>
                    <a:pt x="1973864" y="1168895"/>
                  </a:lnTo>
                  <a:lnTo>
                    <a:pt x="2010649" y="1145502"/>
                  </a:lnTo>
                  <a:lnTo>
                    <a:pt x="2041324" y="1114813"/>
                  </a:lnTo>
                  <a:lnTo>
                    <a:pt x="2064704" y="1078018"/>
                  </a:lnTo>
                  <a:lnTo>
                    <a:pt x="2079602" y="1036306"/>
                  </a:lnTo>
                  <a:lnTo>
                    <a:pt x="2084832" y="990866"/>
                  </a:lnTo>
                  <a:lnTo>
                    <a:pt x="2084832" y="198247"/>
                  </a:lnTo>
                  <a:lnTo>
                    <a:pt x="2079602" y="152795"/>
                  </a:lnTo>
                  <a:lnTo>
                    <a:pt x="2064704" y="111069"/>
                  </a:lnTo>
                  <a:lnTo>
                    <a:pt x="2041324" y="74259"/>
                  </a:lnTo>
                  <a:lnTo>
                    <a:pt x="2010649" y="43557"/>
                  </a:lnTo>
                  <a:lnTo>
                    <a:pt x="1973864" y="20152"/>
                  </a:lnTo>
                  <a:lnTo>
                    <a:pt x="1932156" y="5236"/>
                  </a:lnTo>
                  <a:lnTo>
                    <a:pt x="1886712" y="0"/>
                  </a:lnTo>
                  <a:close/>
                </a:path>
              </a:pathLst>
            </a:custGeom>
            <a:solidFill>
              <a:srgbClr val="1F386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4" name="object 34"/>
            <p:cNvSpPr/>
            <p:nvPr/>
          </p:nvSpPr>
          <p:spPr>
            <a:xfrm>
              <a:off x="2500883" y="5172202"/>
              <a:ext cx="2085339" cy="1189355"/>
            </a:xfrm>
            <a:custGeom>
              <a:avLst/>
              <a:gdLst/>
              <a:ahLst/>
              <a:cxnLst/>
              <a:rect l="l" t="t" r="r" b="b"/>
              <a:pathLst>
                <a:path w="2085339" h="1189354">
                  <a:moveTo>
                    <a:pt x="0" y="198247"/>
                  </a:moveTo>
                  <a:lnTo>
                    <a:pt x="5229" y="152795"/>
                  </a:lnTo>
                  <a:lnTo>
                    <a:pt x="20127" y="111069"/>
                  </a:lnTo>
                  <a:lnTo>
                    <a:pt x="43507" y="74259"/>
                  </a:lnTo>
                  <a:lnTo>
                    <a:pt x="74182" y="43557"/>
                  </a:lnTo>
                  <a:lnTo>
                    <a:pt x="110967" y="20152"/>
                  </a:lnTo>
                  <a:lnTo>
                    <a:pt x="152675" y="5236"/>
                  </a:lnTo>
                  <a:lnTo>
                    <a:pt x="198120" y="0"/>
                  </a:lnTo>
                  <a:lnTo>
                    <a:pt x="1886712" y="0"/>
                  </a:lnTo>
                  <a:lnTo>
                    <a:pt x="1932156" y="5236"/>
                  </a:lnTo>
                  <a:lnTo>
                    <a:pt x="1973864" y="20152"/>
                  </a:lnTo>
                  <a:lnTo>
                    <a:pt x="2010649" y="43557"/>
                  </a:lnTo>
                  <a:lnTo>
                    <a:pt x="2041324" y="74259"/>
                  </a:lnTo>
                  <a:lnTo>
                    <a:pt x="2064704" y="111069"/>
                  </a:lnTo>
                  <a:lnTo>
                    <a:pt x="2079602" y="152795"/>
                  </a:lnTo>
                  <a:lnTo>
                    <a:pt x="2084832" y="198247"/>
                  </a:lnTo>
                  <a:lnTo>
                    <a:pt x="2084832" y="990866"/>
                  </a:lnTo>
                  <a:lnTo>
                    <a:pt x="2079602" y="1036306"/>
                  </a:lnTo>
                  <a:lnTo>
                    <a:pt x="2064704" y="1078018"/>
                  </a:lnTo>
                  <a:lnTo>
                    <a:pt x="2041324" y="1114813"/>
                  </a:lnTo>
                  <a:lnTo>
                    <a:pt x="2010649" y="1145502"/>
                  </a:lnTo>
                  <a:lnTo>
                    <a:pt x="1973864" y="1168895"/>
                  </a:lnTo>
                  <a:lnTo>
                    <a:pt x="1932156" y="1183803"/>
                  </a:lnTo>
                  <a:lnTo>
                    <a:pt x="1886712" y="1189037"/>
                  </a:lnTo>
                  <a:lnTo>
                    <a:pt x="198120" y="1189037"/>
                  </a:lnTo>
                  <a:lnTo>
                    <a:pt x="152675" y="1183803"/>
                  </a:lnTo>
                  <a:lnTo>
                    <a:pt x="110967" y="1168895"/>
                  </a:lnTo>
                  <a:lnTo>
                    <a:pt x="74182" y="1145502"/>
                  </a:lnTo>
                  <a:lnTo>
                    <a:pt x="43507" y="1114813"/>
                  </a:lnTo>
                  <a:lnTo>
                    <a:pt x="20127" y="1078018"/>
                  </a:lnTo>
                  <a:lnTo>
                    <a:pt x="5229" y="1036306"/>
                  </a:lnTo>
                  <a:lnTo>
                    <a:pt x="0" y="990866"/>
                  </a:lnTo>
                  <a:lnTo>
                    <a:pt x="0" y="198247"/>
                  </a:lnTo>
                  <a:close/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35" name="object 35"/>
          <p:cNvSpPr txBox="1"/>
          <p:nvPr/>
        </p:nvSpPr>
        <p:spPr>
          <a:xfrm>
            <a:off x="2703957" y="5302796"/>
            <a:ext cx="1661795" cy="848360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algn="ctr" marL="12065">
              <a:lnSpc>
                <a:spcPts val="3229"/>
              </a:lnSpc>
              <a:spcBef>
                <a:spcPts val="110"/>
              </a:spcBef>
            </a:pPr>
            <a:r>
              <a:rPr dirty="0" sz="2800" spc="-10">
                <a:solidFill>
                  <a:srgbClr val="FFFFFF"/>
                </a:solidFill>
                <a:latin typeface="Calibri"/>
                <a:cs typeface="Calibri"/>
              </a:rPr>
              <a:t>Kullanım</a:t>
            </a:r>
            <a:endParaRPr sz="2800">
              <a:latin typeface="Calibri"/>
              <a:cs typeface="Calibri"/>
            </a:endParaRPr>
          </a:p>
          <a:p>
            <a:pPr algn="ctr">
              <a:lnSpc>
                <a:spcPts val="3229"/>
              </a:lnSpc>
            </a:pPr>
            <a:r>
              <a:rPr dirty="0" sz="2800" spc="-10">
                <a:solidFill>
                  <a:srgbClr val="FFFFFF"/>
                </a:solidFill>
                <a:latin typeface="Calibri"/>
                <a:cs typeface="Calibri"/>
              </a:rPr>
              <a:t>Gerekçeleri</a:t>
            </a:r>
            <a:endParaRPr sz="2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231304" rIns="0" bIns="0" rtlCol="0" vert="horz">
            <a:spAutoFit/>
          </a:bodyPr>
          <a:lstStyle/>
          <a:p>
            <a:pPr marL="941069">
              <a:lnSpc>
                <a:spcPct val="100000"/>
              </a:lnSpc>
              <a:spcBef>
                <a:spcPts val="125"/>
              </a:spcBef>
            </a:pPr>
            <a:r>
              <a:rPr dirty="0" spc="-180"/>
              <a:t>DAHİLDE</a:t>
            </a:r>
            <a:r>
              <a:rPr dirty="0" spc="95"/>
              <a:t> </a:t>
            </a:r>
            <a:r>
              <a:rPr dirty="0" spc="-250"/>
              <a:t>İŞLEME</a:t>
            </a:r>
            <a:r>
              <a:rPr dirty="0" spc="20"/>
              <a:t> </a:t>
            </a:r>
            <a:r>
              <a:rPr dirty="0" spc="-260"/>
              <a:t>REJİMİ</a:t>
            </a:r>
            <a:r>
              <a:rPr dirty="0" spc="85"/>
              <a:t> </a:t>
            </a:r>
            <a:r>
              <a:rPr dirty="0" spc="-80"/>
              <a:t>AVANTAJLARI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2201926" y="2065273"/>
            <a:ext cx="1036955" cy="1467485"/>
            <a:chOff x="2201926" y="2065273"/>
            <a:chExt cx="1036955" cy="1467485"/>
          </a:xfrm>
        </p:grpSpPr>
        <p:sp>
          <p:nvSpPr>
            <p:cNvPr id="4" name="object 4"/>
            <p:cNvSpPr/>
            <p:nvPr/>
          </p:nvSpPr>
          <p:spPr>
            <a:xfrm>
              <a:off x="2208276" y="2071623"/>
              <a:ext cx="1024255" cy="1454785"/>
            </a:xfrm>
            <a:custGeom>
              <a:avLst/>
              <a:gdLst/>
              <a:ahLst/>
              <a:cxnLst/>
              <a:rect l="l" t="t" r="r" b="b"/>
              <a:pathLst>
                <a:path w="1024255" h="1454785">
                  <a:moveTo>
                    <a:pt x="1024128" y="0"/>
                  </a:moveTo>
                  <a:lnTo>
                    <a:pt x="512063" y="512190"/>
                  </a:lnTo>
                  <a:lnTo>
                    <a:pt x="0" y="0"/>
                  </a:lnTo>
                  <a:lnTo>
                    <a:pt x="0" y="942086"/>
                  </a:lnTo>
                  <a:lnTo>
                    <a:pt x="512063" y="1454277"/>
                  </a:lnTo>
                  <a:lnTo>
                    <a:pt x="1024128" y="942086"/>
                  </a:lnTo>
                  <a:lnTo>
                    <a:pt x="1024128" y="0"/>
                  </a:lnTo>
                  <a:close/>
                </a:path>
              </a:pathLst>
            </a:custGeom>
            <a:solidFill>
              <a:srgbClr val="1F386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/>
            <p:cNvSpPr/>
            <p:nvPr/>
          </p:nvSpPr>
          <p:spPr>
            <a:xfrm>
              <a:off x="2208276" y="2071623"/>
              <a:ext cx="1024255" cy="1454785"/>
            </a:xfrm>
            <a:custGeom>
              <a:avLst/>
              <a:gdLst/>
              <a:ahLst/>
              <a:cxnLst/>
              <a:rect l="l" t="t" r="r" b="b"/>
              <a:pathLst>
                <a:path w="1024255" h="1454785">
                  <a:moveTo>
                    <a:pt x="1024128" y="0"/>
                  </a:moveTo>
                  <a:lnTo>
                    <a:pt x="1024128" y="942086"/>
                  </a:lnTo>
                  <a:lnTo>
                    <a:pt x="512063" y="1454277"/>
                  </a:lnTo>
                  <a:lnTo>
                    <a:pt x="0" y="942086"/>
                  </a:lnTo>
                  <a:lnTo>
                    <a:pt x="0" y="0"/>
                  </a:lnTo>
                  <a:lnTo>
                    <a:pt x="512063" y="512190"/>
                  </a:lnTo>
                  <a:lnTo>
                    <a:pt x="1024128" y="0"/>
                  </a:lnTo>
                  <a:close/>
                </a:path>
              </a:pathLst>
            </a:custGeom>
            <a:ln w="12700">
              <a:solidFill>
                <a:srgbClr val="4471C4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6" name="object 6"/>
          <p:cNvSpPr txBox="1"/>
          <p:nvPr/>
        </p:nvSpPr>
        <p:spPr>
          <a:xfrm>
            <a:off x="2250567" y="2565336"/>
            <a:ext cx="935990" cy="426720"/>
          </a:xfrm>
          <a:prstGeom prst="rect">
            <a:avLst/>
          </a:prstGeom>
        </p:spPr>
        <p:txBody>
          <a:bodyPr wrap="square" lIns="0" tIns="33020" rIns="0" bIns="0" rtlCol="0" vert="horz">
            <a:spAutoFit/>
          </a:bodyPr>
          <a:lstStyle/>
          <a:p>
            <a:pPr marL="12700" marR="5080" indent="109220">
              <a:lnSpc>
                <a:spcPts val="1510"/>
              </a:lnSpc>
              <a:spcBef>
                <a:spcPts val="260"/>
              </a:spcBef>
            </a:pPr>
            <a:r>
              <a:rPr dirty="0" sz="1350" b="1">
                <a:solidFill>
                  <a:srgbClr val="FFFFFF"/>
                </a:solidFill>
                <a:latin typeface="Calibri"/>
                <a:cs typeface="Calibri"/>
              </a:rPr>
              <a:t>Vergi-</a:t>
            </a:r>
            <a:r>
              <a:rPr dirty="0" sz="1350" spc="-25" b="1">
                <a:solidFill>
                  <a:srgbClr val="FFFFFF"/>
                </a:solidFill>
                <a:latin typeface="Calibri"/>
                <a:cs typeface="Calibri"/>
              </a:rPr>
              <a:t>Fon </a:t>
            </a:r>
            <a:r>
              <a:rPr dirty="0" sz="1350" spc="-10" b="1">
                <a:solidFill>
                  <a:srgbClr val="FFFFFF"/>
                </a:solidFill>
                <a:latin typeface="Calibri"/>
                <a:cs typeface="Calibri"/>
              </a:rPr>
              <a:t>Muafiyetleri</a:t>
            </a:r>
            <a:endParaRPr sz="1350">
              <a:latin typeface="Calibri"/>
              <a:cs typeface="Calibri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3216910" y="2074417"/>
            <a:ext cx="6761480" cy="963930"/>
            <a:chOff x="3216910" y="2074417"/>
            <a:chExt cx="6761480" cy="963930"/>
          </a:xfrm>
        </p:grpSpPr>
        <p:sp>
          <p:nvSpPr>
            <p:cNvPr id="8" name="object 8"/>
            <p:cNvSpPr/>
            <p:nvPr/>
          </p:nvSpPr>
          <p:spPr>
            <a:xfrm>
              <a:off x="3223260" y="2080767"/>
              <a:ext cx="6748780" cy="951230"/>
            </a:xfrm>
            <a:custGeom>
              <a:avLst/>
              <a:gdLst/>
              <a:ahLst/>
              <a:cxnLst/>
              <a:rect l="l" t="t" r="r" b="b"/>
              <a:pathLst>
                <a:path w="6748780" h="951230">
                  <a:moveTo>
                    <a:pt x="6589775" y="0"/>
                  </a:moveTo>
                  <a:lnTo>
                    <a:pt x="0" y="0"/>
                  </a:lnTo>
                  <a:lnTo>
                    <a:pt x="0" y="951230"/>
                  </a:lnTo>
                  <a:lnTo>
                    <a:pt x="6589775" y="951230"/>
                  </a:lnTo>
                  <a:lnTo>
                    <a:pt x="6639860" y="943146"/>
                  </a:lnTo>
                  <a:lnTo>
                    <a:pt x="6683367" y="920640"/>
                  </a:lnTo>
                  <a:lnTo>
                    <a:pt x="6717682" y="886325"/>
                  </a:lnTo>
                  <a:lnTo>
                    <a:pt x="6740188" y="842818"/>
                  </a:lnTo>
                  <a:lnTo>
                    <a:pt x="6748271" y="792734"/>
                  </a:lnTo>
                  <a:lnTo>
                    <a:pt x="6748271" y="158496"/>
                  </a:lnTo>
                  <a:lnTo>
                    <a:pt x="6740188" y="108411"/>
                  </a:lnTo>
                  <a:lnTo>
                    <a:pt x="6717682" y="64904"/>
                  </a:lnTo>
                  <a:lnTo>
                    <a:pt x="6683367" y="30589"/>
                  </a:lnTo>
                  <a:lnTo>
                    <a:pt x="6639860" y="8083"/>
                  </a:lnTo>
                  <a:lnTo>
                    <a:pt x="6589775" y="0"/>
                  </a:lnTo>
                  <a:close/>
                </a:path>
              </a:pathLst>
            </a:custGeom>
            <a:solidFill>
              <a:srgbClr val="DAE2F3">
                <a:alpha val="90194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" name="object 9"/>
            <p:cNvSpPr/>
            <p:nvPr/>
          </p:nvSpPr>
          <p:spPr>
            <a:xfrm>
              <a:off x="3223260" y="2080767"/>
              <a:ext cx="6748780" cy="951230"/>
            </a:xfrm>
            <a:custGeom>
              <a:avLst/>
              <a:gdLst/>
              <a:ahLst/>
              <a:cxnLst/>
              <a:rect l="l" t="t" r="r" b="b"/>
              <a:pathLst>
                <a:path w="6748780" h="951230">
                  <a:moveTo>
                    <a:pt x="6748271" y="158496"/>
                  </a:moveTo>
                  <a:lnTo>
                    <a:pt x="6748271" y="792734"/>
                  </a:lnTo>
                  <a:lnTo>
                    <a:pt x="6740188" y="842818"/>
                  </a:lnTo>
                  <a:lnTo>
                    <a:pt x="6717682" y="886325"/>
                  </a:lnTo>
                  <a:lnTo>
                    <a:pt x="6683367" y="920640"/>
                  </a:lnTo>
                  <a:lnTo>
                    <a:pt x="6639860" y="943146"/>
                  </a:lnTo>
                  <a:lnTo>
                    <a:pt x="6589775" y="951230"/>
                  </a:lnTo>
                  <a:lnTo>
                    <a:pt x="0" y="951230"/>
                  </a:lnTo>
                  <a:lnTo>
                    <a:pt x="0" y="0"/>
                  </a:lnTo>
                  <a:lnTo>
                    <a:pt x="6589775" y="0"/>
                  </a:lnTo>
                  <a:lnTo>
                    <a:pt x="6639860" y="8083"/>
                  </a:lnTo>
                  <a:lnTo>
                    <a:pt x="6683367" y="30589"/>
                  </a:lnTo>
                  <a:lnTo>
                    <a:pt x="6717682" y="64904"/>
                  </a:lnTo>
                  <a:lnTo>
                    <a:pt x="6740188" y="108411"/>
                  </a:lnTo>
                  <a:lnTo>
                    <a:pt x="6748271" y="158496"/>
                  </a:lnTo>
                  <a:close/>
                </a:path>
              </a:pathLst>
            </a:custGeom>
            <a:ln w="12700">
              <a:solidFill>
                <a:srgbClr val="1F3863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0" name="object 10"/>
          <p:cNvSpPr txBox="1"/>
          <p:nvPr/>
        </p:nvSpPr>
        <p:spPr>
          <a:xfrm>
            <a:off x="3304413" y="2168537"/>
            <a:ext cx="3282315" cy="712470"/>
          </a:xfrm>
          <a:prstGeom prst="rect">
            <a:avLst/>
          </a:prstGeom>
        </p:spPr>
        <p:txBody>
          <a:bodyPr wrap="square" lIns="0" tIns="34925" rIns="0" bIns="0" rtlCol="0" vert="horz">
            <a:spAutoFit/>
          </a:bodyPr>
          <a:lstStyle/>
          <a:p>
            <a:pPr marL="130175" indent="-117475">
              <a:lnSpc>
                <a:spcPct val="100000"/>
              </a:lnSpc>
              <a:spcBef>
                <a:spcPts val="275"/>
              </a:spcBef>
              <a:buChar char="•"/>
              <a:tabLst>
                <a:tab pos="130175" algn="l"/>
              </a:tabLst>
            </a:pPr>
            <a:r>
              <a:rPr dirty="0" sz="1350">
                <a:solidFill>
                  <a:srgbClr val="0A1107"/>
                </a:solidFill>
                <a:latin typeface="Calibri"/>
                <a:cs typeface="Calibri"/>
              </a:rPr>
              <a:t>İthalatta</a:t>
            </a:r>
            <a:r>
              <a:rPr dirty="0" sz="1350" spc="105">
                <a:solidFill>
                  <a:srgbClr val="0A1107"/>
                </a:solidFill>
                <a:latin typeface="Calibri"/>
                <a:cs typeface="Calibri"/>
              </a:rPr>
              <a:t> </a:t>
            </a:r>
            <a:r>
              <a:rPr dirty="0" sz="1350">
                <a:solidFill>
                  <a:srgbClr val="0A1107"/>
                </a:solidFill>
                <a:latin typeface="Calibri"/>
                <a:cs typeface="Calibri"/>
              </a:rPr>
              <a:t>Gümrük</a:t>
            </a:r>
            <a:r>
              <a:rPr dirty="0" sz="1350" spc="65">
                <a:solidFill>
                  <a:srgbClr val="0A1107"/>
                </a:solidFill>
                <a:latin typeface="Calibri"/>
                <a:cs typeface="Calibri"/>
              </a:rPr>
              <a:t> </a:t>
            </a:r>
            <a:r>
              <a:rPr dirty="0" sz="1350">
                <a:solidFill>
                  <a:srgbClr val="0A1107"/>
                </a:solidFill>
                <a:latin typeface="Calibri"/>
                <a:cs typeface="Calibri"/>
              </a:rPr>
              <a:t>ve</a:t>
            </a:r>
            <a:r>
              <a:rPr dirty="0" sz="1350" spc="15">
                <a:solidFill>
                  <a:srgbClr val="0A1107"/>
                </a:solidFill>
                <a:latin typeface="Calibri"/>
                <a:cs typeface="Calibri"/>
              </a:rPr>
              <a:t> </a:t>
            </a:r>
            <a:r>
              <a:rPr dirty="0" sz="1350">
                <a:solidFill>
                  <a:srgbClr val="0A1107"/>
                </a:solidFill>
                <a:latin typeface="Calibri"/>
                <a:cs typeface="Calibri"/>
              </a:rPr>
              <a:t>Eş</a:t>
            </a:r>
            <a:r>
              <a:rPr dirty="0" sz="1350" spc="10">
                <a:solidFill>
                  <a:srgbClr val="0A1107"/>
                </a:solidFill>
                <a:latin typeface="Calibri"/>
                <a:cs typeface="Calibri"/>
              </a:rPr>
              <a:t> </a:t>
            </a:r>
            <a:r>
              <a:rPr dirty="0" sz="1350">
                <a:solidFill>
                  <a:srgbClr val="0A1107"/>
                </a:solidFill>
                <a:latin typeface="Calibri"/>
                <a:cs typeface="Calibri"/>
              </a:rPr>
              <a:t>Etkili</a:t>
            </a:r>
            <a:r>
              <a:rPr dirty="0" sz="1350" spc="155">
                <a:solidFill>
                  <a:srgbClr val="0A1107"/>
                </a:solidFill>
                <a:latin typeface="Calibri"/>
                <a:cs typeface="Calibri"/>
              </a:rPr>
              <a:t> </a:t>
            </a:r>
            <a:r>
              <a:rPr dirty="0" sz="1350">
                <a:solidFill>
                  <a:srgbClr val="0A1107"/>
                </a:solidFill>
                <a:latin typeface="Calibri"/>
                <a:cs typeface="Calibri"/>
              </a:rPr>
              <a:t>Vergi</a:t>
            </a:r>
            <a:r>
              <a:rPr dirty="0" sz="1350" spc="20">
                <a:solidFill>
                  <a:srgbClr val="0A1107"/>
                </a:solidFill>
                <a:latin typeface="Calibri"/>
                <a:cs typeface="Calibri"/>
              </a:rPr>
              <a:t> </a:t>
            </a:r>
            <a:r>
              <a:rPr dirty="0" sz="1350" spc="-10">
                <a:solidFill>
                  <a:srgbClr val="0A1107"/>
                </a:solidFill>
                <a:latin typeface="Calibri"/>
                <a:cs typeface="Calibri"/>
              </a:rPr>
              <a:t>Muafiyeti</a:t>
            </a:r>
            <a:endParaRPr sz="1350">
              <a:latin typeface="Calibri"/>
              <a:cs typeface="Calibri"/>
            </a:endParaRPr>
          </a:p>
          <a:p>
            <a:pPr marL="130175" indent="-117475">
              <a:lnSpc>
                <a:spcPct val="100000"/>
              </a:lnSpc>
              <a:spcBef>
                <a:spcPts val="185"/>
              </a:spcBef>
              <a:buChar char="•"/>
              <a:tabLst>
                <a:tab pos="130175" algn="l"/>
              </a:tabLst>
            </a:pPr>
            <a:r>
              <a:rPr dirty="0" sz="1350">
                <a:solidFill>
                  <a:srgbClr val="0A1107"/>
                </a:solidFill>
                <a:latin typeface="Calibri"/>
                <a:cs typeface="Calibri"/>
              </a:rPr>
              <a:t>KKDF</a:t>
            </a:r>
            <a:r>
              <a:rPr dirty="0" sz="1350" spc="125">
                <a:solidFill>
                  <a:srgbClr val="0A1107"/>
                </a:solidFill>
                <a:latin typeface="Calibri"/>
                <a:cs typeface="Calibri"/>
              </a:rPr>
              <a:t> </a:t>
            </a:r>
            <a:r>
              <a:rPr dirty="0" sz="1350" spc="-10">
                <a:solidFill>
                  <a:srgbClr val="0A1107"/>
                </a:solidFill>
                <a:latin typeface="Calibri"/>
                <a:cs typeface="Calibri"/>
              </a:rPr>
              <a:t>İstisnası</a:t>
            </a:r>
            <a:endParaRPr sz="1350">
              <a:latin typeface="Calibri"/>
              <a:cs typeface="Calibri"/>
            </a:endParaRPr>
          </a:p>
          <a:p>
            <a:pPr marL="130175" indent="-117475">
              <a:lnSpc>
                <a:spcPct val="100000"/>
              </a:lnSpc>
              <a:spcBef>
                <a:spcPts val="180"/>
              </a:spcBef>
              <a:buChar char="•"/>
              <a:tabLst>
                <a:tab pos="130175" algn="l"/>
              </a:tabLst>
            </a:pPr>
            <a:r>
              <a:rPr dirty="0" sz="1350">
                <a:solidFill>
                  <a:srgbClr val="0A1107"/>
                </a:solidFill>
                <a:latin typeface="Calibri"/>
                <a:cs typeface="Calibri"/>
              </a:rPr>
              <a:t>Vergi,</a:t>
            </a:r>
            <a:r>
              <a:rPr dirty="0" sz="1350" spc="60">
                <a:solidFill>
                  <a:srgbClr val="0A1107"/>
                </a:solidFill>
                <a:latin typeface="Calibri"/>
                <a:cs typeface="Calibri"/>
              </a:rPr>
              <a:t> </a:t>
            </a:r>
            <a:r>
              <a:rPr dirty="0" sz="1350">
                <a:solidFill>
                  <a:srgbClr val="0A1107"/>
                </a:solidFill>
                <a:latin typeface="Calibri"/>
                <a:cs typeface="Calibri"/>
              </a:rPr>
              <a:t>Resim</a:t>
            </a:r>
            <a:r>
              <a:rPr dirty="0" sz="1350" spc="100">
                <a:solidFill>
                  <a:srgbClr val="0A1107"/>
                </a:solidFill>
                <a:latin typeface="Calibri"/>
                <a:cs typeface="Calibri"/>
              </a:rPr>
              <a:t> </a:t>
            </a:r>
            <a:r>
              <a:rPr dirty="0" sz="1350">
                <a:solidFill>
                  <a:srgbClr val="0A1107"/>
                </a:solidFill>
                <a:latin typeface="Calibri"/>
                <a:cs typeface="Calibri"/>
              </a:rPr>
              <a:t>ve</a:t>
            </a:r>
            <a:r>
              <a:rPr dirty="0" sz="1350" spc="15">
                <a:solidFill>
                  <a:srgbClr val="0A1107"/>
                </a:solidFill>
                <a:latin typeface="Calibri"/>
                <a:cs typeface="Calibri"/>
              </a:rPr>
              <a:t> </a:t>
            </a:r>
            <a:r>
              <a:rPr dirty="0" sz="1350">
                <a:solidFill>
                  <a:srgbClr val="0A1107"/>
                </a:solidFill>
                <a:latin typeface="Calibri"/>
                <a:cs typeface="Calibri"/>
              </a:rPr>
              <a:t>Harç</a:t>
            </a:r>
            <a:r>
              <a:rPr dirty="0" sz="1350" spc="-30">
                <a:solidFill>
                  <a:srgbClr val="0A1107"/>
                </a:solidFill>
                <a:latin typeface="Calibri"/>
                <a:cs typeface="Calibri"/>
              </a:rPr>
              <a:t> </a:t>
            </a:r>
            <a:r>
              <a:rPr dirty="0" sz="1350" spc="-10">
                <a:solidFill>
                  <a:srgbClr val="0A1107"/>
                </a:solidFill>
                <a:latin typeface="Calibri"/>
                <a:cs typeface="Calibri"/>
              </a:rPr>
              <a:t>İstisnası</a:t>
            </a:r>
            <a:endParaRPr sz="1350">
              <a:latin typeface="Calibri"/>
              <a:cs typeface="Calibri"/>
            </a:endParaRPr>
          </a:p>
        </p:txBody>
      </p:sp>
      <p:grpSp>
        <p:nvGrpSpPr>
          <p:cNvPr id="11" name="object 11"/>
          <p:cNvGrpSpPr/>
          <p:nvPr/>
        </p:nvGrpSpPr>
        <p:grpSpPr>
          <a:xfrm>
            <a:off x="2201926" y="3318383"/>
            <a:ext cx="7794625" cy="1466850"/>
            <a:chOff x="2201926" y="3318383"/>
            <a:chExt cx="7794625" cy="1466850"/>
          </a:xfrm>
        </p:grpSpPr>
        <p:sp>
          <p:nvSpPr>
            <p:cNvPr id="12" name="object 12"/>
            <p:cNvSpPr/>
            <p:nvPr/>
          </p:nvSpPr>
          <p:spPr>
            <a:xfrm>
              <a:off x="2208276" y="3324733"/>
              <a:ext cx="1024255" cy="1454150"/>
            </a:xfrm>
            <a:custGeom>
              <a:avLst/>
              <a:gdLst/>
              <a:ahLst/>
              <a:cxnLst/>
              <a:rect l="l" t="t" r="r" b="b"/>
              <a:pathLst>
                <a:path w="1024255" h="1454150">
                  <a:moveTo>
                    <a:pt x="1024128" y="0"/>
                  </a:moveTo>
                  <a:lnTo>
                    <a:pt x="512063" y="512190"/>
                  </a:lnTo>
                  <a:lnTo>
                    <a:pt x="0" y="0"/>
                  </a:lnTo>
                  <a:lnTo>
                    <a:pt x="0" y="941958"/>
                  </a:lnTo>
                  <a:lnTo>
                    <a:pt x="512063" y="1454149"/>
                  </a:lnTo>
                  <a:lnTo>
                    <a:pt x="1024128" y="941958"/>
                  </a:lnTo>
                  <a:lnTo>
                    <a:pt x="1024128" y="0"/>
                  </a:lnTo>
                  <a:close/>
                </a:path>
              </a:pathLst>
            </a:custGeom>
            <a:solidFill>
              <a:srgbClr val="1F386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" name="object 13"/>
            <p:cNvSpPr/>
            <p:nvPr/>
          </p:nvSpPr>
          <p:spPr>
            <a:xfrm>
              <a:off x="2208276" y="3324733"/>
              <a:ext cx="1024255" cy="1454150"/>
            </a:xfrm>
            <a:custGeom>
              <a:avLst/>
              <a:gdLst/>
              <a:ahLst/>
              <a:cxnLst/>
              <a:rect l="l" t="t" r="r" b="b"/>
              <a:pathLst>
                <a:path w="1024255" h="1454150">
                  <a:moveTo>
                    <a:pt x="1024128" y="0"/>
                  </a:moveTo>
                  <a:lnTo>
                    <a:pt x="1024128" y="941958"/>
                  </a:lnTo>
                  <a:lnTo>
                    <a:pt x="512063" y="1454149"/>
                  </a:lnTo>
                  <a:lnTo>
                    <a:pt x="0" y="941958"/>
                  </a:lnTo>
                  <a:lnTo>
                    <a:pt x="0" y="0"/>
                  </a:lnTo>
                  <a:lnTo>
                    <a:pt x="512063" y="512190"/>
                  </a:lnTo>
                  <a:lnTo>
                    <a:pt x="1024128" y="0"/>
                  </a:lnTo>
                  <a:close/>
                </a:path>
              </a:pathLst>
            </a:custGeom>
            <a:ln w="12700">
              <a:solidFill>
                <a:srgbClr val="1F3863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4" name="object 14"/>
            <p:cNvSpPr/>
            <p:nvPr/>
          </p:nvSpPr>
          <p:spPr>
            <a:xfrm>
              <a:off x="3232404" y="3333877"/>
              <a:ext cx="6757670" cy="942340"/>
            </a:xfrm>
            <a:custGeom>
              <a:avLst/>
              <a:gdLst/>
              <a:ahLst/>
              <a:cxnLst/>
              <a:rect l="l" t="t" r="r" b="b"/>
              <a:pathLst>
                <a:path w="6757670" h="942339">
                  <a:moveTo>
                    <a:pt x="6600444" y="0"/>
                  </a:moveTo>
                  <a:lnTo>
                    <a:pt x="0" y="0"/>
                  </a:lnTo>
                  <a:lnTo>
                    <a:pt x="0" y="941959"/>
                  </a:lnTo>
                  <a:lnTo>
                    <a:pt x="6600444" y="941959"/>
                  </a:lnTo>
                  <a:lnTo>
                    <a:pt x="6650077" y="933961"/>
                  </a:lnTo>
                  <a:lnTo>
                    <a:pt x="6693170" y="911686"/>
                  </a:lnTo>
                  <a:lnTo>
                    <a:pt x="6727143" y="877713"/>
                  </a:lnTo>
                  <a:lnTo>
                    <a:pt x="6749418" y="834620"/>
                  </a:lnTo>
                  <a:lnTo>
                    <a:pt x="6757416" y="784987"/>
                  </a:lnTo>
                  <a:lnTo>
                    <a:pt x="6757416" y="156972"/>
                  </a:lnTo>
                  <a:lnTo>
                    <a:pt x="6749418" y="107338"/>
                  </a:lnTo>
                  <a:lnTo>
                    <a:pt x="6727143" y="64245"/>
                  </a:lnTo>
                  <a:lnTo>
                    <a:pt x="6693170" y="30272"/>
                  </a:lnTo>
                  <a:lnTo>
                    <a:pt x="6650077" y="7997"/>
                  </a:lnTo>
                  <a:lnTo>
                    <a:pt x="6600444" y="0"/>
                  </a:lnTo>
                  <a:close/>
                </a:path>
              </a:pathLst>
            </a:custGeom>
            <a:solidFill>
              <a:srgbClr val="DAE2F3">
                <a:alpha val="90194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5" name="object 15"/>
            <p:cNvSpPr/>
            <p:nvPr/>
          </p:nvSpPr>
          <p:spPr>
            <a:xfrm>
              <a:off x="3232404" y="3333877"/>
              <a:ext cx="6757670" cy="942340"/>
            </a:xfrm>
            <a:custGeom>
              <a:avLst/>
              <a:gdLst/>
              <a:ahLst/>
              <a:cxnLst/>
              <a:rect l="l" t="t" r="r" b="b"/>
              <a:pathLst>
                <a:path w="6757670" h="942339">
                  <a:moveTo>
                    <a:pt x="6757416" y="156972"/>
                  </a:moveTo>
                  <a:lnTo>
                    <a:pt x="6757416" y="784987"/>
                  </a:lnTo>
                  <a:lnTo>
                    <a:pt x="6749418" y="834620"/>
                  </a:lnTo>
                  <a:lnTo>
                    <a:pt x="6727143" y="877713"/>
                  </a:lnTo>
                  <a:lnTo>
                    <a:pt x="6693170" y="911686"/>
                  </a:lnTo>
                  <a:lnTo>
                    <a:pt x="6650077" y="933961"/>
                  </a:lnTo>
                  <a:lnTo>
                    <a:pt x="6600444" y="941959"/>
                  </a:lnTo>
                  <a:lnTo>
                    <a:pt x="0" y="941959"/>
                  </a:lnTo>
                  <a:lnTo>
                    <a:pt x="0" y="0"/>
                  </a:lnTo>
                  <a:lnTo>
                    <a:pt x="6600444" y="0"/>
                  </a:lnTo>
                  <a:lnTo>
                    <a:pt x="6650077" y="7997"/>
                  </a:lnTo>
                  <a:lnTo>
                    <a:pt x="6693170" y="30272"/>
                  </a:lnTo>
                  <a:lnTo>
                    <a:pt x="6727143" y="64245"/>
                  </a:lnTo>
                  <a:lnTo>
                    <a:pt x="6749418" y="107338"/>
                  </a:lnTo>
                  <a:lnTo>
                    <a:pt x="6757416" y="156972"/>
                  </a:lnTo>
                  <a:close/>
                </a:path>
              </a:pathLst>
            </a:custGeom>
            <a:ln w="12699">
              <a:solidFill>
                <a:srgbClr val="1F3863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6" name="object 16"/>
          <p:cNvSpPr txBox="1"/>
          <p:nvPr/>
        </p:nvSpPr>
        <p:spPr>
          <a:xfrm>
            <a:off x="2259710" y="3420630"/>
            <a:ext cx="6042660" cy="960755"/>
          </a:xfrm>
          <a:prstGeom prst="rect">
            <a:avLst/>
          </a:prstGeom>
        </p:spPr>
        <p:txBody>
          <a:bodyPr wrap="square" lIns="0" tIns="34925" rIns="0" bIns="0" rtlCol="0" vert="horz">
            <a:spAutoFit/>
          </a:bodyPr>
          <a:lstStyle/>
          <a:p>
            <a:pPr marL="1186815" indent="-117475">
              <a:lnSpc>
                <a:spcPct val="100000"/>
              </a:lnSpc>
              <a:spcBef>
                <a:spcPts val="275"/>
              </a:spcBef>
              <a:buChar char="•"/>
              <a:tabLst>
                <a:tab pos="1186815" algn="l"/>
              </a:tabLst>
            </a:pPr>
            <a:r>
              <a:rPr dirty="0" sz="1350">
                <a:solidFill>
                  <a:srgbClr val="0A1107"/>
                </a:solidFill>
                <a:latin typeface="Calibri"/>
                <a:cs typeface="Calibri"/>
              </a:rPr>
              <a:t>Yurt</a:t>
            </a:r>
            <a:r>
              <a:rPr dirty="0" sz="1350" spc="10">
                <a:solidFill>
                  <a:srgbClr val="0A1107"/>
                </a:solidFill>
                <a:latin typeface="Calibri"/>
                <a:cs typeface="Calibri"/>
              </a:rPr>
              <a:t> </a:t>
            </a:r>
            <a:r>
              <a:rPr dirty="0" sz="1350">
                <a:solidFill>
                  <a:srgbClr val="0A1107"/>
                </a:solidFill>
                <a:latin typeface="Calibri"/>
                <a:cs typeface="Calibri"/>
              </a:rPr>
              <a:t>İçi</a:t>
            </a:r>
            <a:r>
              <a:rPr dirty="0" sz="1350" spc="-60">
                <a:solidFill>
                  <a:srgbClr val="0A1107"/>
                </a:solidFill>
                <a:latin typeface="Calibri"/>
                <a:cs typeface="Calibri"/>
              </a:rPr>
              <a:t> </a:t>
            </a:r>
            <a:r>
              <a:rPr dirty="0" sz="1350">
                <a:solidFill>
                  <a:srgbClr val="0A1107"/>
                </a:solidFill>
                <a:latin typeface="Calibri"/>
                <a:cs typeface="Calibri"/>
              </a:rPr>
              <a:t>Alımlarda</a:t>
            </a:r>
            <a:r>
              <a:rPr dirty="0" sz="1350" spc="165">
                <a:solidFill>
                  <a:srgbClr val="0A1107"/>
                </a:solidFill>
                <a:latin typeface="Calibri"/>
                <a:cs typeface="Calibri"/>
              </a:rPr>
              <a:t> </a:t>
            </a:r>
            <a:r>
              <a:rPr dirty="0" sz="1350">
                <a:solidFill>
                  <a:srgbClr val="0A1107"/>
                </a:solidFill>
                <a:latin typeface="Calibri"/>
                <a:cs typeface="Calibri"/>
              </a:rPr>
              <a:t>KDV</a:t>
            </a:r>
            <a:r>
              <a:rPr dirty="0" sz="1350" spc="50">
                <a:solidFill>
                  <a:srgbClr val="0A1107"/>
                </a:solidFill>
                <a:latin typeface="Calibri"/>
                <a:cs typeface="Calibri"/>
              </a:rPr>
              <a:t> </a:t>
            </a:r>
            <a:r>
              <a:rPr dirty="0" sz="1350" spc="-50">
                <a:solidFill>
                  <a:srgbClr val="0A1107"/>
                </a:solidFill>
                <a:latin typeface="Calibri"/>
                <a:cs typeface="Calibri"/>
              </a:rPr>
              <a:t>Tecil-</a:t>
            </a:r>
            <a:r>
              <a:rPr dirty="0" sz="1350">
                <a:solidFill>
                  <a:srgbClr val="0A1107"/>
                </a:solidFill>
                <a:latin typeface="Calibri"/>
                <a:cs typeface="Calibri"/>
              </a:rPr>
              <a:t>Terkin</a:t>
            </a:r>
            <a:r>
              <a:rPr dirty="0" sz="1350" spc="240">
                <a:solidFill>
                  <a:srgbClr val="0A1107"/>
                </a:solidFill>
                <a:latin typeface="Calibri"/>
                <a:cs typeface="Calibri"/>
              </a:rPr>
              <a:t> </a:t>
            </a:r>
            <a:r>
              <a:rPr dirty="0" sz="1350" spc="-10">
                <a:solidFill>
                  <a:srgbClr val="0A1107"/>
                </a:solidFill>
                <a:latin typeface="Calibri"/>
                <a:cs typeface="Calibri"/>
              </a:rPr>
              <a:t>Uygulaması</a:t>
            </a:r>
            <a:endParaRPr sz="1350">
              <a:latin typeface="Calibri"/>
              <a:cs typeface="Calibri"/>
            </a:endParaRPr>
          </a:p>
          <a:p>
            <a:pPr marL="1186815" indent="-117475">
              <a:lnSpc>
                <a:spcPct val="100000"/>
              </a:lnSpc>
              <a:spcBef>
                <a:spcPts val="185"/>
              </a:spcBef>
              <a:buChar char="•"/>
              <a:tabLst>
                <a:tab pos="1186815" algn="l"/>
              </a:tabLst>
            </a:pPr>
            <a:r>
              <a:rPr dirty="0" sz="1350">
                <a:solidFill>
                  <a:srgbClr val="0A1107"/>
                </a:solidFill>
                <a:latin typeface="Calibri"/>
                <a:cs typeface="Calibri"/>
              </a:rPr>
              <a:t>Yurt içinden</a:t>
            </a:r>
            <a:r>
              <a:rPr dirty="0" sz="1350" spc="160">
                <a:solidFill>
                  <a:srgbClr val="0A1107"/>
                </a:solidFill>
                <a:latin typeface="Calibri"/>
                <a:cs typeface="Calibri"/>
              </a:rPr>
              <a:t> </a:t>
            </a:r>
            <a:r>
              <a:rPr dirty="0" sz="1350">
                <a:solidFill>
                  <a:srgbClr val="0A1107"/>
                </a:solidFill>
                <a:latin typeface="Calibri"/>
                <a:cs typeface="Calibri"/>
              </a:rPr>
              <a:t>Dünya</a:t>
            </a:r>
            <a:r>
              <a:rPr dirty="0" sz="1350" spc="25">
                <a:solidFill>
                  <a:srgbClr val="0A1107"/>
                </a:solidFill>
                <a:latin typeface="Calibri"/>
                <a:cs typeface="Calibri"/>
              </a:rPr>
              <a:t> </a:t>
            </a:r>
            <a:r>
              <a:rPr dirty="0" sz="1350">
                <a:solidFill>
                  <a:srgbClr val="0A1107"/>
                </a:solidFill>
                <a:latin typeface="Calibri"/>
                <a:cs typeface="Calibri"/>
              </a:rPr>
              <a:t>Piyasa</a:t>
            </a:r>
            <a:r>
              <a:rPr dirty="0" sz="1350" spc="-45">
                <a:solidFill>
                  <a:srgbClr val="0A1107"/>
                </a:solidFill>
                <a:latin typeface="Calibri"/>
                <a:cs typeface="Calibri"/>
              </a:rPr>
              <a:t> </a:t>
            </a:r>
            <a:r>
              <a:rPr dirty="0" sz="1350">
                <a:solidFill>
                  <a:srgbClr val="0A1107"/>
                </a:solidFill>
                <a:latin typeface="Calibri"/>
                <a:cs typeface="Calibri"/>
              </a:rPr>
              <a:t>Fiyatlarından</a:t>
            </a:r>
            <a:r>
              <a:rPr dirty="0" sz="1350" spc="160">
                <a:solidFill>
                  <a:srgbClr val="0A1107"/>
                </a:solidFill>
                <a:latin typeface="Calibri"/>
                <a:cs typeface="Calibri"/>
              </a:rPr>
              <a:t> </a:t>
            </a:r>
            <a:r>
              <a:rPr dirty="0" sz="1350">
                <a:solidFill>
                  <a:srgbClr val="0A1107"/>
                </a:solidFill>
                <a:latin typeface="Calibri"/>
                <a:cs typeface="Calibri"/>
              </a:rPr>
              <a:t>Tarımsal</a:t>
            </a:r>
            <a:r>
              <a:rPr dirty="0" sz="1350" spc="135">
                <a:solidFill>
                  <a:srgbClr val="0A1107"/>
                </a:solidFill>
                <a:latin typeface="Calibri"/>
                <a:cs typeface="Calibri"/>
              </a:rPr>
              <a:t> </a:t>
            </a:r>
            <a:r>
              <a:rPr dirty="0" sz="1350">
                <a:solidFill>
                  <a:srgbClr val="0A1107"/>
                </a:solidFill>
                <a:latin typeface="Calibri"/>
                <a:cs typeface="Calibri"/>
              </a:rPr>
              <a:t>Hammadde</a:t>
            </a:r>
            <a:r>
              <a:rPr dirty="0" sz="1350" spc="130">
                <a:solidFill>
                  <a:srgbClr val="0A1107"/>
                </a:solidFill>
                <a:latin typeface="Calibri"/>
                <a:cs typeface="Calibri"/>
              </a:rPr>
              <a:t> </a:t>
            </a:r>
            <a:r>
              <a:rPr dirty="0" sz="1350" spc="-10">
                <a:solidFill>
                  <a:srgbClr val="0A1107"/>
                </a:solidFill>
                <a:latin typeface="Calibri"/>
                <a:cs typeface="Calibri"/>
              </a:rPr>
              <a:t>Temini</a:t>
            </a:r>
            <a:endParaRPr sz="1350">
              <a:latin typeface="Calibri"/>
              <a:cs typeface="Calibri"/>
            </a:endParaRPr>
          </a:p>
          <a:p>
            <a:pPr marL="57785" marR="5131435" indent="-45720">
              <a:lnSpc>
                <a:spcPts val="1520"/>
              </a:lnSpc>
              <a:spcBef>
                <a:spcPts val="755"/>
              </a:spcBef>
            </a:pPr>
            <a:r>
              <a:rPr dirty="0" sz="1350" b="1">
                <a:solidFill>
                  <a:srgbClr val="FFFFFF"/>
                </a:solidFill>
                <a:latin typeface="Calibri"/>
                <a:cs typeface="Calibri"/>
              </a:rPr>
              <a:t>Yurt</a:t>
            </a:r>
            <a:r>
              <a:rPr dirty="0" sz="1350" spc="60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350" b="1">
                <a:solidFill>
                  <a:srgbClr val="FFFFFF"/>
                </a:solidFill>
                <a:latin typeface="Calibri"/>
                <a:cs typeface="Calibri"/>
              </a:rPr>
              <a:t>İçi</a:t>
            </a:r>
            <a:r>
              <a:rPr dirty="0" sz="1350" spc="-10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350" spc="-20" b="1">
                <a:solidFill>
                  <a:srgbClr val="FFFFFF"/>
                </a:solidFill>
                <a:latin typeface="Calibri"/>
                <a:cs typeface="Calibri"/>
              </a:rPr>
              <a:t>Alım </a:t>
            </a:r>
            <a:r>
              <a:rPr dirty="0" sz="1350" spc="-10" b="1">
                <a:solidFill>
                  <a:srgbClr val="FFFFFF"/>
                </a:solidFill>
                <a:latin typeface="Calibri"/>
                <a:cs typeface="Calibri"/>
              </a:rPr>
              <a:t>Avantajları</a:t>
            </a:r>
            <a:endParaRPr sz="1350">
              <a:latin typeface="Calibri"/>
              <a:cs typeface="Calibri"/>
            </a:endParaRPr>
          </a:p>
        </p:txBody>
      </p:sp>
      <p:grpSp>
        <p:nvGrpSpPr>
          <p:cNvPr id="17" name="object 17"/>
          <p:cNvGrpSpPr/>
          <p:nvPr/>
        </p:nvGrpSpPr>
        <p:grpSpPr>
          <a:xfrm>
            <a:off x="2201926" y="4562221"/>
            <a:ext cx="1036955" cy="1467485"/>
            <a:chOff x="2201926" y="4562221"/>
            <a:chExt cx="1036955" cy="1467485"/>
          </a:xfrm>
        </p:grpSpPr>
        <p:sp>
          <p:nvSpPr>
            <p:cNvPr id="18" name="object 18"/>
            <p:cNvSpPr/>
            <p:nvPr/>
          </p:nvSpPr>
          <p:spPr>
            <a:xfrm>
              <a:off x="2208276" y="4568571"/>
              <a:ext cx="1024255" cy="1454785"/>
            </a:xfrm>
            <a:custGeom>
              <a:avLst/>
              <a:gdLst/>
              <a:ahLst/>
              <a:cxnLst/>
              <a:rect l="l" t="t" r="r" b="b"/>
              <a:pathLst>
                <a:path w="1024255" h="1454785">
                  <a:moveTo>
                    <a:pt x="1024128" y="0"/>
                  </a:moveTo>
                  <a:lnTo>
                    <a:pt x="512063" y="512190"/>
                  </a:lnTo>
                  <a:lnTo>
                    <a:pt x="0" y="0"/>
                  </a:lnTo>
                  <a:lnTo>
                    <a:pt x="0" y="942085"/>
                  </a:lnTo>
                  <a:lnTo>
                    <a:pt x="512063" y="1454264"/>
                  </a:lnTo>
                  <a:lnTo>
                    <a:pt x="1024128" y="942085"/>
                  </a:lnTo>
                  <a:lnTo>
                    <a:pt x="1024128" y="0"/>
                  </a:lnTo>
                  <a:close/>
                </a:path>
              </a:pathLst>
            </a:custGeom>
            <a:solidFill>
              <a:srgbClr val="1F386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9" name="object 19"/>
            <p:cNvSpPr/>
            <p:nvPr/>
          </p:nvSpPr>
          <p:spPr>
            <a:xfrm>
              <a:off x="2208276" y="4568571"/>
              <a:ext cx="1024255" cy="1454785"/>
            </a:xfrm>
            <a:custGeom>
              <a:avLst/>
              <a:gdLst/>
              <a:ahLst/>
              <a:cxnLst/>
              <a:rect l="l" t="t" r="r" b="b"/>
              <a:pathLst>
                <a:path w="1024255" h="1454785">
                  <a:moveTo>
                    <a:pt x="1024128" y="0"/>
                  </a:moveTo>
                  <a:lnTo>
                    <a:pt x="1024128" y="942085"/>
                  </a:lnTo>
                  <a:lnTo>
                    <a:pt x="512063" y="1454264"/>
                  </a:lnTo>
                  <a:lnTo>
                    <a:pt x="0" y="942085"/>
                  </a:lnTo>
                  <a:lnTo>
                    <a:pt x="0" y="0"/>
                  </a:lnTo>
                  <a:lnTo>
                    <a:pt x="512063" y="512190"/>
                  </a:lnTo>
                  <a:lnTo>
                    <a:pt x="1024128" y="0"/>
                  </a:lnTo>
                  <a:close/>
                </a:path>
              </a:pathLst>
            </a:custGeom>
            <a:ln w="12699">
              <a:solidFill>
                <a:srgbClr val="1F3863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20" name="object 20"/>
          <p:cNvSpPr txBox="1"/>
          <p:nvPr/>
        </p:nvSpPr>
        <p:spPr>
          <a:xfrm>
            <a:off x="2323719" y="5061648"/>
            <a:ext cx="782955" cy="436245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ts val="1605"/>
              </a:lnSpc>
              <a:spcBef>
                <a:spcPts val="120"/>
              </a:spcBef>
            </a:pPr>
            <a:r>
              <a:rPr dirty="0" sz="1350" b="1">
                <a:solidFill>
                  <a:srgbClr val="FFFFFF"/>
                </a:solidFill>
                <a:latin typeface="Calibri"/>
                <a:cs typeface="Calibri"/>
              </a:rPr>
              <a:t>Diğer</a:t>
            </a:r>
            <a:r>
              <a:rPr dirty="0" sz="1350" spc="85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350" spc="-20" b="1">
                <a:solidFill>
                  <a:srgbClr val="FFFFFF"/>
                </a:solidFill>
                <a:latin typeface="Calibri"/>
                <a:cs typeface="Calibri"/>
              </a:rPr>
              <a:t>Özel</a:t>
            </a:r>
            <a:endParaRPr sz="1350">
              <a:latin typeface="Calibri"/>
              <a:cs typeface="Calibri"/>
            </a:endParaRPr>
          </a:p>
          <a:p>
            <a:pPr marL="21590">
              <a:lnSpc>
                <a:spcPts val="1605"/>
              </a:lnSpc>
            </a:pPr>
            <a:r>
              <a:rPr dirty="0" sz="1350" spc="-10" b="1">
                <a:solidFill>
                  <a:srgbClr val="FFFFFF"/>
                </a:solidFill>
                <a:latin typeface="Calibri"/>
                <a:cs typeface="Calibri"/>
              </a:rPr>
              <a:t>Avantajlar</a:t>
            </a:r>
            <a:endParaRPr sz="1350">
              <a:latin typeface="Calibri"/>
              <a:cs typeface="Calibri"/>
            </a:endParaRPr>
          </a:p>
        </p:txBody>
      </p:sp>
      <p:grpSp>
        <p:nvGrpSpPr>
          <p:cNvPr id="21" name="object 21"/>
          <p:cNvGrpSpPr/>
          <p:nvPr/>
        </p:nvGrpSpPr>
        <p:grpSpPr>
          <a:xfrm>
            <a:off x="3226054" y="4589653"/>
            <a:ext cx="6770370" cy="955040"/>
            <a:chOff x="3226054" y="4589653"/>
            <a:chExt cx="6770370" cy="955040"/>
          </a:xfrm>
        </p:grpSpPr>
        <p:sp>
          <p:nvSpPr>
            <p:cNvPr id="22" name="object 22"/>
            <p:cNvSpPr/>
            <p:nvPr/>
          </p:nvSpPr>
          <p:spPr>
            <a:xfrm>
              <a:off x="3232404" y="4596003"/>
              <a:ext cx="6757670" cy="942340"/>
            </a:xfrm>
            <a:custGeom>
              <a:avLst/>
              <a:gdLst/>
              <a:ahLst/>
              <a:cxnLst/>
              <a:rect l="l" t="t" r="r" b="b"/>
              <a:pathLst>
                <a:path w="6757670" h="942339">
                  <a:moveTo>
                    <a:pt x="6600444" y="0"/>
                  </a:moveTo>
                  <a:lnTo>
                    <a:pt x="0" y="0"/>
                  </a:lnTo>
                  <a:lnTo>
                    <a:pt x="0" y="942086"/>
                  </a:lnTo>
                  <a:lnTo>
                    <a:pt x="6600444" y="942086"/>
                  </a:lnTo>
                  <a:lnTo>
                    <a:pt x="6650077" y="934075"/>
                  </a:lnTo>
                  <a:lnTo>
                    <a:pt x="6693170" y="911776"/>
                  </a:lnTo>
                  <a:lnTo>
                    <a:pt x="6727143" y="877785"/>
                  </a:lnTo>
                  <a:lnTo>
                    <a:pt x="6749418" y="834698"/>
                  </a:lnTo>
                  <a:lnTo>
                    <a:pt x="6757416" y="785114"/>
                  </a:lnTo>
                  <a:lnTo>
                    <a:pt x="6757416" y="156972"/>
                  </a:lnTo>
                  <a:lnTo>
                    <a:pt x="6749418" y="107387"/>
                  </a:lnTo>
                  <a:lnTo>
                    <a:pt x="6727143" y="64300"/>
                  </a:lnTo>
                  <a:lnTo>
                    <a:pt x="6693170" y="30309"/>
                  </a:lnTo>
                  <a:lnTo>
                    <a:pt x="6650077" y="8010"/>
                  </a:lnTo>
                  <a:lnTo>
                    <a:pt x="6600444" y="0"/>
                  </a:lnTo>
                  <a:close/>
                </a:path>
              </a:pathLst>
            </a:custGeom>
            <a:solidFill>
              <a:srgbClr val="DAE2F3">
                <a:alpha val="90194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3" name="object 23"/>
            <p:cNvSpPr/>
            <p:nvPr/>
          </p:nvSpPr>
          <p:spPr>
            <a:xfrm>
              <a:off x="3232404" y="4596003"/>
              <a:ext cx="6757670" cy="942340"/>
            </a:xfrm>
            <a:custGeom>
              <a:avLst/>
              <a:gdLst/>
              <a:ahLst/>
              <a:cxnLst/>
              <a:rect l="l" t="t" r="r" b="b"/>
              <a:pathLst>
                <a:path w="6757670" h="942339">
                  <a:moveTo>
                    <a:pt x="6757416" y="156972"/>
                  </a:moveTo>
                  <a:lnTo>
                    <a:pt x="6757416" y="785114"/>
                  </a:lnTo>
                  <a:lnTo>
                    <a:pt x="6749418" y="834698"/>
                  </a:lnTo>
                  <a:lnTo>
                    <a:pt x="6727143" y="877785"/>
                  </a:lnTo>
                  <a:lnTo>
                    <a:pt x="6693170" y="911776"/>
                  </a:lnTo>
                  <a:lnTo>
                    <a:pt x="6650077" y="934075"/>
                  </a:lnTo>
                  <a:lnTo>
                    <a:pt x="6600444" y="942086"/>
                  </a:lnTo>
                  <a:lnTo>
                    <a:pt x="0" y="942086"/>
                  </a:lnTo>
                  <a:lnTo>
                    <a:pt x="0" y="0"/>
                  </a:lnTo>
                  <a:lnTo>
                    <a:pt x="6600444" y="0"/>
                  </a:lnTo>
                  <a:lnTo>
                    <a:pt x="6650077" y="8010"/>
                  </a:lnTo>
                  <a:lnTo>
                    <a:pt x="6693170" y="30309"/>
                  </a:lnTo>
                  <a:lnTo>
                    <a:pt x="6727143" y="64300"/>
                  </a:lnTo>
                  <a:lnTo>
                    <a:pt x="6749418" y="107387"/>
                  </a:lnTo>
                  <a:lnTo>
                    <a:pt x="6757416" y="156972"/>
                  </a:lnTo>
                  <a:close/>
                </a:path>
              </a:pathLst>
            </a:custGeom>
            <a:ln w="12700">
              <a:solidFill>
                <a:srgbClr val="1F3863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24" name="object 24"/>
          <p:cNvSpPr txBox="1"/>
          <p:nvPr/>
        </p:nvSpPr>
        <p:spPr>
          <a:xfrm>
            <a:off x="3316604" y="4932997"/>
            <a:ext cx="3224530" cy="234315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30175" indent="-117475">
              <a:lnSpc>
                <a:spcPct val="100000"/>
              </a:lnSpc>
              <a:spcBef>
                <a:spcPts val="120"/>
              </a:spcBef>
              <a:buChar char="•"/>
              <a:tabLst>
                <a:tab pos="130175" algn="l"/>
              </a:tabLst>
            </a:pPr>
            <a:r>
              <a:rPr dirty="0" sz="1350">
                <a:solidFill>
                  <a:srgbClr val="0A1107"/>
                </a:solidFill>
                <a:latin typeface="Calibri"/>
                <a:cs typeface="Calibri"/>
              </a:rPr>
              <a:t>Ticaret</a:t>
            </a:r>
            <a:r>
              <a:rPr dirty="0" sz="1350" spc="30">
                <a:solidFill>
                  <a:srgbClr val="0A1107"/>
                </a:solidFill>
                <a:latin typeface="Calibri"/>
                <a:cs typeface="Calibri"/>
              </a:rPr>
              <a:t> </a:t>
            </a:r>
            <a:r>
              <a:rPr dirty="0" sz="1350">
                <a:solidFill>
                  <a:srgbClr val="0A1107"/>
                </a:solidFill>
                <a:latin typeface="Calibri"/>
                <a:cs typeface="Calibri"/>
              </a:rPr>
              <a:t>Politikası</a:t>
            </a:r>
            <a:r>
              <a:rPr dirty="0" sz="1350" spc="35">
                <a:solidFill>
                  <a:srgbClr val="0A1107"/>
                </a:solidFill>
                <a:latin typeface="Calibri"/>
                <a:cs typeface="Calibri"/>
              </a:rPr>
              <a:t> </a:t>
            </a:r>
            <a:r>
              <a:rPr dirty="0" sz="1350">
                <a:solidFill>
                  <a:srgbClr val="0A1107"/>
                </a:solidFill>
                <a:latin typeface="Calibri"/>
                <a:cs typeface="Calibri"/>
              </a:rPr>
              <a:t>Önlemlerine</a:t>
            </a:r>
            <a:r>
              <a:rPr dirty="0" sz="1350" spc="215">
                <a:solidFill>
                  <a:srgbClr val="0A1107"/>
                </a:solidFill>
                <a:latin typeface="Calibri"/>
                <a:cs typeface="Calibri"/>
              </a:rPr>
              <a:t> </a:t>
            </a:r>
            <a:r>
              <a:rPr dirty="0" sz="1350" spc="-10">
                <a:solidFill>
                  <a:srgbClr val="0A1107"/>
                </a:solidFill>
                <a:latin typeface="Calibri"/>
                <a:cs typeface="Calibri"/>
              </a:rPr>
              <a:t>Tabi</a:t>
            </a:r>
            <a:r>
              <a:rPr dirty="0" sz="1350" spc="40">
                <a:solidFill>
                  <a:srgbClr val="0A1107"/>
                </a:solidFill>
                <a:latin typeface="Calibri"/>
                <a:cs typeface="Calibri"/>
              </a:rPr>
              <a:t> </a:t>
            </a:r>
            <a:r>
              <a:rPr dirty="0" sz="1350" spc="-10">
                <a:solidFill>
                  <a:srgbClr val="0A1107"/>
                </a:solidFill>
                <a:latin typeface="Calibri"/>
                <a:cs typeface="Calibri"/>
              </a:rPr>
              <a:t>Olmama</a:t>
            </a:r>
            <a:endParaRPr sz="135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3797172" y="678332"/>
            <a:ext cx="4752340" cy="795020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193165" marR="5080" indent="-1181100">
              <a:lnSpc>
                <a:spcPct val="107400"/>
              </a:lnSpc>
              <a:spcBef>
                <a:spcPts val="95"/>
              </a:spcBef>
            </a:pPr>
            <a:r>
              <a:rPr dirty="0" spc="-180">
                <a:solidFill>
                  <a:srgbClr val="1F3863"/>
                </a:solidFill>
              </a:rPr>
              <a:t>DAHİLDE</a:t>
            </a:r>
            <a:r>
              <a:rPr dirty="0" spc="70">
                <a:solidFill>
                  <a:srgbClr val="1F3863"/>
                </a:solidFill>
              </a:rPr>
              <a:t> </a:t>
            </a:r>
            <a:r>
              <a:rPr dirty="0" spc="-245">
                <a:solidFill>
                  <a:srgbClr val="1F3863"/>
                </a:solidFill>
              </a:rPr>
              <a:t>İŞLEME</a:t>
            </a:r>
            <a:r>
              <a:rPr dirty="0" spc="10">
                <a:solidFill>
                  <a:srgbClr val="1F3863"/>
                </a:solidFill>
              </a:rPr>
              <a:t> </a:t>
            </a:r>
            <a:r>
              <a:rPr dirty="0" spc="-260">
                <a:solidFill>
                  <a:srgbClr val="1F3863"/>
                </a:solidFill>
              </a:rPr>
              <a:t>REJİMİ</a:t>
            </a:r>
            <a:r>
              <a:rPr dirty="0" spc="80">
                <a:solidFill>
                  <a:srgbClr val="1F3863"/>
                </a:solidFill>
              </a:rPr>
              <a:t> </a:t>
            </a:r>
            <a:r>
              <a:rPr dirty="0" spc="-110">
                <a:solidFill>
                  <a:srgbClr val="1F3863"/>
                </a:solidFill>
              </a:rPr>
              <a:t>MEVZUAT </a:t>
            </a:r>
            <a:r>
              <a:rPr dirty="0" spc="-155">
                <a:solidFill>
                  <a:srgbClr val="1F3863"/>
                </a:solidFill>
              </a:rPr>
              <a:t>DÜZENLEMELERİ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2128773" y="2422017"/>
            <a:ext cx="1562735" cy="3104515"/>
            <a:chOff x="2128773" y="2422017"/>
            <a:chExt cx="1562735" cy="3104515"/>
          </a:xfrm>
        </p:grpSpPr>
        <p:sp>
          <p:nvSpPr>
            <p:cNvPr id="4" name="object 4"/>
            <p:cNvSpPr/>
            <p:nvPr/>
          </p:nvSpPr>
          <p:spPr>
            <a:xfrm>
              <a:off x="2135123" y="2428367"/>
              <a:ext cx="1550035" cy="3091815"/>
            </a:xfrm>
            <a:custGeom>
              <a:avLst/>
              <a:gdLst/>
              <a:ahLst/>
              <a:cxnLst/>
              <a:rect l="l" t="t" r="r" b="b"/>
              <a:pathLst>
                <a:path w="1550035" h="3091815">
                  <a:moveTo>
                    <a:pt x="1549908" y="0"/>
                  </a:moveTo>
                  <a:lnTo>
                    <a:pt x="1501632" y="735"/>
                  </a:lnTo>
                  <a:lnTo>
                    <a:pt x="1453725" y="2927"/>
                  </a:lnTo>
                  <a:lnTo>
                    <a:pt x="1406207" y="6555"/>
                  </a:lnTo>
                  <a:lnTo>
                    <a:pt x="1359098" y="11597"/>
                  </a:lnTo>
                  <a:lnTo>
                    <a:pt x="1312422" y="18031"/>
                  </a:lnTo>
                  <a:lnTo>
                    <a:pt x="1266200" y="25837"/>
                  </a:lnTo>
                  <a:lnTo>
                    <a:pt x="1220451" y="34992"/>
                  </a:lnTo>
                  <a:lnTo>
                    <a:pt x="1175200" y="45477"/>
                  </a:lnTo>
                  <a:lnTo>
                    <a:pt x="1130465" y="57268"/>
                  </a:lnTo>
                  <a:lnTo>
                    <a:pt x="1086270" y="70345"/>
                  </a:lnTo>
                  <a:lnTo>
                    <a:pt x="1042636" y="84686"/>
                  </a:lnTo>
                  <a:lnTo>
                    <a:pt x="999583" y="100271"/>
                  </a:lnTo>
                  <a:lnTo>
                    <a:pt x="957133" y="117077"/>
                  </a:lnTo>
                  <a:lnTo>
                    <a:pt x="915309" y="135084"/>
                  </a:lnTo>
                  <a:lnTo>
                    <a:pt x="874130" y="154269"/>
                  </a:lnTo>
                  <a:lnTo>
                    <a:pt x="833620" y="174612"/>
                  </a:lnTo>
                  <a:lnTo>
                    <a:pt x="793798" y="196091"/>
                  </a:lnTo>
                  <a:lnTo>
                    <a:pt x="754687" y="218685"/>
                  </a:lnTo>
                  <a:lnTo>
                    <a:pt x="716308" y="242372"/>
                  </a:lnTo>
                  <a:lnTo>
                    <a:pt x="678683" y="267132"/>
                  </a:lnTo>
                  <a:lnTo>
                    <a:pt x="641832" y="292942"/>
                  </a:lnTo>
                  <a:lnTo>
                    <a:pt x="605777" y="319781"/>
                  </a:lnTo>
                  <a:lnTo>
                    <a:pt x="570541" y="347628"/>
                  </a:lnTo>
                  <a:lnTo>
                    <a:pt x="536143" y="376462"/>
                  </a:lnTo>
                  <a:lnTo>
                    <a:pt x="502606" y="406261"/>
                  </a:lnTo>
                  <a:lnTo>
                    <a:pt x="469951" y="437004"/>
                  </a:lnTo>
                  <a:lnTo>
                    <a:pt x="438200" y="468669"/>
                  </a:lnTo>
                  <a:lnTo>
                    <a:pt x="407373" y="501236"/>
                  </a:lnTo>
                  <a:lnTo>
                    <a:pt x="377493" y="534682"/>
                  </a:lnTo>
                  <a:lnTo>
                    <a:pt x="348580" y="568986"/>
                  </a:lnTo>
                  <a:lnTo>
                    <a:pt x="320657" y="604127"/>
                  </a:lnTo>
                  <a:lnTo>
                    <a:pt x="293744" y="640084"/>
                  </a:lnTo>
                  <a:lnTo>
                    <a:pt x="267864" y="676835"/>
                  </a:lnTo>
                  <a:lnTo>
                    <a:pt x="243037" y="714359"/>
                  </a:lnTo>
                  <a:lnTo>
                    <a:pt x="219285" y="752634"/>
                  </a:lnTo>
                  <a:lnTo>
                    <a:pt x="196629" y="791639"/>
                  </a:lnTo>
                  <a:lnTo>
                    <a:pt x="175091" y="831353"/>
                  </a:lnTo>
                  <a:lnTo>
                    <a:pt x="154692" y="871754"/>
                  </a:lnTo>
                  <a:lnTo>
                    <a:pt x="135454" y="912821"/>
                  </a:lnTo>
                  <a:lnTo>
                    <a:pt x="117398" y="954533"/>
                  </a:lnTo>
                  <a:lnTo>
                    <a:pt x="100546" y="996868"/>
                  </a:lnTo>
                  <a:lnTo>
                    <a:pt x="84919" y="1039805"/>
                  </a:lnTo>
                  <a:lnTo>
                    <a:pt x="70538" y="1083322"/>
                  </a:lnTo>
                  <a:lnTo>
                    <a:pt x="57425" y="1127399"/>
                  </a:lnTo>
                  <a:lnTo>
                    <a:pt x="45602" y="1172013"/>
                  </a:lnTo>
                  <a:lnTo>
                    <a:pt x="35089" y="1217143"/>
                  </a:lnTo>
                  <a:lnTo>
                    <a:pt x="25908" y="1262768"/>
                  </a:lnTo>
                  <a:lnTo>
                    <a:pt x="18081" y="1308867"/>
                  </a:lnTo>
                  <a:lnTo>
                    <a:pt x="11629" y="1355418"/>
                  </a:lnTo>
                  <a:lnTo>
                    <a:pt x="6573" y="1402400"/>
                  </a:lnTo>
                  <a:lnTo>
                    <a:pt x="2935" y="1449791"/>
                  </a:lnTo>
                  <a:lnTo>
                    <a:pt x="737" y="1497570"/>
                  </a:lnTo>
                  <a:lnTo>
                    <a:pt x="0" y="1545717"/>
                  </a:lnTo>
                  <a:lnTo>
                    <a:pt x="737" y="1593863"/>
                  </a:lnTo>
                  <a:lnTo>
                    <a:pt x="2935" y="1641642"/>
                  </a:lnTo>
                  <a:lnTo>
                    <a:pt x="6573" y="1689033"/>
                  </a:lnTo>
                  <a:lnTo>
                    <a:pt x="11629" y="1736015"/>
                  </a:lnTo>
                  <a:lnTo>
                    <a:pt x="18081" y="1782566"/>
                  </a:lnTo>
                  <a:lnTo>
                    <a:pt x="25908" y="1828665"/>
                  </a:lnTo>
                  <a:lnTo>
                    <a:pt x="35089" y="1874290"/>
                  </a:lnTo>
                  <a:lnTo>
                    <a:pt x="45602" y="1919420"/>
                  </a:lnTo>
                  <a:lnTo>
                    <a:pt x="57425" y="1964034"/>
                  </a:lnTo>
                  <a:lnTo>
                    <a:pt x="70538" y="2008111"/>
                  </a:lnTo>
                  <a:lnTo>
                    <a:pt x="84919" y="2051628"/>
                  </a:lnTo>
                  <a:lnTo>
                    <a:pt x="100546" y="2094565"/>
                  </a:lnTo>
                  <a:lnTo>
                    <a:pt x="117398" y="2136900"/>
                  </a:lnTo>
                  <a:lnTo>
                    <a:pt x="135454" y="2178612"/>
                  </a:lnTo>
                  <a:lnTo>
                    <a:pt x="154692" y="2219679"/>
                  </a:lnTo>
                  <a:lnTo>
                    <a:pt x="175091" y="2260080"/>
                  </a:lnTo>
                  <a:lnTo>
                    <a:pt x="196629" y="2299794"/>
                  </a:lnTo>
                  <a:lnTo>
                    <a:pt x="219285" y="2338799"/>
                  </a:lnTo>
                  <a:lnTo>
                    <a:pt x="243037" y="2377074"/>
                  </a:lnTo>
                  <a:lnTo>
                    <a:pt x="267864" y="2414598"/>
                  </a:lnTo>
                  <a:lnTo>
                    <a:pt x="293744" y="2451349"/>
                  </a:lnTo>
                  <a:lnTo>
                    <a:pt x="320657" y="2487306"/>
                  </a:lnTo>
                  <a:lnTo>
                    <a:pt x="348580" y="2522447"/>
                  </a:lnTo>
                  <a:lnTo>
                    <a:pt x="377493" y="2556751"/>
                  </a:lnTo>
                  <a:lnTo>
                    <a:pt x="407373" y="2590197"/>
                  </a:lnTo>
                  <a:lnTo>
                    <a:pt x="438200" y="2622764"/>
                  </a:lnTo>
                  <a:lnTo>
                    <a:pt x="469951" y="2654429"/>
                  </a:lnTo>
                  <a:lnTo>
                    <a:pt x="502606" y="2685172"/>
                  </a:lnTo>
                  <a:lnTo>
                    <a:pt x="536143" y="2714971"/>
                  </a:lnTo>
                  <a:lnTo>
                    <a:pt x="570541" y="2743805"/>
                  </a:lnTo>
                  <a:lnTo>
                    <a:pt x="605777" y="2771652"/>
                  </a:lnTo>
                  <a:lnTo>
                    <a:pt x="641832" y="2798491"/>
                  </a:lnTo>
                  <a:lnTo>
                    <a:pt x="678683" y="2824301"/>
                  </a:lnTo>
                  <a:lnTo>
                    <a:pt x="716308" y="2849061"/>
                  </a:lnTo>
                  <a:lnTo>
                    <a:pt x="754687" y="2872748"/>
                  </a:lnTo>
                  <a:lnTo>
                    <a:pt x="793798" y="2895342"/>
                  </a:lnTo>
                  <a:lnTo>
                    <a:pt x="833620" y="2916821"/>
                  </a:lnTo>
                  <a:lnTo>
                    <a:pt x="874130" y="2937164"/>
                  </a:lnTo>
                  <a:lnTo>
                    <a:pt x="915309" y="2956349"/>
                  </a:lnTo>
                  <a:lnTo>
                    <a:pt x="957133" y="2974356"/>
                  </a:lnTo>
                  <a:lnTo>
                    <a:pt x="999583" y="2991162"/>
                  </a:lnTo>
                  <a:lnTo>
                    <a:pt x="1042636" y="3006747"/>
                  </a:lnTo>
                  <a:lnTo>
                    <a:pt x="1086270" y="3021088"/>
                  </a:lnTo>
                  <a:lnTo>
                    <a:pt x="1130465" y="3034165"/>
                  </a:lnTo>
                  <a:lnTo>
                    <a:pt x="1175200" y="3045956"/>
                  </a:lnTo>
                  <a:lnTo>
                    <a:pt x="1220451" y="3056441"/>
                  </a:lnTo>
                  <a:lnTo>
                    <a:pt x="1266200" y="3065596"/>
                  </a:lnTo>
                  <a:lnTo>
                    <a:pt x="1312422" y="3073402"/>
                  </a:lnTo>
                  <a:lnTo>
                    <a:pt x="1359098" y="3079836"/>
                  </a:lnTo>
                  <a:lnTo>
                    <a:pt x="1406207" y="3084878"/>
                  </a:lnTo>
                  <a:lnTo>
                    <a:pt x="1453725" y="3088506"/>
                  </a:lnTo>
                  <a:lnTo>
                    <a:pt x="1501632" y="3090698"/>
                  </a:lnTo>
                  <a:lnTo>
                    <a:pt x="1549908" y="3091434"/>
                  </a:lnTo>
                  <a:lnTo>
                    <a:pt x="1549908" y="0"/>
                  </a:lnTo>
                  <a:close/>
                </a:path>
              </a:pathLst>
            </a:custGeom>
            <a:solidFill>
              <a:srgbClr val="D9AC6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/>
            <p:cNvSpPr/>
            <p:nvPr/>
          </p:nvSpPr>
          <p:spPr>
            <a:xfrm>
              <a:off x="2135123" y="2428367"/>
              <a:ext cx="1550035" cy="3091815"/>
            </a:xfrm>
            <a:custGeom>
              <a:avLst/>
              <a:gdLst/>
              <a:ahLst/>
              <a:cxnLst/>
              <a:rect l="l" t="t" r="r" b="b"/>
              <a:pathLst>
                <a:path w="1550035" h="3091815">
                  <a:moveTo>
                    <a:pt x="1549908" y="3091434"/>
                  </a:moveTo>
                  <a:lnTo>
                    <a:pt x="1501632" y="3090698"/>
                  </a:lnTo>
                  <a:lnTo>
                    <a:pt x="1453725" y="3088506"/>
                  </a:lnTo>
                  <a:lnTo>
                    <a:pt x="1406207" y="3084878"/>
                  </a:lnTo>
                  <a:lnTo>
                    <a:pt x="1359098" y="3079836"/>
                  </a:lnTo>
                  <a:lnTo>
                    <a:pt x="1312422" y="3073402"/>
                  </a:lnTo>
                  <a:lnTo>
                    <a:pt x="1266200" y="3065596"/>
                  </a:lnTo>
                  <a:lnTo>
                    <a:pt x="1220451" y="3056441"/>
                  </a:lnTo>
                  <a:lnTo>
                    <a:pt x="1175200" y="3045956"/>
                  </a:lnTo>
                  <a:lnTo>
                    <a:pt x="1130465" y="3034165"/>
                  </a:lnTo>
                  <a:lnTo>
                    <a:pt x="1086270" y="3021088"/>
                  </a:lnTo>
                  <a:lnTo>
                    <a:pt x="1042636" y="3006747"/>
                  </a:lnTo>
                  <a:lnTo>
                    <a:pt x="999583" y="2991162"/>
                  </a:lnTo>
                  <a:lnTo>
                    <a:pt x="957133" y="2974356"/>
                  </a:lnTo>
                  <a:lnTo>
                    <a:pt x="915309" y="2956349"/>
                  </a:lnTo>
                  <a:lnTo>
                    <a:pt x="874130" y="2937164"/>
                  </a:lnTo>
                  <a:lnTo>
                    <a:pt x="833620" y="2916821"/>
                  </a:lnTo>
                  <a:lnTo>
                    <a:pt x="793798" y="2895342"/>
                  </a:lnTo>
                  <a:lnTo>
                    <a:pt x="754687" y="2872748"/>
                  </a:lnTo>
                  <a:lnTo>
                    <a:pt x="716308" y="2849061"/>
                  </a:lnTo>
                  <a:lnTo>
                    <a:pt x="678683" y="2824301"/>
                  </a:lnTo>
                  <a:lnTo>
                    <a:pt x="641832" y="2798491"/>
                  </a:lnTo>
                  <a:lnTo>
                    <a:pt x="605777" y="2771652"/>
                  </a:lnTo>
                  <a:lnTo>
                    <a:pt x="570541" y="2743805"/>
                  </a:lnTo>
                  <a:lnTo>
                    <a:pt x="536143" y="2714971"/>
                  </a:lnTo>
                  <a:lnTo>
                    <a:pt x="502606" y="2685172"/>
                  </a:lnTo>
                  <a:lnTo>
                    <a:pt x="469951" y="2654429"/>
                  </a:lnTo>
                  <a:lnTo>
                    <a:pt x="438200" y="2622764"/>
                  </a:lnTo>
                  <a:lnTo>
                    <a:pt x="407373" y="2590197"/>
                  </a:lnTo>
                  <a:lnTo>
                    <a:pt x="377493" y="2556751"/>
                  </a:lnTo>
                  <a:lnTo>
                    <a:pt x="348580" y="2522447"/>
                  </a:lnTo>
                  <a:lnTo>
                    <a:pt x="320657" y="2487306"/>
                  </a:lnTo>
                  <a:lnTo>
                    <a:pt x="293744" y="2451349"/>
                  </a:lnTo>
                  <a:lnTo>
                    <a:pt x="267864" y="2414598"/>
                  </a:lnTo>
                  <a:lnTo>
                    <a:pt x="243037" y="2377074"/>
                  </a:lnTo>
                  <a:lnTo>
                    <a:pt x="219285" y="2338799"/>
                  </a:lnTo>
                  <a:lnTo>
                    <a:pt x="196629" y="2299794"/>
                  </a:lnTo>
                  <a:lnTo>
                    <a:pt x="175091" y="2260080"/>
                  </a:lnTo>
                  <a:lnTo>
                    <a:pt x="154692" y="2219679"/>
                  </a:lnTo>
                  <a:lnTo>
                    <a:pt x="135454" y="2178612"/>
                  </a:lnTo>
                  <a:lnTo>
                    <a:pt x="117398" y="2136900"/>
                  </a:lnTo>
                  <a:lnTo>
                    <a:pt x="100546" y="2094565"/>
                  </a:lnTo>
                  <a:lnTo>
                    <a:pt x="84919" y="2051628"/>
                  </a:lnTo>
                  <a:lnTo>
                    <a:pt x="70538" y="2008111"/>
                  </a:lnTo>
                  <a:lnTo>
                    <a:pt x="57425" y="1964034"/>
                  </a:lnTo>
                  <a:lnTo>
                    <a:pt x="45602" y="1919420"/>
                  </a:lnTo>
                  <a:lnTo>
                    <a:pt x="35089" y="1874290"/>
                  </a:lnTo>
                  <a:lnTo>
                    <a:pt x="25908" y="1828665"/>
                  </a:lnTo>
                  <a:lnTo>
                    <a:pt x="18081" y="1782566"/>
                  </a:lnTo>
                  <a:lnTo>
                    <a:pt x="11629" y="1736015"/>
                  </a:lnTo>
                  <a:lnTo>
                    <a:pt x="6573" y="1689033"/>
                  </a:lnTo>
                  <a:lnTo>
                    <a:pt x="2935" y="1641642"/>
                  </a:lnTo>
                  <a:lnTo>
                    <a:pt x="737" y="1593863"/>
                  </a:lnTo>
                  <a:lnTo>
                    <a:pt x="0" y="1545717"/>
                  </a:lnTo>
                  <a:lnTo>
                    <a:pt x="737" y="1497570"/>
                  </a:lnTo>
                  <a:lnTo>
                    <a:pt x="2935" y="1449791"/>
                  </a:lnTo>
                  <a:lnTo>
                    <a:pt x="6573" y="1402400"/>
                  </a:lnTo>
                  <a:lnTo>
                    <a:pt x="11629" y="1355418"/>
                  </a:lnTo>
                  <a:lnTo>
                    <a:pt x="18081" y="1308867"/>
                  </a:lnTo>
                  <a:lnTo>
                    <a:pt x="25908" y="1262768"/>
                  </a:lnTo>
                  <a:lnTo>
                    <a:pt x="35089" y="1217143"/>
                  </a:lnTo>
                  <a:lnTo>
                    <a:pt x="45602" y="1172013"/>
                  </a:lnTo>
                  <a:lnTo>
                    <a:pt x="57425" y="1127399"/>
                  </a:lnTo>
                  <a:lnTo>
                    <a:pt x="70538" y="1083322"/>
                  </a:lnTo>
                  <a:lnTo>
                    <a:pt x="84919" y="1039805"/>
                  </a:lnTo>
                  <a:lnTo>
                    <a:pt x="100546" y="996868"/>
                  </a:lnTo>
                  <a:lnTo>
                    <a:pt x="117398" y="954533"/>
                  </a:lnTo>
                  <a:lnTo>
                    <a:pt x="135454" y="912821"/>
                  </a:lnTo>
                  <a:lnTo>
                    <a:pt x="154692" y="871754"/>
                  </a:lnTo>
                  <a:lnTo>
                    <a:pt x="175091" y="831353"/>
                  </a:lnTo>
                  <a:lnTo>
                    <a:pt x="196629" y="791639"/>
                  </a:lnTo>
                  <a:lnTo>
                    <a:pt x="219285" y="752634"/>
                  </a:lnTo>
                  <a:lnTo>
                    <a:pt x="243037" y="714359"/>
                  </a:lnTo>
                  <a:lnTo>
                    <a:pt x="267864" y="676835"/>
                  </a:lnTo>
                  <a:lnTo>
                    <a:pt x="293744" y="640084"/>
                  </a:lnTo>
                  <a:lnTo>
                    <a:pt x="320657" y="604127"/>
                  </a:lnTo>
                  <a:lnTo>
                    <a:pt x="348580" y="568986"/>
                  </a:lnTo>
                  <a:lnTo>
                    <a:pt x="377493" y="534682"/>
                  </a:lnTo>
                  <a:lnTo>
                    <a:pt x="407373" y="501236"/>
                  </a:lnTo>
                  <a:lnTo>
                    <a:pt x="438200" y="468669"/>
                  </a:lnTo>
                  <a:lnTo>
                    <a:pt x="469951" y="437004"/>
                  </a:lnTo>
                  <a:lnTo>
                    <a:pt x="502606" y="406261"/>
                  </a:lnTo>
                  <a:lnTo>
                    <a:pt x="536143" y="376462"/>
                  </a:lnTo>
                  <a:lnTo>
                    <a:pt x="570541" y="347628"/>
                  </a:lnTo>
                  <a:lnTo>
                    <a:pt x="605777" y="319781"/>
                  </a:lnTo>
                  <a:lnTo>
                    <a:pt x="641832" y="292942"/>
                  </a:lnTo>
                  <a:lnTo>
                    <a:pt x="678683" y="267132"/>
                  </a:lnTo>
                  <a:lnTo>
                    <a:pt x="716308" y="242372"/>
                  </a:lnTo>
                  <a:lnTo>
                    <a:pt x="754687" y="218685"/>
                  </a:lnTo>
                  <a:lnTo>
                    <a:pt x="793798" y="196091"/>
                  </a:lnTo>
                  <a:lnTo>
                    <a:pt x="833620" y="174612"/>
                  </a:lnTo>
                  <a:lnTo>
                    <a:pt x="874130" y="154269"/>
                  </a:lnTo>
                  <a:lnTo>
                    <a:pt x="915309" y="135084"/>
                  </a:lnTo>
                  <a:lnTo>
                    <a:pt x="957133" y="117077"/>
                  </a:lnTo>
                  <a:lnTo>
                    <a:pt x="999583" y="100271"/>
                  </a:lnTo>
                  <a:lnTo>
                    <a:pt x="1042636" y="84686"/>
                  </a:lnTo>
                  <a:lnTo>
                    <a:pt x="1086270" y="70345"/>
                  </a:lnTo>
                  <a:lnTo>
                    <a:pt x="1130465" y="57268"/>
                  </a:lnTo>
                  <a:lnTo>
                    <a:pt x="1175200" y="45477"/>
                  </a:lnTo>
                  <a:lnTo>
                    <a:pt x="1220451" y="34992"/>
                  </a:lnTo>
                  <a:lnTo>
                    <a:pt x="1266200" y="25837"/>
                  </a:lnTo>
                  <a:lnTo>
                    <a:pt x="1312422" y="18031"/>
                  </a:lnTo>
                  <a:lnTo>
                    <a:pt x="1359098" y="11597"/>
                  </a:lnTo>
                  <a:lnTo>
                    <a:pt x="1406207" y="6555"/>
                  </a:lnTo>
                  <a:lnTo>
                    <a:pt x="1453725" y="2927"/>
                  </a:lnTo>
                  <a:lnTo>
                    <a:pt x="1501632" y="735"/>
                  </a:lnTo>
                  <a:lnTo>
                    <a:pt x="1549908" y="0"/>
                  </a:lnTo>
                  <a:lnTo>
                    <a:pt x="1549908" y="1545717"/>
                  </a:lnTo>
                  <a:lnTo>
                    <a:pt x="1549908" y="3091434"/>
                  </a:lnTo>
                  <a:close/>
                </a:path>
              </a:pathLst>
            </a:custGeom>
            <a:ln w="12699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6" name="object 6"/>
          <p:cNvSpPr txBox="1"/>
          <p:nvPr/>
        </p:nvSpPr>
        <p:spPr>
          <a:xfrm>
            <a:off x="3689603" y="2428367"/>
            <a:ext cx="6373495" cy="3091815"/>
          </a:xfrm>
          <a:prstGeom prst="rect">
            <a:avLst/>
          </a:prstGeom>
          <a:solidFill>
            <a:srgbClr val="FFFFFF">
              <a:alpha val="90194"/>
            </a:srgbClr>
          </a:solidFill>
          <a:ln w="12700">
            <a:solidFill>
              <a:srgbClr val="1F3863"/>
            </a:solidFill>
          </a:ln>
        </p:spPr>
        <p:txBody>
          <a:bodyPr wrap="square" lIns="0" tIns="130175" rIns="0" bIns="0" rtlCol="0" vert="horz">
            <a:spAutoFit/>
          </a:bodyPr>
          <a:lstStyle/>
          <a:p>
            <a:pPr algn="ctr" marL="182245" marR="182245" indent="-14604">
              <a:lnSpc>
                <a:spcPct val="91300"/>
              </a:lnSpc>
              <a:spcBef>
                <a:spcPts val="1025"/>
              </a:spcBef>
            </a:pPr>
            <a:r>
              <a:rPr dirty="0" sz="2500" spc="-20">
                <a:latin typeface="Calibri"/>
                <a:cs typeface="Calibri"/>
              </a:rPr>
              <a:t>Ülkemizde</a:t>
            </a:r>
            <a:r>
              <a:rPr dirty="0" sz="2500" spc="-65">
                <a:latin typeface="Calibri"/>
                <a:cs typeface="Calibri"/>
              </a:rPr>
              <a:t> </a:t>
            </a:r>
            <a:r>
              <a:rPr dirty="0" sz="2500">
                <a:latin typeface="Calibri"/>
                <a:cs typeface="Calibri"/>
              </a:rPr>
              <a:t>uzun</a:t>
            </a:r>
            <a:r>
              <a:rPr dirty="0" sz="2500" spc="-50">
                <a:latin typeface="Calibri"/>
                <a:cs typeface="Calibri"/>
              </a:rPr>
              <a:t> </a:t>
            </a:r>
            <a:r>
              <a:rPr dirty="0" sz="2500">
                <a:latin typeface="Calibri"/>
                <a:cs typeface="Calibri"/>
              </a:rPr>
              <a:t>yıllar</a:t>
            </a:r>
            <a:r>
              <a:rPr dirty="0" sz="2500" spc="-35">
                <a:latin typeface="Calibri"/>
                <a:cs typeface="Calibri"/>
              </a:rPr>
              <a:t> </a:t>
            </a:r>
            <a:r>
              <a:rPr dirty="0" sz="2500">
                <a:latin typeface="Calibri"/>
                <a:cs typeface="Calibri"/>
              </a:rPr>
              <a:t>boyunca</a:t>
            </a:r>
            <a:r>
              <a:rPr dirty="0" sz="2500" spc="-65">
                <a:latin typeface="Calibri"/>
                <a:cs typeface="Calibri"/>
              </a:rPr>
              <a:t> </a:t>
            </a:r>
            <a:r>
              <a:rPr dirty="0" sz="2500" spc="-20">
                <a:latin typeface="Calibri"/>
                <a:cs typeface="Calibri"/>
              </a:rPr>
              <a:t>ihracat</a:t>
            </a:r>
            <a:r>
              <a:rPr dirty="0" sz="2500" spc="-120">
                <a:latin typeface="Calibri"/>
                <a:cs typeface="Calibri"/>
              </a:rPr>
              <a:t> </a:t>
            </a:r>
            <a:r>
              <a:rPr dirty="0" sz="2500" spc="-10">
                <a:latin typeface="Calibri"/>
                <a:cs typeface="Calibri"/>
              </a:rPr>
              <a:t>odaklı </a:t>
            </a:r>
            <a:r>
              <a:rPr dirty="0" sz="2500">
                <a:latin typeface="Calibri"/>
                <a:cs typeface="Calibri"/>
              </a:rPr>
              <a:t>kalkınma</a:t>
            </a:r>
            <a:r>
              <a:rPr dirty="0" sz="2500" spc="-90">
                <a:latin typeface="Calibri"/>
                <a:cs typeface="Calibri"/>
              </a:rPr>
              <a:t> </a:t>
            </a:r>
            <a:r>
              <a:rPr dirty="0" sz="2500" spc="-10">
                <a:latin typeface="Calibri"/>
                <a:cs typeface="Calibri"/>
              </a:rPr>
              <a:t>politikaları</a:t>
            </a:r>
            <a:r>
              <a:rPr dirty="0" sz="2500" spc="-110">
                <a:latin typeface="Calibri"/>
                <a:cs typeface="Calibri"/>
              </a:rPr>
              <a:t> </a:t>
            </a:r>
            <a:r>
              <a:rPr dirty="0" sz="2500">
                <a:latin typeface="Calibri"/>
                <a:cs typeface="Calibri"/>
              </a:rPr>
              <a:t>uygulanmış</a:t>
            </a:r>
            <a:r>
              <a:rPr dirty="0" sz="2500" spc="-20">
                <a:latin typeface="Calibri"/>
                <a:cs typeface="Calibri"/>
              </a:rPr>
              <a:t> </a:t>
            </a:r>
            <a:r>
              <a:rPr dirty="0" sz="2500">
                <a:latin typeface="Calibri"/>
                <a:cs typeface="Calibri"/>
              </a:rPr>
              <a:t>olup</a:t>
            </a:r>
            <a:r>
              <a:rPr dirty="0" sz="2500" spc="-65">
                <a:latin typeface="Calibri"/>
                <a:cs typeface="Calibri"/>
              </a:rPr>
              <a:t> </a:t>
            </a:r>
            <a:r>
              <a:rPr dirty="0" sz="2500" spc="-25">
                <a:latin typeface="Calibri"/>
                <a:cs typeface="Calibri"/>
              </a:rPr>
              <a:t>bu </a:t>
            </a:r>
            <a:r>
              <a:rPr dirty="0" sz="2500">
                <a:latin typeface="Calibri"/>
                <a:cs typeface="Calibri"/>
              </a:rPr>
              <a:t>kapsamda</a:t>
            </a:r>
            <a:r>
              <a:rPr dirty="0" sz="2500" spc="-90">
                <a:latin typeface="Calibri"/>
                <a:cs typeface="Calibri"/>
              </a:rPr>
              <a:t> </a:t>
            </a:r>
            <a:r>
              <a:rPr dirty="0" sz="2500">
                <a:latin typeface="Calibri"/>
                <a:cs typeface="Calibri"/>
              </a:rPr>
              <a:t>getirilen</a:t>
            </a:r>
            <a:r>
              <a:rPr dirty="0" sz="2500" spc="-40">
                <a:latin typeface="Calibri"/>
                <a:cs typeface="Calibri"/>
              </a:rPr>
              <a:t> </a:t>
            </a:r>
            <a:r>
              <a:rPr dirty="0" sz="2500">
                <a:latin typeface="Calibri"/>
                <a:cs typeface="Calibri"/>
              </a:rPr>
              <a:t>teşvik</a:t>
            </a:r>
            <a:r>
              <a:rPr dirty="0" sz="2500" spc="-75">
                <a:latin typeface="Calibri"/>
                <a:cs typeface="Calibri"/>
              </a:rPr>
              <a:t> </a:t>
            </a:r>
            <a:r>
              <a:rPr dirty="0" sz="2500" spc="-10">
                <a:latin typeface="Calibri"/>
                <a:cs typeface="Calibri"/>
              </a:rPr>
              <a:t>uygulamaları</a:t>
            </a:r>
            <a:r>
              <a:rPr dirty="0" sz="2500" spc="-135">
                <a:latin typeface="Calibri"/>
                <a:cs typeface="Calibri"/>
              </a:rPr>
              <a:t> </a:t>
            </a:r>
            <a:r>
              <a:rPr dirty="0" sz="2500">
                <a:latin typeface="Calibri"/>
                <a:cs typeface="Calibri"/>
              </a:rPr>
              <a:t>ile</a:t>
            </a:r>
            <a:r>
              <a:rPr dirty="0" sz="2500" spc="-50">
                <a:latin typeface="Calibri"/>
                <a:cs typeface="Calibri"/>
              </a:rPr>
              <a:t> </a:t>
            </a:r>
            <a:r>
              <a:rPr dirty="0" sz="2500" spc="-10">
                <a:latin typeface="Calibri"/>
                <a:cs typeface="Calibri"/>
              </a:rPr>
              <a:t>yerli üreticiler</a:t>
            </a:r>
            <a:r>
              <a:rPr dirty="0" sz="2500" spc="-105">
                <a:latin typeface="Calibri"/>
                <a:cs typeface="Calibri"/>
              </a:rPr>
              <a:t> </a:t>
            </a:r>
            <a:r>
              <a:rPr dirty="0" sz="2500" spc="-10">
                <a:latin typeface="Calibri"/>
                <a:cs typeface="Calibri"/>
              </a:rPr>
              <a:t>ihracat</a:t>
            </a:r>
            <a:r>
              <a:rPr dirty="0" sz="2500" spc="-75">
                <a:latin typeface="Calibri"/>
                <a:cs typeface="Calibri"/>
              </a:rPr>
              <a:t> </a:t>
            </a:r>
            <a:r>
              <a:rPr dirty="0" sz="2500" spc="-10">
                <a:latin typeface="Calibri"/>
                <a:cs typeface="Calibri"/>
              </a:rPr>
              <a:t>yapabilecek</a:t>
            </a:r>
            <a:r>
              <a:rPr dirty="0" sz="2500" spc="-20">
                <a:latin typeface="Calibri"/>
                <a:cs typeface="Calibri"/>
              </a:rPr>
              <a:t> </a:t>
            </a:r>
            <a:r>
              <a:rPr dirty="0" sz="2500" spc="-10">
                <a:latin typeface="Calibri"/>
                <a:cs typeface="Calibri"/>
              </a:rPr>
              <a:t>konuma</a:t>
            </a:r>
            <a:endParaRPr sz="2500">
              <a:latin typeface="Calibri"/>
              <a:cs typeface="Calibri"/>
            </a:endParaRPr>
          </a:p>
          <a:p>
            <a:pPr algn="ctr" marR="2540">
              <a:lnSpc>
                <a:spcPts val="2645"/>
              </a:lnSpc>
            </a:pPr>
            <a:r>
              <a:rPr dirty="0" sz="2500" spc="-10">
                <a:latin typeface="Calibri"/>
                <a:cs typeface="Calibri"/>
              </a:rPr>
              <a:t>getirilmeye</a:t>
            </a:r>
            <a:r>
              <a:rPr dirty="0" sz="2500" spc="-100">
                <a:latin typeface="Calibri"/>
                <a:cs typeface="Calibri"/>
              </a:rPr>
              <a:t> </a:t>
            </a:r>
            <a:r>
              <a:rPr dirty="0" sz="2500" spc="-10">
                <a:latin typeface="Calibri"/>
                <a:cs typeface="Calibri"/>
              </a:rPr>
              <a:t>çalışılmıştır.</a:t>
            </a:r>
            <a:endParaRPr sz="2500">
              <a:latin typeface="Calibri"/>
              <a:cs typeface="Calibri"/>
            </a:endParaRPr>
          </a:p>
          <a:p>
            <a:pPr marL="283210" marR="285750" indent="676910">
              <a:lnSpc>
                <a:spcPts val="2740"/>
              </a:lnSpc>
              <a:spcBef>
                <a:spcPts val="215"/>
              </a:spcBef>
            </a:pPr>
            <a:r>
              <a:rPr dirty="0" sz="2500">
                <a:latin typeface="Calibri"/>
                <a:cs typeface="Calibri"/>
              </a:rPr>
              <a:t>Söz</a:t>
            </a:r>
            <a:r>
              <a:rPr dirty="0" sz="2500" spc="-95">
                <a:latin typeface="Calibri"/>
                <a:cs typeface="Calibri"/>
              </a:rPr>
              <a:t> </a:t>
            </a:r>
            <a:r>
              <a:rPr dirty="0" sz="2500">
                <a:latin typeface="Calibri"/>
                <a:cs typeface="Calibri"/>
              </a:rPr>
              <a:t>konusu</a:t>
            </a:r>
            <a:r>
              <a:rPr dirty="0" sz="2500" spc="-70">
                <a:latin typeface="Calibri"/>
                <a:cs typeface="Calibri"/>
              </a:rPr>
              <a:t> </a:t>
            </a:r>
            <a:r>
              <a:rPr dirty="0" sz="2500">
                <a:latin typeface="Calibri"/>
                <a:cs typeface="Calibri"/>
              </a:rPr>
              <a:t>teşvik</a:t>
            </a:r>
            <a:r>
              <a:rPr dirty="0" sz="2500" spc="-100">
                <a:latin typeface="Calibri"/>
                <a:cs typeface="Calibri"/>
              </a:rPr>
              <a:t> </a:t>
            </a:r>
            <a:r>
              <a:rPr dirty="0" sz="2500">
                <a:latin typeface="Calibri"/>
                <a:cs typeface="Calibri"/>
              </a:rPr>
              <a:t>uygulamaları</a:t>
            </a:r>
            <a:r>
              <a:rPr dirty="0" sz="2500" spc="-100">
                <a:latin typeface="Calibri"/>
                <a:cs typeface="Calibri"/>
              </a:rPr>
              <a:t> </a:t>
            </a:r>
            <a:r>
              <a:rPr dirty="0" sz="2500" spc="-20">
                <a:latin typeface="Calibri"/>
                <a:cs typeface="Calibri"/>
              </a:rPr>
              <a:t>ile, </a:t>
            </a:r>
            <a:r>
              <a:rPr dirty="0" sz="2500" spc="-10">
                <a:latin typeface="Calibri"/>
                <a:cs typeface="Calibri"/>
              </a:rPr>
              <a:t>ihracatçılarımız</a:t>
            </a:r>
            <a:r>
              <a:rPr dirty="0" sz="2500" spc="-204">
                <a:latin typeface="Calibri"/>
                <a:cs typeface="Calibri"/>
              </a:rPr>
              <a:t> </a:t>
            </a:r>
            <a:r>
              <a:rPr dirty="0" sz="2500" spc="-20">
                <a:latin typeface="Calibri"/>
                <a:cs typeface="Calibri"/>
              </a:rPr>
              <a:t>dünya</a:t>
            </a:r>
            <a:r>
              <a:rPr dirty="0" sz="2500" spc="-120">
                <a:latin typeface="Calibri"/>
                <a:cs typeface="Calibri"/>
              </a:rPr>
              <a:t> </a:t>
            </a:r>
            <a:r>
              <a:rPr dirty="0" sz="2500">
                <a:latin typeface="Calibri"/>
                <a:cs typeface="Calibri"/>
              </a:rPr>
              <a:t>pazarındaki</a:t>
            </a:r>
            <a:r>
              <a:rPr dirty="0" sz="2500" spc="-75">
                <a:latin typeface="Calibri"/>
                <a:cs typeface="Calibri"/>
              </a:rPr>
              <a:t> </a:t>
            </a:r>
            <a:r>
              <a:rPr dirty="0" sz="2500" spc="-10">
                <a:latin typeface="Calibri"/>
                <a:cs typeface="Calibri"/>
              </a:rPr>
              <a:t>rakiplerine</a:t>
            </a:r>
            <a:endParaRPr sz="2500">
              <a:latin typeface="Calibri"/>
              <a:cs typeface="Calibri"/>
            </a:endParaRPr>
          </a:p>
          <a:p>
            <a:pPr marL="1985645">
              <a:lnSpc>
                <a:spcPts val="2690"/>
              </a:lnSpc>
            </a:pPr>
            <a:r>
              <a:rPr dirty="0" sz="2500">
                <a:latin typeface="Calibri"/>
                <a:cs typeface="Calibri"/>
              </a:rPr>
              <a:t>karşı</a:t>
            </a:r>
            <a:r>
              <a:rPr dirty="0" sz="2500" spc="-125">
                <a:latin typeface="Calibri"/>
                <a:cs typeface="Calibri"/>
              </a:rPr>
              <a:t> </a:t>
            </a:r>
            <a:r>
              <a:rPr dirty="0" sz="2500" spc="-10">
                <a:latin typeface="Calibri"/>
                <a:cs typeface="Calibri"/>
              </a:rPr>
              <a:t>korunmuştur.</a:t>
            </a:r>
            <a:endParaRPr sz="2500">
              <a:latin typeface="Calibri"/>
              <a:cs typeface="Calibri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38100">
              <a:lnSpc>
                <a:spcPts val="980"/>
              </a:lnSpc>
            </a:pPr>
            <a:fld id="{81D60167-4931-47E6-BA6A-407CBD079E47}" type="slidenum">
              <a:rPr dirty="0" spc="-25"/>
              <a:t>10</a:t>
            </a:fld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C49A6C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Microsoft Office PowerPoint</Application>
  <PresentationFormat>On-screen Show (4:3)</PresentationFormat>
  <ScaleCrop>false</ScaleCrop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2026-03-27T19:48:53Z</dcterms:created>
  <dcterms:modified xsi:type="dcterms:W3CDTF">2026-03-27T19:48:53Z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2025-03-07T00:00:00Z</vt:filetime>
  </property>
  <property fmtid="{D5CDD505-2E9C-101B-9397-08002B2CF9AE}" pid="3" name="Creator">
    <vt:lpwstr>PDFium</vt:lpwstr>
  </property>
  <property fmtid="{D5CDD505-2E9C-101B-9397-08002B2CF9AE}" pid="4" name="Producer">
    <vt:lpwstr>PDFium</vt:lpwstr>
  </property>
  <property fmtid="{D5CDD505-2E9C-101B-9397-08002B2CF9AE}" pid="5" name="LastSaved">
    <vt:filetime>2025-03-07T00:00:00Z</vt:filetime>
  </property>
</Properties>
</file>